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6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FE"/>
    <a:srgbClr val="FDB67A"/>
    <a:srgbClr val="FD9950"/>
    <a:srgbClr val="F79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>
        <p:scale>
          <a:sx n="100" d="100"/>
          <a:sy n="100" d="100"/>
        </p:scale>
        <p:origin x="-972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3184-A5AB-41E1-AADF-A482A5B901D6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6313" y="1233488"/>
            <a:ext cx="23050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90749-9845-429A-94A2-81F5EE9EA5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9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6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3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2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4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70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7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48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7.png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FEB73DB4-E09B-4731-BB71-8AD7CDE687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65225"/>
              </p:ext>
            </p:extLst>
          </p:nvPr>
        </p:nvGraphicFramePr>
        <p:xfrm>
          <a:off x="751897" y="2651351"/>
          <a:ext cx="1366712" cy="159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8" name="Prism 8" r:id="rId3" imgW="2125161" imgH="2477500" progId="Prism8.Document">
                  <p:embed/>
                </p:oleObj>
              </mc:Choice>
              <mc:Fallback>
                <p:oleObj name="Prism 8" r:id="rId3" imgW="2125161" imgH="2477500" progId="Prism8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xmlns="" id="{220059B9-9F52-475C-BA02-3885928C57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1897" y="2651351"/>
                        <a:ext cx="1366712" cy="1592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6A62A984-6AD8-420B-9434-F33CBE9187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498433"/>
              </p:ext>
            </p:extLst>
          </p:nvPr>
        </p:nvGraphicFramePr>
        <p:xfrm>
          <a:off x="2118609" y="2566875"/>
          <a:ext cx="1441234" cy="167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9" name="Prism 8" r:id="rId5" imgW="2232121" imgH="2596350" progId="Prism8.Document">
                  <p:embed/>
                </p:oleObj>
              </mc:Choice>
              <mc:Fallback>
                <p:oleObj name="Prism 8" r:id="rId5" imgW="2232121" imgH="2596350" progId="Prism8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xmlns="" id="{6E9136DA-B14A-4285-AD56-B7E64596CC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609" y="2566875"/>
                        <a:ext cx="1441234" cy="1676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2399F4C3-D3C1-42EC-8F11-02FECCA6FD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729122"/>
              </p:ext>
            </p:extLst>
          </p:nvPr>
        </p:nvGraphicFramePr>
        <p:xfrm>
          <a:off x="2255991" y="741417"/>
          <a:ext cx="1303852" cy="159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0" name="Prism 8" r:id="rId7" imgW="2056735" imgH="2514235" progId="Prism8.Document">
                  <p:embed/>
                </p:oleObj>
              </mc:Choice>
              <mc:Fallback>
                <p:oleObj name="Prism 8" r:id="rId7" imgW="2056735" imgH="2514235" progId="Prism8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xmlns="" id="{78CA4558-CAC7-44B4-84F3-855148C9BE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55991" y="741417"/>
                        <a:ext cx="1303852" cy="1592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1233C0E3-1243-4AD0-A783-52C9DFC4C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860148"/>
              </p:ext>
            </p:extLst>
          </p:nvPr>
        </p:nvGraphicFramePr>
        <p:xfrm>
          <a:off x="3647022" y="673098"/>
          <a:ext cx="1279533" cy="17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1" name="Prism 8" r:id="rId9" imgW="1983628" imgH="2680266" progId="Prism8.Document">
                  <p:embed/>
                </p:oleObj>
              </mc:Choice>
              <mc:Fallback>
                <p:oleObj name="Prism 8" r:id="rId9" imgW="1983628" imgH="2680266" progId="Prism8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xmlns="" id="{0CF72FF7-CBF5-4D02-8E7D-28C8C53D47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647022" y="673098"/>
                        <a:ext cx="1279533" cy="1728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B3141712-EBDE-4328-90E5-806CA5AC19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643691"/>
              </p:ext>
            </p:extLst>
          </p:nvPr>
        </p:nvGraphicFramePr>
        <p:xfrm>
          <a:off x="876158" y="718001"/>
          <a:ext cx="1336244" cy="1639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2" name="Prism 8" r:id="rId11" imgW="2049172" imgH="2514235" progId="Prism8.Document">
                  <p:embed/>
                </p:oleObj>
              </mc:Choice>
              <mc:Fallback>
                <p:oleObj name="Prism 8" r:id="rId11" imgW="2049172" imgH="2514235" progId="Prism8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xmlns="" id="{B1F8D308-6A24-44F2-B663-3A9BCDD23A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76158" y="718001"/>
                        <a:ext cx="1336244" cy="16390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xmlns="" id="{96D6E4F2-7D8B-4AC3-B605-F25E7659C9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276389"/>
              </p:ext>
            </p:extLst>
          </p:nvPr>
        </p:nvGraphicFramePr>
        <p:xfrm>
          <a:off x="3559843" y="2651351"/>
          <a:ext cx="1366712" cy="1614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3" name="Prism 8" r:id="rId13" imgW="2154332" imgH="2547730" progId="Prism8.Document">
                  <p:embed/>
                </p:oleObj>
              </mc:Choice>
              <mc:Fallback>
                <p:oleObj name="Prism 8" r:id="rId13" imgW="2154332" imgH="2547730" progId="Prism8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xmlns="" id="{DD1AF6D1-5599-4082-B7F8-8DE0510B5A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559843" y="2651351"/>
                        <a:ext cx="1366712" cy="1614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F783CC3-FA18-44D6-9787-82584802F90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13734" y="821979"/>
            <a:ext cx="1443924" cy="701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D867E06-2D7E-4096-99B9-EAE7A9A82FE5}"/>
              </a:ext>
            </a:extLst>
          </p:cNvPr>
          <p:cNvSpPr txBox="1"/>
          <p:nvPr/>
        </p:nvSpPr>
        <p:spPr>
          <a:xfrm>
            <a:off x="84220" y="216568"/>
            <a:ext cx="287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Figure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52C6D2-8165-4490-B00C-31A9E9045458}"/>
              </a:ext>
            </a:extLst>
          </p:cNvPr>
          <p:cNvSpPr txBox="1"/>
          <p:nvPr/>
        </p:nvSpPr>
        <p:spPr>
          <a:xfrm>
            <a:off x="751897" y="67086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366EC93-732E-46AB-8C92-703E40D5E868}"/>
              </a:ext>
            </a:extLst>
          </p:cNvPr>
          <p:cNvSpPr txBox="1"/>
          <p:nvPr/>
        </p:nvSpPr>
        <p:spPr>
          <a:xfrm>
            <a:off x="2208331" y="670866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FFAC1D-D02B-47EE-95D1-3E7662051116}"/>
              </a:ext>
            </a:extLst>
          </p:cNvPr>
          <p:cNvSpPr txBox="1"/>
          <p:nvPr/>
        </p:nvSpPr>
        <p:spPr>
          <a:xfrm>
            <a:off x="3648882" y="670866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197C8D7-37FD-4EA6-9B7E-C168EF3A3BDC}"/>
              </a:ext>
            </a:extLst>
          </p:cNvPr>
          <p:cNvSpPr txBox="1"/>
          <p:nvPr/>
        </p:nvSpPr>
        <p:spPr>
          <a:xfrm>
            <a:off x="751897" y="2637307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9BC2CF1-34B7-4C26-8D14-56897C5CF28B}"/>
              </a:ext>
            </a:extLst>
          </p:cNvPr>
          <p:cNvSpPr txBox="1"/>
          <p:nvPr/>
        </p:nvSpPr>
        <p:spPr>
          <a:xfrm>
            <a:off x="2208331" y="2637307"/>
            <a:ext cx="272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BC7298B-0853-42A2-A690-DF317B753674}"/>
              </a:ext>
            </a:extLst>
          </p:cNvPr>
          <p:cNvSpPr txBox="1"/>
          <p:nvPr/>
        </p:nvSpPr>
        <p:spPr>
          <a:xfrm>
            <a:off x="3648882" y="2637307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F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9361D8F-DBEE-4C9D-BA9C-8D00D8BE01CB}"/>
              </a:ext>
            </a:extLst>
          </p:cNvPr>
          <p:cNvSpPr/>
          <p:nvPr/>
        </p:nvSpPr>
        <p:spPr>
          <a:xfrm>
            <a:off x="80210" y="4680003"/>
            <a:ext cx="6697580" cy="1569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Figure 5 – Immune cell content in CT-26 responders and non-responders</a:t>
            </a:r>
            <a:endParaRPr lang="en-GB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/>
              <a:t>CT-26 tumors treated with </a:t>
            </a:r>
            <a:r>
              <a:rPr lang="el-GR" sz="1200" dirty="0">
                <a:cs typeface="Arial" panose="020B0604020202020204" pitchFamily="34" charset="0"/>
              </a:rPr>
              <a:t>α</a:t>
            </a:r>
            <a:r>
              <a:rPr lang="en-GB" sz="1200" dirty="0">
                <a:cs typeface="Arial" panose="020B0604020202020204" pitchFamily="34" charset="0"/>
              </a:rPr>
              <a:t>PD-L1 + </a:t>
            </a:r>
            <a:r>
              <a:rPr lang="el-GR" sz="1200" dirty="0">
                <a:cs typeface="Arial" panose="020B0604020202020204" pitchFamily="34" charset="0"/>
              </a:rPr>
              <a:t>α</a:t>
            </a:r>
            <a:r>
              <a:rPr lang="en-GB" sz="1200" dirty="0">
                <a:cs typeface="Arial" panose="020B0604020202020204" pitchFamily="34" charset="0"/>
              </a:rPr>
              <a:t>CTLA-4, collected on day 15 after implant, and were divided into responders and non-responders, by taking tumors smaller than the smallest vehicle control (0.187 mm</a:t>
            </a:r>
            <a:r>
              <a:rPr lang="en-GB" sz="1200" baseline="30000" dirty="0">
                <a:cs typeface="Arial" panose="020B0604020202020204" pitchFamily="34" charset="0"/>
              </a:rPr>
              <a:t>3</a:t>
            </a:r>
            <a:r>
              <a:rPr lang="en-GB" sz="1200" dirty="0">
                <a:cs typeface="Arial" panose="020B0604020202020204" pitchFamily="34" charset="0"/>
              </a:rPr>
              <a:t>) as responders and anything larger as a non-responder.  Flow cytometry data for </a:t>
            </a:r>
            <a:r>
              <a:rPr lang="en-GB" sz="1200" b="1" dirty="0"/>
              <a:t>(A)</a:t>
            </a:r>
            <a:r>
              <a:rPr lang="en-GB" sz="1200" dirty="0"/>
              <a:t> CD8+ T-cells, </a:t>
            </a:r>
            <a:r>
              <a:rPr lang="en-GB" sz="1200" b="1" dirty="0"/>
              <a:t>(B)</a:t>
            </a:r>
            <a:r>
              <a:rPr lang="en-GB" sz="1200" dirty="0"/>
              <a:t> CD4+ T-cells, </a:t>
            </a:r>
            <a:r>
              <a:rPr lang="en-GB" sz="1200" b="1" dirty="0"/>
              <a:t>(C)</a:t>
            </a:r>
            <a:r>
              <a:rPr lang="en-GB" sz="1200" dirty="0"/>
              <a:t> Tregs, </a:t>
            </a:r>
            <a:r>
              <a:rPr lang="en-GB" sz="1200" b="1" dirty="0"/>
              <a:t>(D)</a:t>
            </a:r>
            <a:r>
              <a:rPr lang="en-GB" sz="1200" dirty="0"/>
              <a:t> CD11b+ myeloid cells, </a:t>
            </a:r>
            <a:r>
              <a:rPr lang="en-GB" sz="1200" b="1" dirty="0"/>
              <a:t>(E)</a:t>
            </a:r>
            <a:r>
              <a:rPr lang="en-GB" sz="1200" dirty="0"/>
              <a:t> F4/80 myeloid cells, and </a:t>
            </a:r>
            <a:r>
              <a:rPr lang="en-GB" sz="1200" b="1" dirty="0"/>
              <a:t>(F)</a:t>
            </a:r>
            <a:r>
              <a:rPr lang="en-GB" sz="1200" dirty="0"/>
              <a:t> DCs populations are shown. n= 10 (vehicle), 9 (Responder, R), 10 (non-responder, NR).  Statistical significance is indicated as *p&lt;0.05, **p&lt;0.01,***p&lt;0.001, ****p&lt;0.0001.</a:t>
            </a:r>
            <a:endParaRPr lang="en-GB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01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20420</TotalTime>
  <Words>149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8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Molly</dc:creator>
  <cp:lastModifiedBy>Azarse, Elma Kadile</cp:lastModifiedBy>
  <cp:revision>302</cp:revision>
  <cp:lastPrinted>2019-02-05T09:56:44Z</cp:lastPrinted>
  <dcterms:created xsi:type="dcterms:W3CDTF">2018-07-09T15:32:49Z</dcterms:created>
  <dcterms:modified xsi:type="dcterms:W3CDTF">2019-11-21T12:51:51Z</dcterms:modified>
</cp:coreProperties>
</file>