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75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elle" initials="M" lastIdx="1" clrIdx="0">
    <p:extLst>
      <p:ext uri="{19B8F6BF-5375-455C-9EA6-DF929625EA0E}">
        <p15:presenceInfo xmlns:p15="http://schemas.microsoft.com/office/powerpoint/2012/main" userId="Maell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CD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200" d="100"/>
          <a:sy n="200" d="100"/>
        </p:scale>
        <p:origin x="456" y="-272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36993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1290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1835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242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52183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39153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1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2583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0068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03160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369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AC2E4-2F5B-4E9B-84C1-ACED2CEEA204}" type="datetimeFigureOut">
              <a:rPr lang="en-ZA" smtClean="0"/>
              <a:t>2020/04/19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5A1D0-D662-495B-B7EB-93EF82A6E3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9423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023AD51-778A-4F0E-8FCC-C73516DCE731}"/>
              </a:ext>
            </a:extLst>
          </p:cNvPr>
          <p:cNvSpPr txBox="1"/>
          <p:nvPr/>
        </p:nvSpPr>
        <p:spPr>
          <a:xfrm>
            <a:off x="304800" y="358140"/>
            <a:ext cx="5951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/>
              <a:t>Supplementary Material 1. Approximate dates of different breeding stages throughout the year for wandering, grey-headed and sooty albatrosses, northern</a:t>
            </a:r>
            <a:r>
              <a:rPr lang="en-ZA" sz="800" i="1" dirty="0"/>
              <a:t> </a:t>
            </a:r>
            <a:r>
              <a:rPr lang="en-ZA" sz="800" dirty="0"/>
              <a:t>and southern giant petrels and gentoo, macaroni and eastern rockhopper penguins breeding at Marion Island, sub-Antarctic. Yellow dots represent approximate times when GPS data loggers were deployed on birds and blood plasma was collected for stable isotope analysis.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9060AD4-CB72-4396-B08F-B6FB0457E314}"/>
              </a:ext>
            </a:extLst>
          </p:cNvPr>
          <p:cNvCxnSpPr>
            <a:cxnSpLocks/>
          </p:cNvCxnSpPr>
          <p:nvPr/>
        </p:nvCxnSpPr>
        <p:spPr>
          <a:xfrm>
            <a:off x="1388744" y="4000500"/>
            <a:ext cx="226695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1CE937E-37F0-415C-993F-870A76BA60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160369"/>
              </p:ext>
            </p:extLst>
          </p:nvPr>
        </p:nvGraphicFramePr>
        <p:xfrm>
          <a:off x="340993" y="1177308"/>
          <a:ext cx="5915027" cy="2773465"/>
        </p:xfrm>
        <a:graphic>
          <a:graphicData uri="http://schemas.openxmlformats.org/drawingml/2006/table">
            <a:tbl>
              <a:tblPr/>
              <a:tblGrid>
                <a:gridCol w="783011">
                  <a:extLst>
                    <a:ext uri="{9D8B030D-6E8A-4147-A177-3AD203B41FA5}">
                      <a16:colId xmlns:a16="http://schemas.microsoft.com/office/drawing/2014/main" val="3682330945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2316872669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1451975740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3104204569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414587389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887305846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3169948709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143693894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207266800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2856302491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3975994035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2351137665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2945630657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3973593595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406743969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687553672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225868913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245943390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828151648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238036350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2328849454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1251670943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3324608999"/>
                    </a:ext>
                  </a:extLst>
                </a:gridCol>
                <a:gridCol w="201256">
                  <a:extLst>
                    <a:ext uri="{9D8B030D-6E8A-4147-A177-3AD203B41FA5}">
                      <a16:colId xmlns:a16="http://schemas.microsoft.com/office/drawing/2014/main" val="1471005253"/>
                    </a:ext>
                  </a:extLst>
                </a:gridCol>
                <a:gridCol w="226412">
                  <a:extLst>
                    <a:ext uri="{9D8B030D-6E8A-4147-A177-3AD203B41FA5}">
                      <a16:colId xmlns:a16="http://schemas.microsoft.com/office/drawing/2014/main" val="4141106328"/>
                    </a:ext>
                  </a:extLst>
                </a:gridCol>
              </a:tblGrid>
              <a:tr h="254850"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968594"/>
                  </a:ext>
                </a:extLst>
              </a:tr>
              <a:tr h="188778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Albatrosses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vert="vert27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608635"/>
                  </a:ext>
                </a:extLst>
              </a:tr>
              <a:tr h="188778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Wandering</a:t>
                      </a:r>
                      <a:r>
                        <a:rPr lang="en-ZA" sz="8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056463"/>
                  </a:ext>
                </a:extLst>
              </a:tr>
              <a:tr h="188778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Grey-headed</a:t>
                      </a:r>
                      <a:r>
                        <a:rPr lang="en-ZA" sz="8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17666"/>
                  </a:ext>
                </a:extLst>
              </a:tr>
              <a:tr h="188778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Sooty</a:t>
                      </a:r>
                      <a:r>
                        <a:rPr lang="en-ZA" sz="8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c, d</a:t>
                      </a:r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243662"/>
                  </a:ext>
                </a:extLst>
              </a:tr>
              <a:tr h="188778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Giant petrels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670087"/>
                  </a:ext>
                </a:extLst>
              </a:tr>
              <a:tr h="188778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Northern</a:t>
                      </a:r>
                      <a:r>
                        <a:rPr lang="en-ZA" sz="8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527824"/>
                  </a:ext>
                </a:extLst>
              </a:tr>
              <a:tr h="188778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Southern</a:t>
                      </a:r>
                      <a:r>
                        <a:rPr lang="en-ZA" sz="8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19787"/>
                  </a:ext>
                </a:extLst>
              </a:tr>
              <a:tr h="188778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Penguins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965343"/>
                  </a:ext>
                </a:extLst>
              </a:tr>
              <a:tr h="188778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Gentoo</a:t>
                      </a:r>
                      <a:r>
                        <a:rPr lang="en-ZA" sz="800" b="0" i="0" u="none" strike="noStrike" baseline="30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  <a:endParaRPr lang="en-ZA" sz="8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173253"/>
                  </a:ext>
                </a:extLst>
              </a:tr>
              <a:tr h="188778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Macaroni</a:t>
                      </a:r>
                      <a:r>
                        <a:rPr lang="en-ZA" sz="800" b="0" i="0" u="none" strike="noStrike" baseline="30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endParaRPr lang="en-ZA" sz="8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20261"/>
                  </a:ext>
                </a:extLst>
              </a:tr>
              <a:tr h="188778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Rockhopper</a:t>
                      </a:r>
                      <a:r>
                        <a:rPr lang="en-ZA" sz="800" b="0" i="0" u="none" strike="noStrike" baseline="30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endParaRPr lang="en-ZA" sz="8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236199"/>
                  </a:ext>
                </a:extLst>
              </a:tr>
              <a:tr h="18877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Incubation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Brood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Chick-rearing/ Crèche 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Non-breeding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Moult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220322"/>
                  </a:ext>
                </a:extLst>
              </a:tr>
              <a:tr h="251074">
                <a:tc gridSpan="25"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Jones et al. (2009)</a:t>
                      </a:r>
                      <a:r>
                        <a:rPr lang="en-ZA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; </a:t>
                      </a:r>
                      <a:r>
                        <a:rPr lang="en-Z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FitztPatrick</a:t>
                      </a:r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ZA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Institute </a:t>
                      </a:r>
                      <a:r>
                        <a:rPr lang="en-Z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unpub</a:t>
                      </a:r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en-Z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  <a:r>
                        <a:rPr lang="en-ZA" sz="800" b="0" i="0" u="none" strike="noStrike" baseline="30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; </a:t>
                      </a:r>
                      <a:r>
                        <a:rPr lang="en-Z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Berruti</a:t>
                      </a:r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(1979)</a:t>
                      </a:r>
                      <a:r>
                        <a:rPr lang="en-ZA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; </a:t>
                      </a:r>
                      <a:r>
                        <a:rPr lang="en-Z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Schoombie</a:t>
                      </a:r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et al. (2016)</a:t>
                      </a:r>
                      <a:r>
                        <a:rPr lang="en-ZA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; Cooper et al. (2001)</a:t>
                      </a:r>
                      <a:r>
                        <a:rPr lang="en-ZA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; Crawford et al. (2003</a:t>
                      </a:r>
                      <a:r>
                        <a:rPr lang="en-ZA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r>
                        <a:rPr lang="en-ZA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f;</a:t>
                      </a:r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Crawford et al. (2006)</a:t>
                      </a:r>
                      <a:r>
                        <a:rPr lang="en-ZA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9439" marR="9439" marT="94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080853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A6FFA813-7B07-4786-B1A1-E67CB9EB93E8}"/>
              </a:ext>
            </a:extLst>
          </p:cNvPr>
          <p:cNvSpPr/>
          <p:nvPr/>
        </p:nvSpPr>
        <p:spPr>
          <a:xfrm>
            <a:off x="1181103" y="3390899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7D4306E-61F9-4F73-A67D-ECB2E487E135}"/>
              </a:ext>
            </a:extLst>
          </p:cNvPr>
          <p:cNvSpPr/>
          <p:nvPr/>
        </p:nvSpPr>
        <p:spPr>
          <a:xfrm>
            <a:off x="4829174" y="2437724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9616026-F80E-440F-B648-91C427DF28B4}"/>
              </a:ext>
            </a:extLst>
          </p:cNvPr>
          <p:cNvSpPr/>
          <p:nvPr/>
        </p:nvSpPr>
        <p:spPr>
          <a:xfrm>
            <a:off x="4187191" y="2991993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088AC92-AF98-40B0-8BD6-688C3AF30647}"/>
              </a:ext>
            </a:extLst>
          </p:cNvPr>
          <p:cNvSpPr/>
          <p:nvPr/>
        </p:nvSpPr>
        <p:spPr>
          <a:xfrm>
            <a:off x="4388932" y="2991993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155984E-88B7-4A20-9F26-07B4284A1A0D}"/>
              </a:ext>
            </a:extLst>
          </p:cNvPr>
          <p:cNvSpPr/>
          <p:nvPr/>
        </p:nvSpPr>
        <p:spPr>
          <a:xfrm>
            <a:off x="6115293" y="3193476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4428C9A-CF2B-40C0-8D88-3E0D068045FF}"/>
              </a:ext>
            </a:extLst>
          </p:cNvPr>
          <p:cNvSpPr/>
          <p:nvPr/>
        </p:nvSpPr>
        <p:spPr>
          <a:xfrm>
            <a:off x="5045074" y="2437724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32987FB-C211-4D87-8661-B2A1020B4B8A}"/>
              </a:ext>
            </a:extLst>
          </p:cNvPr>
          <p:cNvSpPr/>
          <p:nvPr/>
        </p:nvSpPr>
        <p:spPr>
          <a:xfrm>
            <a:off x="5041898" y="2631400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B72F65F-A302-414D-81C7-6B9173609402}"/>
              </a:ext>
            </a:extLst>
          </p:cNvPr>
          <p:cNvSpPr/>
          <p:nvPr/>
        </p:nvSpPr>
        <p:spPr>
          <a:xfrm>
            <a:off x="5892800" y="1859876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23E39EE-D852-4B8C-9327-45F149A7E385}"/>
              </a:ext>
            </a:extLst>
          </p:cNvPr>
          <p:cNvSpPr/>
          <p:nvPr/>
        </p:nvSpPr>
        <p:spPr>
          <a:xfrm>
            <a:off x="5892800" y="2050376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E8CACE7-D9BA-41F8-8CBA-EE92D0FBE2AF}"/>
              </a:ext>
            </a:extLst>
          </p:cNvPr>
          <p:cNvSpPr/>
          <p:nvPr/>
        </p:nvSpPr>
        <p:spPr>
          <a:xfrm>
            <a:off x="6108700" y="2050376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FA30BD9-A3F4-45A3-BE3D-86036666D427}"/>
              </a:ext>
            </a:extLst>
          </p:cNvPr>
          <p:cNvSpPr/>
          <p:nvPr/>
        </p:nvSpPr>
        <p:spPr>
          <a:xfrm>
            <a:off x="6115050" y="1859876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32EE20A-EC0F-408A-BDE0-93BF32BC5C38}"/>
              </a:ext>
            </a:extLst>
          </p:cNvPr>
          <p:cNvSpPr/>
          <p:nvPr/>
        </p:nvSpPr>
        <p:spPr>
          <a:xfrm>
            <a:off x="1838325" y="1674139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6F4EB49-651E-4C76-B01A-A5C14F792F5C}"/>
              </a:ext>
            </a:extLst>
          </p:cNvPr>
          <p:cNvSpPr/>
          <p:nvPr/>
        </p:nvSpPr>
        <p:spPr>
          <a:xfrm>
            <a:off x="2052636" y="1674136"/>
            <a:ext cx="72000" cy="72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B85EE4-6A71-4B52-A71D-7EA69EDC1766}"/>
              </a:ext>
            </a:extLst>
          </p:cNvPr>
          <p:cNvSpPr/>
          <p:nvPr/>
        </p:nvSpPr>
        <p:spPr>
          <a:xfrm>
            <a:off x="338136" y="4426888"/>
            <a:ext cx="59512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800" dirty="0">
                <a:solidFill>
                  <a:prstClr val="black"/>
                </a:solidFill>
              </a:rPr>
              <a:t>Supplementary </a:t>
            </a:r>
            <a:r>
              <a:rPr lang="en-ZA" sz="800" dirty="0"/>
              <a:t>M</a:t>
            </a:r>
            <a:r>
              <a:rPr lang="en-ZA" sz="800" dirty="0">
                <a:solidFill>
                  <a:prstClr val="black"/>
                </a:solidFill>
              </a:rPr>
              <a:t>aterial 2. Species-specific normalizing equations calculated from plasma samples (N) with both delipidated and raw plasma for wandering, grey-headed and sooty albatrosses and gentoo </a:t>
            </a:r>
            <a:r>
              <a:rPr lang="en-ZA" sz="800" dirty="0"/>
              <a:t>and</a:t>
            </a:r>
            <a:r>
              <a:rPr lang="en-ZA" sz="800" dirty="0">
                <a:solidFill>
                  <a:prstClr val="black"/>
                </a:solidFill>
              </a:rPr>
              <a:t> macaroni penguins breeding at Marion Island, sub-Antarctic.</a:t>
            </a:r>
            <a:endParaRPr lang="en-ZA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6B403A4-3D9C-4DD3-8CAA-1821B9D2E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455371"/>
              </p:ext>
            </p:extLst>
          </p:nvPr>
        </p:nvGraphicFramePr>
        <p:xfrm>
          <a:off x="366709" y="5017448"/>
          <a:ext cx="5573843" cy="1586865"/>
        </p:xfrm>
        <a:graphic>
          <a:graphicData uri="http://schemas.openxmlformats.org/drawingml/2006/table">
            <a:tbl>
              <a:tblPr/>
              <a:tblGrid>
                <a:gridCol w="721818">
                  <a:extLst>
                    <a:ext uri="{9D8B030D-6E8A-4147-A177-3AD203B41FA5}">
                      <a16:colId xmlns:a16="http://schemas.microsoft.com/office/drawing/2014/main" val="4135595735"/>
                    </a:ext>
                  </a:extLst>
                </a:gridCol>
                <a:gridCol w="201681">
                  <a:extLst>
                    <a:ext uri="{9D8B030D-6E8A-4147-A177-3AD203B41FA5}">
                      <a16:colId xmlns:a16="http://schemas.microsoft.com/office/drawing/2014/main" val="3142152157"/>
                    </a:ext>
                  </a:extLst>
                </a:gridCol>
                <a:gridCol w="1423988">
                  <a:extLst>
                    <a:ext uri="{9D8B030D-6E8A-4147-A177-3AD203B41FA5}">
                      <a16:colId xmlns:a16="http://schemas.microsoft.com/office/drawing/2014/main" val="2112745316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2000091750"/>
                    </a:ext>
                  </a:extLst>
                </a:gridCol>
                <a:gridCol w="1066975">
                  <a:extLst>
                    <a:ext uri="{9D8B030D-6E8A-4147-A177-3AD203B41FA5}">
                      <a16:colId xmlns:a16="http://schemas.microsoft.com/office/drawing/2014/main" val="2252032245"/>
                    </a:ext>
                  </a:extLst>
                </a:gridCol>
                <a:gridCol w="1219581">
                  <a:extLst>
                    <a:ext uri="{9D8B030D-6E8A-4147-A177-3AD203B41FA5}">
                      <a16:colId xmlns:a16="http://schemas.microsoft.com/office/drawing/2014/main" val="148852019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Normalizing equation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 ∆C:N mass ratio used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C:N mass ratio of raw plasma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C:N mass ratio of delipidated plasma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20496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Albatrosses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ZA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6035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Wandering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∆δ</a:t>
                      </a:r>
                      <a:r>
                        <a:rPr lang="pt-BR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= (∆C:N + 0.4497) /0.1936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4.27 ± 0.18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3.45 ± 0.15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04335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Grey-headed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∆δ</a:t>
                      </a:r>
                      <a:r>
                        <a:rPr lang="pt-BR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= (∆C:N + 0.2298) /0.5647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4.39 ± 0.35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3.49 ± 0.11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22889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Sooty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∆δ</a:t>
                      </a:r>
                      <a:r>
                        <a:rPr lang="pt-BR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= (∆C:N + 0.5582) /0.1782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4.26 ± 0.18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3.45 ± 0.11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3619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Penguins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ZA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ZA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2208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Gentoo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∆δ</a:t>
                      </a:r>
                      <a:r>
                        <a:rPr lang="pt-BR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= (∆C:N +0.3075) /0.2996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4.26 ± 0.15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3.59 ± 0.10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7965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Macaroni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∆δ</a:t>
                      </a:r>
                      <a:r>
                        <a:rPr lang="pt-BR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= (∆C:N - 0.07724)/0.5526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4.44 ± 0.20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3.57 ± 0.08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4651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4441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CAA8A6-D641-4AA2-ADEA-D5DA71E31495}"/>
              </a:ext>
            </a:extLst>
          </p:cNvPr>
          <p:cNvSpPr txBox="1"/>
          <p:nvPr/>
        </p:nvSpPr>
        <p:spPr>
          <a:xfrm>
            <a:off x="0" y="91263"/>
            <a:ext cx="6887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/>
              <a:t>Supplementary Material 3. Corresponding plasma a) </a:t>
            </a:r>
            <a:r>
              <a:rPr lang="el-GR" sz="800" dirty="0"/>
              <a:t>δ</a:t>
            </a:r>
            <a:r>
              <a:rPr lang="en-ZA" sz="800" baseline="30000" dirty="0"/>
              <a:t>13</a:t>
            </a:r>
            <a:r>
              <a:rPr lang="en-ZA" sz="800" dirty="0"/>
              <a:t>C (‰) and b) </a:t>
            </a:r>
            <a:r>
              <a:rPr lang="el-GR" sz="800" dirty="0"/>
              <a:t>δ</a:t>
            </a:r>
            <a:r>
              <a:rPr lang="en-ZA" sz="800" baseline="30000" dirty="0"/>
              <a:t>15</a:t>
            </a:r>
            <a:r>
              <a:rPr lang="en-ZA" sz="800" dirty="0"/>
              <a:t>N (‰) values given as mean ± SD (range) for  different water zones and fronts (AZ: Antarctic zone, PF: polar front, PFZ: polar frontal zone, SAF: sub-Antarctic front, SAZ: sub-Antarctic zone, STF: sub-tropical front and STZ: sub-tropical zone) estimated from isoscapes interpolated from mean foraging locations and plasma isotopic values of wandering, grey-headed and sooty albatrosses, northern and southern giant petrels breeding at Marion Island. </a:t>
            </a:r>
            <a:endParaRPr lang="en-ZA" sz="8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B535F93-5C24-4E5E-AA98-1D5FE4D7C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9354"/>
              </p:ext>
            </p:extLst>
          </p:nvPr>
        </p:nvGraphicFramePr>
        <p:xfrm>
          <a:off x="70610" y="811048"/>
          <a:ext cx="6716780" cy="1726506"/>
        </p:xfrm>
        <a:graphic>
          <a:graphicData uri="http://schemas.openxmlformats.org/drawingml/2006/table">
            <a:tbl>
              <a:tblPr/>
              <a:tblGrid>
                <a:gridCol w="115193">
                  <a:extLst>
                    <a:ext uri="{9D8B030D-6E8A-4147-A177-3AD203B41FA5}">
                      <a16:colId xmlns:a16="http://schemas.microsoft.com/office/drawing/2014/main" val="92040453"/>
                    </a:ext>
                  </a:extLst>
                </a:gridCol>
                <a:gridCol w="508206">
                  <a:extLst>
                    <a:ext uri="{9D8B030D-6E8A-4147-A177-3AD203B41FA5}">
                      <a16:colId xmlns:a16="http://schemas.microsoft.com/office/drawing/2014/main" val="1779043416"/>
                    </a:ext>
                  </a:extLst>
                </a:gridCol>
                <a:gridCol w="889359">
                  <a:extLst>
                    <a:ext uri="{9D8B030D-6E8A-4147-A177-3AD203B41FA5}">
                      <a16:colId xmlns:a16="http://schemas.microsoft.com/office/drawing/2014/main" val="2260537001"/>
                    </a:ext>
                  </a:extLst>
                </a:gridCol>
                <a:gridCol w="889359">
                  <a:extLst>
                    <a:ext uri="{9D8B030D-6E8A-4147-A177-3AD203B41FA5}">
                      <a16:colId xmlns:a16="http://schemas.microsoft.com/office/drawing/2014/main" val="471079049"/>
                    </a:ext>
                  </a:extLst>
                </a:gridCol>
                <a:gridCol w="889359">
                  <a:extLst>
                    <a:ext uri="{9D8B030D-6E8A-4147-A177-3AD203B41FA5}">
                      <a16:colId xmlns:a16="http://schemas.microsoft.com/office/drawing/2014/main" val="2581368750"/>
                    </a:ext>
                  </a:extLst>
                </a:gridCol>
                <a:gridCol w="863949">
                  <a:extLst>
                    <a:ext uri="{9D8B030D-6E8A-4147-A177-3AD203B41FA5}">
                      <a16:colId xmlns:a16="http://schemas.microsoft.com/office/drawing/2014/main" val="3537262125"/>
                    </a:ext>
                  </a:extLst>
                </a:gridCol>
                <a:gridCol w="874113">
                  <a:extLst>
                    <a:ext uri="{9D8B030D-6E8A-4147-A177-3AD203B41FA5}">
                      <a16:colId xmlns:a16="http://schemas.microsoft.com/office/drawing/2014/main" val="4067126694"/>
                    </a:ext>
                  </a:extLst>
                </a:gridCol>
                <a:gridCol w="874113">
                  <a:extLst>
                    <a:ext uri="{9D8B030D-6E8A-4147-A177-3AD203B41FA5}">
                      <a16:colId xmlns:a16="http://schemas.microsoft.com/office/drawing/2014/main" val="968829936"/>
                    </a:ext>
                  </a:extLst>
                </a:gridCol>
                <a:gridCol w="813129">
                  <a:extLst>
                    <a:ext uri="{9D8B030D-6E8A-4147-A177-3AD203B41FA5}">
                      <a16:colId xmlns:a16="http://schemas.microsoft.com/office/drawing/2014/main" val="14276035"/>
                    </a:ext>
                  </a:extLst>
                </a:gridCol>
              </a:tblGrid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Species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zone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730031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PF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PZF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SAF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SAZ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STF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STZ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5419562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l-GR" sz="6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en-ZA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8312915"/>
                  </a:ext>
                </a:extLst>
              </a:tr>
              <a:tr h="85055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ZA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Albatrosses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858057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Wandering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-22.0 ± 0.5 (-23.0; -20.9)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-21.2 ± 0.2 (-21.7; -20.7)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-20.9 ± 0.3 (-21.6; -20.4)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-20.5 ± 0.2 (-21.0; -20.2)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-20.0 ± 0.4 (-20.9; -19.0)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-19.6 ± 0.5 (-20.7; -18.8)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-19.2 ± 0.3 (-20.0; -18.9)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7768369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Grey-headed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-21.1 ± 0.5 (-21.7; -20.3)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-20.6 ± 0.3 (-21.3; -20.1)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-20.1 ± 0.3 (-21.1; -19.3)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-19.7 ± 0.5 (-20.6; -19.1)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-19.6 ± 0.5 (-20.4; -18.8)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22358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Sooty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-20.8 ± </a:t>
                      </a:r>
                      <a:r>
                        <a:rPr lang="en-ZA" sz="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0.0 (</a:t>
                      </a:r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-20.8; -20.8)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-20.8 ± 0.0 (-20.8; -20.8)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-20.8 ± 0.0 (-20.8; -20.8)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-20.8 ± 0.0 (-20.8; -20.8)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528638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ZA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Giant petrels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426680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Northern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-19.8 ± 0.0 (-19.9; -19.8)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-19.8 ± 0.0 (-19.9; -19.8)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-19.8 ± 0.0 (-19.8; -19.7)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-19.8 ± 0.0 (-19.8; -19.8)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-19.8 ± 0.0 (-19.8; -19.7)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812061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Southern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-22.7 ± 0.1 (-23.5; -22.2)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-22.7 ± 0.1 (-23.3; -22.5)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-22.6 ± 0.1 (-23; -21.9)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747058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l-GR" sz="6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en-ZA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756478"/>
                  </a:ext>
                </a:extLst>
              </a:tr>
              <a:tr h="85055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ZA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Albatrosses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80006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Wandering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13.1 ± 0.3 (12.5; 13.8)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13.7 ± 0.1 (13.4; 13.9)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 ± 0.2 (13.5; 14.2)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 ± 0.1 (13.8; 14.3)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 ± 0.2 (13.8; 15.1)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 ± 0.3 (14.0; 15.2)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 ± 0.2 (14.5; 15.2)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340084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Grey-headed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 ± 0.0 (11.4; 11.5)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 ± 0.0 (11.4; 11.5)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 ± 0.0 (11.3; 11.4)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 ± 0.0 (11.3; 11.4)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 ± 0.0 (11.3; 11.5)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798636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Sooty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 ± 0.2 (11.6; 12.3)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 ± 0.2 (11.6; 12.4)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 ± 0.2 (11.7; 12.4)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 ± 0.1 (11.8; 12.3)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185625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ZA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Giant petrels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856797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Northern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 ± 0.0 (14.2; 14.3)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 ± 0.0 (14.2; 14.3)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 ± 0.0 (14.2; 14.5)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 ± 0.0 (14.4; 14.5)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 ± 0.0 (14.2; 14.5)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318323"/>
                  </a:ext>
                </a:extLst>
              </a:tr>
              <a:tr h="89531">
                <a:tc>
                  <a:txBody>
                    <a:bodyPr/>
                    <a:lstStyle/>
                    <a:p>
                      <a:pPr algn="l" fontAlgn="b"/>
                      <a:endParaRPr lang="en-ZA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Southern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 ± 0.1 (12.4; 13.1)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 ± 0.2 (12.5; 13.2)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± 0.2 (12.5; 13.3)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77" marR="4477" marT="447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142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2960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2006</TotalTime>
  <Words>883</Words>
  <Application>Microsoft Office PowerPoint</Application>
  <PresentationFormat>A4 Paper (210x297 mm)</PresentationFormat>
  <Paragraphs>475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Tegan Carpenter-Kling</dc:creator>
  <cp:lastModifiedBy>Tegan</cp:lastModifiedBy>
  <cp:revision>47</cp:revision>
  <dcterms:created xsi:type="dcterms:W3CDTF">2019-05-16T11:04:21Z</dcterms:created>
  <dcterms:modified xsi:type="dcterms:W3CDTF">2020-04-19T07:40:03Z</dcterms:modified>
</cp:coreProperties>
</file>