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256" r:id="rId2"/>
    <p:sldId id="345" r:id="rId3"/>
    <p:sldId id="312" r:id="rId4"/>
    <p:sldId id="347" r:id="rId5"/>
    <p:sldId id="348" r:id="rId6"/>
    <p:sldId id="349" r:id="rId7"/>
    <p:sldId id="350" r:id="rId8"/>
  </p:sldIdLst>
  <p:sldSz cx="9144000" cy="6858000" type="letter"/>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79" autoAdjust="0"/>
    <p:restoredTop sz="94660"/>
  </p:normalViewPr>
  <p:slideViewPr>
    <p:cSldViewPr snapToGrid="0">
      <p:cViewPr>
        <p:scale>
          <a:sx n="125" d="100"/>
          <a:sy n="125" d="100"/>
        </p:scale>
        <p:origin x="-1224" y="228"/>
      </p:cViewPr>
      <p:guideLst>
        <p:guide orient="horz" pos="2160"/>
        <p:guide pos="2880"/>
      </p:guideLst>
    </p:cSldViewPr>
  </p:slideViewPr>
  <p:notesTextViewPr>
    <p:cViewPr>
      <p:scale>
        <a:sx n="1" d="1"/>
        <a:sy n="1" d="1"/>
      </p:scale>
      <p:origin x="0" y="0"/>
    </p:cViewPr>
  </p:notesTextViewPr>
  <p:notesViewPr>
    <p:cSldViewPr snapToGrid="0">
      <p:cViewPr varScale="1">
        <p:scale>
          <a:sx n="41" d="100"/>
          <a:sy n="41" d="100"/>
        </p:scale>
        <p:origin x="1794" y="5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image" Target="../media/image1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3EFD42F7-718C-4B98-AAEC-167E6DDD60A7}" type="datetimeFigureOut">
              <a:rPr lang="en-US" smtClean="0"/>
              <a:t>11/22/2019</a:t>
            </a:fld>
            <a:endParaRPr lang="en-US"/>
          </a:p>
        </p:txBody>
      </p:sp>
      <p:sp>
        <p:nvSpPr>
          <p:cNvPr id="4" name="Slide Image Placeholder 3"/>
          <p:cNvSpPr>
            <a:spLocks noGrp="1" noRot="1" noChangeAspect="1"/>
          </p:cNvSpPr>
          <p:nvPr>
            <p:ph type="sldImg" idx="2"/>
          </p:nvPr>
        </p:nvSpPr>
        <p:spPr>
          <a:xfrm>
            <a:off x="1247775" y="1279525"/>
            <a:ext cx="4606925" cy="34544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21B2AA4F-B828-4D7C-AFD3-893933DAFCB4}" type="slidenum">
              <a:rPr lang="en-US" smtClean="0"/>
              <a:t>‹#›</a:t>
            </a:fld>
            <a:endParaRPr lang="en-US"/>
          </a:p>
        </p:txBody>
      </p:sp>
    </p:spTree>
    <p:extLst>
      <p:ext uri="{BB962C8B-B14F-4D97-AF65-F5344CB8AC3E}">
        <p14:creationId xmlns:p14="http://schemas.microsoft.com/office/powerpoint/2010/main" val="926638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247775" y="1279525"/>
            <a:ext cx="4606925" cy="3454400"/>
          </a:xfrm>
        </p:spPr>
      </p:sp>
      <p:sp>
        <p:nvSpPr>
          <p:cNvPr id="3" name="Text Placeholder 2"/>
          <p:cNvSpPr>
            <a:spLocks noGrp="1"/>
          </p:cNvSpPr>
          <p:nvPr>
            <p:ph type="body" idx="3"/>
          </p:nvPr>
        </p:nvSpPr>
        <p:spPr/>
        <p:txBody>
          <a:bodyPr/>
          <a:lstStyle/>
          <a:p>
            <a:r>
              <a:rPr lang="en-US" altLang="en-US"/>
              <a:t>Figure S1: The effect of cleaning on leakage in the sample Oligo1. As an example, the cell at row 5 column 2 (arrow) causes a lot of leakage and we use it as an example to test the effectivety of our cleaning method. (a) The percentage of shared reads pre-cleaning in each cell with the contaminating cell (at 11x40). (b) The percentage of shared reads post-cleaning. (c) The percentage of the cells passed the selection cut-off, the bins are 10x wider to enable better visibility. (d) Location of cells on the chip before cleaning, and the degree of leakage shows that it is an artificate related to the rows. The contaminating cell is in gray. (e) The leakage after cleaning reveals the removal of most contamination. (f) The arrrangemnet of cells that passed the cut-off. The original cell, with most contaminated cells are removed.</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247775" y="1279525"/>
            <a:ext cx="4606925" cy="3454400"/>
          </a:xfrm>
        </p:spPr>
      </p:sp>
      <p:sp>
        <p:nvSpPr>
          <p:cNvPr id="3" name="Text Placeholder 2"/>
          <p:cNvSpPr>
            <a:spLocks noGrp="1"/>
          </p:cNvSpPr>
          <p:nvPr>
            <p:ph type="body" idx="3"/>
          </p:nvPr>
        </p:nvSpPr>
        <p:spPr/>
        <p:txBody>
          <a:bodyPr/>
          <a:lstStyle/>
          <a:p>
            <a:r>
              <a:rPr lang="en-US" altLang="en-US"/>
              <a:t>Figure S2: Different clustering approaches and number of reads: (a) Clustering scATAC-Seq cells by peaks expressed related to genes without selection, the clustering is strongly biased via size. (b) Selecting peaks that overlap with ATCG bulk ATAC-Seq in LGG. The size participates to differentiate the cell better, but clustering is not based on number of reads.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DE934FF-F4E1-47C5-9CA5-30A81DDE2BE4}" type="datetimeFigureOut">
              <a:rPr lang="en-US" smtClean="0"/>
              <a:t>11/22/2019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DE934FF-F4E1-47C5-9CA5-30A81DDE2BE4}" type="datetimeFigureOut">
              <a:rPr lang="en-US" smtClean="0"/>
              <a:t>11/22/2019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DE934FF-F4E1-47C5-9CA5-30A81DDE2BE4}" type="datetimeFigureOut">
              <a:rPr lang="en-US" smtClean="0"/>
              <a:t>11/22/2019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DE934FF-F4E1-47C5-9CA5-30A81DDE2BE4}" type="datetimeFigureOut">
              <a:rPr lang="en-US" smtClean="0"/>
              <a:t>11/22/2019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DE934FF-F4E1-47C5-9CA5-30A81DDE2BE4}" type="datetimeFigureOut">
              <a:rPr lang="en-US" smtClean="0"/>
              <a:t>11/22/2019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DE934FF-F4E1-47C5-9CA5-30A81DDE2BE4}" type="datetimeFigureOut">
              <a:rPr lang="en-US" smtClean="0"/>
              <a:t>11/22/2019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E934FF-F4E1-47C5-9CA5-30A81DDE2BE4}" type="datetimeFigureOut">
              <a:rPr lang="en-US" smtClean="0"/>
              <a:t>11/22/2019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DE934FF-F4E1-47C5-9CA5-30A81DDE2BE4}" type="datetimeFigureOut">
              <a:rPr lang="en-US" smtClean="0"/>
              <a:t>11/22/2019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DE934FF-F4E1-47C5-9CA5-30A81DDE2BE4}" type="datetimeFigureOut">
              <a:rPr lang="en-US" smtClean="0"/>
              <a:t>11/22/2019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DE934FF-F4E1-47C5-9CA5-30A81DDE2BE4}" type="datetimeFigureOut">
              <a:rPr lang="en-US" smtClean="0"/>
              <a:t>11/22/2019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DE934FF-F4E1-47C5-9CA5-30A81DDE2BE4}" type="datetimeFigureOut">
              <a:rPr lang="en-US" smtClean="0"/>
              <a:t>11/22/2019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934FF-F4E1-47C5-9CA5-30A81DDE2BE4}" type="datetimeFigureOut">
              <a:rPr lang="en-US" smtClean="0"/>
              <a:t>11/22/2019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561BA9-CDCF-4958-B8AB-66F3BF063E1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6.emf"/><Relationship Id="rId5" Type="http://schemas.openxmlformats.org/officeDocument/2006/relationships/oleObject" Target="../embeddings/oleObject2.bin"/><Relationship Id="rId4" Type="http://schemas.openxmlformats.org/officeDocument/2006/relationships/image" Target="../media/image1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1240" y="958730"/>
            <a:ext cx="7347857" cy="2860234"/>
          </a:xfrm>
        </p:spPr>
        <p:txBody>
          <a:bodyPr>
            <a:normAutofit fontScale="92500"/>
          </a:bodyPr>
          <a:lstStyle/>
          <a:p>
            <a:r>
              <a:rPr lang="en-US" sz="2000" b="1" dirty="0">
                <a:latin typeface="Arial" panose="020B0604020202020204" pitchFamily="34" charset="0"/>
                <a:cs typeface="Arial" panose="020B0604020202020204" pitchFamily="34" charset="0"/>
              </a:rPr>
              <a:t>Single-nucleus chromatin accessibility reveals </a:t>
            </a:r>
            <a:r>
              <a:rPr lang="en-US" sz="2000" b="1" dirty="0" err="1">
                <a:latin typeface="Arial" panose="020B0604020202020204" pitchFamily="34" charset="0"/>
                <a:cs typeface="Arial" panose="020B0604020202020204" pitchFamily="34" charset="0"/>
              </a:rPr>
              <a:t>intratumoral</a:t>
            </a:r>
            <a:r>
              <a:rPr lang="en-US" sz="2000" b="1" dirty="0">
                <a:latin typeface="Arial" panose="020B0604020202020204" pitchFamily="34" charset="0"/>
                <a:cs typeface="Arial" panose="020B0604020202020204" pitchFamily="34" charset="0"/>
              </a:rPr>
              <a:t> epigenetic heterogeneity in IDH1 mutant gliomas</a:t>
            </a:r>
            <a:r>
              <a:rPr lang="de-DE"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 </a:t>
            </a:r>
            <a:endParaRPr lang="de-DE" sz="2000" dirty="0">
              <a:latin typeface="Arial" panose="020B0604020202020204" pitchFamily="34" charset="0"/>
              <a:cs typeface="Arial" panose="020B0604020202020204" pitchFamily="34" charset="0"/>
            </a:endParaRPr>
          </a:p>
          <a:p>
            <a:pPr algn="just">
              <a:lnSpc>
                <a:spcPct val="150000"/>
              </a:lnSpc>
              <a:spcBef>
                <a:spcPts val="0"/>
              </a:spcBef>
              <a:spcAft>
                <a:spcPts val="800"/>
              </a:spcAft>
            </a:pPr>
            <a:r>
              <a:rPr lang="en-US" sz="1200" kern="100" dirty="0">
                <a:latin typeface="Arial" panose="020B0604020202020204" pitchFamily="34" charset="0"/>
                <a:ea typeface="Noto Sans CJK SC" panose="020B0500000000000000"/>
                <a:cs typeface="Lohit Devanagari"/>
              </a:rPr>
              <a:t> </a:t>
            </a:r>
            <a:endParaRPr lang="en-US" sz="1400" kern="100" dirty="0">
              <a:latin typeface="Times New Roman" panose="02020603050405020304" pitchFamily="18" charset="0"/>
              <a:ea typeface="Noto Sans CJK SC" panose="020B0500000000000000"/>
              <a:cs typeface="Lohit Devanagari"/>
            </a:endParaRPr>
          </a:p>
          <a:p>
            <a:pPr>
              <a:lnSpc>
                <a:spcPct val="107000"/>
              </a:lnSpc>
              <a:spcBef>
                <a:spcPts val="0"/>
              </a:spcBef>
            </a:pPr>
            <a:r>
              <a:rPr lang="en-US" sz="1200" kern="100" dirty="0">
                <a:latin typeface="Arial" panose="020B0604020202020204" pitchFamily="34" charset="0"/>
                <a:ea typeface="Noto Sans CJK SC" panose="020B0500000000000000"/>
                <a:cs typeface="Lohit Devanagari"/>
              </a:rPr>
              <a:t>Ruslan Al-Ali</a:t>
            </a:r>
            <a:r>
              <a:rPr lang="en-US" sz="1200" kern="100" baseline="30000" dirty="0">
                <a:latin typeface="Arial" panose="020B0604020202020204" pitchFamily="34" charset="0"/>
                <a:ea typeface="Noto Sans CJK SC" panose="020B0500000000000000"/>
                <a:cs typeface="Lohit Devanagari"/>
              </a:rPr>
              <a:t>1,2</a:t>
            </a:r>
            <a:r>
              <a:rPr lang="en-US" sz="1200" kern="100" dirty="0">
                <a:latin typeface="Arial" panose="020B0604020202020204" pitchFamily="34" charset="0"/>
                <a:ea typeface="Noto Sans CJK SC" panose="020B0500000000000000"/>
                <a:cs typeface="Lohit Devanagari"/>
              </a:rPr>
              <a:t>, Katharina Bauer</a:t>
            </a:r>
            <a:r>
              <a:rPr lang="en-US" sz="1200" kern="100" baseline="30000" dirty="0">
                <a:latin typeface="Arial" panose="020B0604020202020204" pitchFamily="34" charset="0"/>
                <a:ea typeface="Noto Sans CJK SC" panose="020B0500000000000000"/>
                <a:cs typeface="Lohit Devanagari"/>
              </a:rPr>
              <a:t>3</a:t>
            </a:r>
            <a:r>
              <a:rPr lang="en-US" sz="1200" kern="100" dirty="0">
                <a:latin typeface="Arial" panose="020B0604020202020204" pitchFamily="34" charset="0"/>
                <a:ea typeface="Noto Sans CJK SC" panose="020B0500000000000000"/>
                <a:cs typeface="Lohit Devanagari"/>
              </a:rPr>
              <a:t>, Jong-</a:t>
            </a:r>
            <a:r>
              <a:rPr lang="en-US" sz="1200" kern="100" dirty="0" err="1">
                <a:latin typeface="Arial" panose="020B0604020202020204" pitchFamily="34" charset="0"/>
                <a:ea typeface="Noto Sans CJK SC" panose="020B0500000000000000"/>
                <a:cs typeface="Lohit Devanagari"/>
              </a:rPr>
              <a:t>Whi</a:t>
            </a:r>
            <a:r>
              <a:rPr lang="en-US" sz="1200" kern="100" dirty="0">
                <a:latin typeface="Arial" panose="020B0604020202020204" pitchFamily="34" charset="0"/>
                <a:ea typeface="Noto Sans CJK SC" panose="020B0500000000000000"/>
                <a:cs typeface="Lohit Devanagari"/>
              </a:rPr>
              <a:t> Park</a:t>
            </a:r>
            <a:r>
              <a:rPr lang="en-US" sz="1200" kern="100" baseline="30000" dirty="0">
                <a:latin typeface="Arial" panose="020B0604020202020204" pitchFamily="34" charset="0"/>
                <a:ea typeface="Noto Sans CJK SC" panose="020B0500000000000000"/>
                <a:cs typeface="Lohit Devanagari"/>
              </a:rPr>
              <a:t>1</a:t>
            </a:r>
            <a:r>
              <a:rPr lang="en-US" sz="1200" kern="100" dirty="0">
                <a:latin typeface="Arial" panose="020B0604020202020204" pitchFamily="34" charset="0"/>
                <a:ea typeface="Noto Sans CJK SC" panose="020B0500000000000000"/>
                <a:cs typeface="Lohit Devanagari"/>
              </a:rPr>
              <a:t>, </a:t>
            </a:r>
            <a:r>
              <a:rPr lang="en-US" sz="1200" kern="100" dirty="0" err="1">
                <a:latin typeface="Arial" panose="020B0604020202020204" pitchFamily="34" charset="0"/>
                <a:ea typeface="Noto Sans CJK SC" panose="020B0500000000000000"/>
                <a:cs typeface="Lohit Devanagari"/>
              </a:rPr>
              <a:t>Ruba</a:t>
            </a:r>
            <a:r>
              <a:rPr lang="en-US" sz="1200" kern="100" dirty="0">
                <a:latin typeface="Arial" panose="020B0604020202020204" pitchFamily="34" charset="0"/>
                <a:ea typeface="Noto Sans CJK SC" panose="020B0500000000000000"/>
                <a:cs typeface="Lohit Devanagari"/>
              </a:rPr>
              <a:t> Al Abdulla</a:t>
            </a:r>
            <a:r>
              <a:rPr lang="en-US" sz="1200" kern="100" baseline="30000" dirty="0">
                <a:latin typeface="Arial" panose="020B0604020202020204" pitchFamily="34" charset="0"/>
                <a:ea typeface="Noto Sans CJK SC" panose="020B0500000000000000"/>
                <a:cs typeface="Lohit Devanagari"/>
              </a:rPr>
              <a:t>4</a:t>
            </a:r>
            <a:r>
              <a:rPr lang="en-US" sz="1200" kern="100" dirty="0">
                <a:latin typeface="Arial" panose="020B0604020202020204" pitchFamily="34" charset="0"/>
                <a:ea typeface="Noto Sans CJK SC" panose="020B0500000000000000"/>
                <a:cs typeface="Lohit Devanagari"/>
              </a:rPr>
              <a:t>, Valentina Fermi</a:t>
            </a:r>
            <a:r>
              <a:rPr lang="en-US" sz="1200" kern="100" baseline="30000" dirty="0">
                <a:latin typeface="Arial" panose="020B0604020202020204" pitchFamily="34" charset="0"/>
                <a:ea typeface="Noto Sans CJK SC" panose="020B0500000000000000"/>
                <a:cs typeface="Lohit Devanagari"/>
              </a:rPr>
              <a:t>5</a:t>
            </a:r>
            <a:r>
              <a:rPr lang="en-US" sz="1200" kern="100" dirty="0">
                <a:latin typeface="Arial" panose="020B0604020202020204" pitchFamily="34" charset="0"/>
                <a:ea typeface="Noto Sans CJK SC" panose="020B0500000000000000"/>
                <a:cs typeface="Lohit Devanagari"/>
              </a:rPr>
              <a:t>, Andreas von Deimling</a:t>
            </a:r>
            <a:r>
              <a:rPr lang="en-US" sz="1200" kern="100" baseline="30000" dirty="0">
                <a:latin typeface="Arial" panose="020B0604020202020204" pitchFamily="34" charset="0"/>
                <a:ea typeface="Noto Sans CJK SC" panose="020B0500000000000000"/>
                <a:cs typeface="Lohit Devanagari"/>
              </a:rPr>
              <a:t>6,7</a:t>
            </a:r>
            <a:r>
              <a:rPr lang="en-US" sz="1200" kern="100" dirty="0">
                <a:latin typeface="Arial" panose="020B0604020202020204" pitchFamily="34" charset="0"/>
                <a:ea typeface="Noto Sans CJK SC" panose="020B0500000000000000"/>
                <a:cs typeface="Lohit Devanagari"/>
              </a:rPr>
              <a:t>, Christel Herold-Mende</a:t>
            </a:r>
            <a:r>
              <a:rPr lang="en-US" sz="1200" kern="100" baseline="30000" dirty="0">
                <a:latin typeface="Arial" panose="020B0604020202020204" pitchFamily="34" charset="0"/>
                <a:ea typeface="Noto Sans CJK SC" panose="020B0500000000000000"/>
                <a:cs typeface="Lohit Devanagari"/>
              </a:rPr>
              <a:t>5</a:t>
            </a:r>
            <a:r>
              <a:rPr lang="en-US" sz="1200" kern="100" dirty="0">
                <a:latin typeface="Arial" panose="020B0604020202020204" pitchFamily="34" charset="0"/>
                <a:ea typeface="Noto Sans CJK SC" panose="020B0500000000000000"/>
                <a:cs typeface="Lohit Devanagari"/>
              </a:rPr>
              <a:t>, Jan-Philipp Mallm</a:t>
            </a:r>
            <a:r>
              <a:rPr lang="en-US" sz="1200" kern="100" baseline="30000" dirty="0">
                <a:latin typeface="Arial" panose="020B0604020202020204" pitchFamily="34" charset="0"/>
                <a:ea typeface="Noto Sans CJK SC" panose="020B0500000000000000"/>
                <a:cs typeface="Lohit Devanagari"/>
              </a:rPr>
              <a:t>3,8</a:t>
            </a:r>
            <a:r>
              <a:rPr lang="en-US" sz="1200" kern="100" dirty="0">
                <a:latin typeface="Arial" panose="020B0604020202020204" pitchFamily="34" charset="0"/>
                <a:ea typeface="Noto Sans CJK SC" panose="020B0500000000000000"/>
                <a:cs typeface="Lohit Devanagari"/>
              </a:rPr>
              <a:t>, Carl Herrmann</a:t>
            </a:r>
            <a:r>
              <a:rPr lang="en-US" sz="1200" kern="100" baseline="30000" dirty="0">
                <a:latin typeface="Arial" panose="020B0604020202020204" pitchFamily="34" charset="0"/>
                <a:ea typeface="Noto Sans CJK SC" panose="020B0500000000000000"/>
                <a:cs typeface="Lohit Devanagari"/>
              </a:rPr>
              <a:t>9</a:t>
            </a:r>
            <a:r>
              <a:rPr lang="en-US" sz="1200" kern="100" dirty="0">
                <a:latin typeface="Arial" panose="020B0604020202020204" pitchFamily="34" charset="0"/>
                <a:ea typeface="Noto Sans CJK SC" panose="020B0500000000000000"/>
                <a:cs typeface="Lohit Devanagari"/>
              </a:rPr>
              <a:t>, Wolfgang Wick</a:t>
            </a:r>
            <a:r>
              <a:rPr lang="en-US" sz="1200" kern="100" baseline="30000" dirty="0">
                <a:latin typeface="Arial" panose="020B0604020202020204" pitchFamily="34" charset="0"/>
                <a:ea typeface="Noto Sans CJK SC" panose="020B0500000000000000"/>
                <a:cs typeface="Lohit Devanagari"/>
              </a:rPr>
              <a:t>1,10</a:t>
            </a:r>
            <a:r>
              <a:rPr lang="en-US" sz="1200" kern="100" dirty="0">
                <a:latin typeface="Arial" panose="020B0604020202020204" pitchFamily="34" charset="0"/>
                <a:ea typeface="Noto Sans CJK SC" panose="020B0500000000000000"/>
                <a:cs typeface="Lohit Devanagari"/>
              </a:rPr>
              <a:t>, Şevin Turcan</a:t>
            </a:r>
            <a:r>
              <a:rPr lang="en-US" sz="1200" kern="100" baseline="30000" dirty="0">
                <a:latin typeface="Arial" panose="020B0604020202020204" pitchFamily="34" charset="0"/>
                <a:ea typeface="Noto Sans CJK SC" panose="020B0500000000000000"/>
                <a:cs typeface="Lohit Devanagari"/>
              </a:rPr>
              <a:t>1*</a:t>
            </a:r>
            <a:endParaRPr lang="en-US" sz="1400" kern="100" dirty="0">
              <a:latin typeface="Times New Roman" panose="02020603050405020304" pitchFamily="18" charset="0"/>
              <a:ea typeface="Noto Sans CJK SC" panose="020B0500000000000000"/>
              <a:cs typeface="Lohit Devanagari"/>
            </a:endParaRPr>
          </a:p>
          <a:p>
            <a:r>
              <a:rPr lang="en-US" dirty="0"/>
              <a:t> </a:t>
            </a:r>
          </a:p>
          <a:p>
            <a:endParaRPr lang="en-US" dirty="0"/>
          </a:p>
          <a:p>
            <a:r>
              <a:rPr lang="en-US" sz="2000" dirty="0">
                <a:latin typeface="Arial" panose="020B0604020202020204" pitchFamily="34" charset="0"/>
                <a:cs typeface="Arial" panose="020B0604020202020204" pitchFamily="34" charset="0"/>
              </a:rPr>
              <a:t>Supplementary Figures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srcRect t="20346" b="2607"/>
          <a:stretch>
            <a:fillRect/>
          </a:stretch>
        </p:blipFill>
        <p:spPr>
          <a:xfrm>
            <a:off x="447844" y="198286"/>
            <a:ext cx="1941890" cy="1496175"/>
          </a:xfrm>
          <a:prstGeom prst="rect">
            <a:avLst/>
          </a:prstGeom>
        </p:spPr>
      </p:pic>
      <p:sp>
        <p:nvSpPr>
          <p:cNvPr id="12" name="Text Box 11"/>
          <p:cNvSpPr txBox="1"/>
          <p:nvPr/>
        </p:nvSpPr>
        <p:spPr>
          <a:xfrm>
            <a:off x="288339" y="51665"/>
            <a:ext cx="433070" cy="369460"/>
          </a:xfrm>
          <a:prstGeom prst="rect">
            <a:avLst/>
          </a:prstGeom>
          <a:noFill/>
        </p:spPr>
        <p:txBody>
          <a:bodyPr wrap="square" rtlCol="0">
            <a:spAutoFit/>
          </a:bodyPr>
          <a:lstStyle/>
          <a:p>
            <a:r>
              <a:rPr lang="en-US" altLang="en-US" sz="1800" dirty="0"/>
              <a:t>a</a:t>
            </a:r>
          </a:p>
        </p:txBody>
      </p:sp>
      <p:sp>
        <p:nvSpPr>
          <p:cNvPr id="9" name="Text Box 8"/>
          <p:cNvSpPr txBox="1"/>
          <p:nvPr/>
        </p:nvSpPr>
        <p:spPr>
          <a:xfrm>
            <a:off x="2978821" y="70410"/>
            <a:ext cx="433070" cy="369460"/>
          </a:xfrm>
          <a:prstGeom prst="rect">
            <a:avLst/>
          </a:prstGeom>
          <a:noFill/>
        </p:spPr>
        <p:txBody>
          <a:bodyPr wrap="square" rtlCol="0">
            <a:spAutoFit/>
          </a:bodyPr>
          <a:lstStyle/>
          <a:p>
            <a:r>
              <a:rPr lang="en-US" altLang="en-US" sz="1800" dirty="0"/>
              <a:t>b</a:t>
            </a:r>
          </a:p>
        </p:txBody>
      </p:sp>
      <p:sp>
        <p:nvSpPr>
          <p:cNvPr id="11" name="Text Box 10"/>
          <p:cNvSpPr txBox="1"/>
          <p:nvPr/>
        </p:nvSpPr>
        <p:spPr>
          <a:xfrm>
            <a:off x="288339" y="1632989"/>
            <a:ext cx="433070" cy="369460"/>
          </a:xfrm>
          <a:prstGeom prst="rect">
            <a:avLst/>
          </a:prstGeom>
          <a:noFill/>
        </p:spPr>
        <p:txBody>
          <a:bodyPr wrap="square" rtlCol="0">
            <a:spAutoFit/>
          </a:bodyPr>
          <a:lstStyle/>
          <a:p>
            <a:r>
              <a:rPr lang="en-US" altLang="en-US" sz="1800" dirty="0"/>
              <a:t>c</a:t>
            </a:r>
          </a:p>
        </p:txBody>
      </p:sp>
      <p:grpSp>
        <p:nvGrpSpPr>
          <p:cNvPr id="6" name="Group 5"/>
          <p:cNvGrpSpPr/>
          <p:nvPr/>
        </p:nvGrpSpPr>
        <p:grpSpPr>
          <a:xfrm>
            <a:off x="3238733" y="88326"/>
            <a:ext cx="3472005" cy="1668344"/>
            <a:chOff x="3142770" y="1029661"/>
            <a:chExt cx="2570872" cy="1068080"/>
          </a:xfrm>
        </p:grpSpPr>
        <p:pic>
          <p:nvPicPr>
            <p:cNvPr id="26" name="Content Placeholder 12"/>
            <p:cNvPicPr>
              <a:picLocks noChangeAspect="1"/>
            </p:cNvPicPr>
            <p:nvPr/>
          </p:nvPicPr>
          <p:blipFill rotWithShape="1">
            <a:blip r:embed="rId4"/>
            <a:srcRect l="2980" t="29016" b="30677"/>
            <a:stretch>
              <a:fillRect/>
            </a:stretch>
          </p:blipFill>
          <p:spPr>
            <a:xfrm>
              <a:off x="3142770" y="1029661"/>
              <a:ext cx="2570872" cy="1068080"/>
            </a:xfrm>
            <a:prstGeom prst="rect">
              <a:avLst/>
            </a:prstGeom>
          </p:spPr>
        </p:pic>
        <p:sp>
          <p:nvSpPr>
            <p:cNvPr id="24" name="Left Arrow 23"/>
            <p:cNvSpPr/>
            <p:nvPr/>
          </p:nvSpPr>
          <p:spPr>
            <a:xfrm rot="18420000">
              <a:off x="3290482" y="1149140"/>
              <a:ext cx="208914" cy="100330"/>
            </a:xfrm>
            <a:prstGeom prst="leftArrow">
              <a:avLst/>
            </a:prstGeom>
            <a:solidFill>
              <a:schemeClr val="bg1">
                <a:lumMod val="85000"/>
              </a:schemeClr>
            </a:solidFill>
            <a:ln>
              <a:solidFill>
                <a:schemeClr val="bg1">
                  <a:lumMod val="8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800"/>
            </a:p>
          </p:txBody>
        </p:sp>
      </p:grpSp>
      <p:sp>
        <p:nvSpPr>
          <p:cNvPr id="2" name="Rectangle 1"/>
          <p:cNvSpPr/>
          <p:nvPr/>
        </p:nvSpPr>
        <p:spPr>
          <a:xfrm>
            <a:off x="6545619" y="0"/>
            <a:ext cx="2372765" cy="338554"/>
          </a:xfrm>
          <a:prstGeom prst="rect">
            <a:avLst/>
          </a:prstGeom>
        </p:spPr>
        <p:txBody>
          <a:bodyPr wrap="none">
            <a:spAutoFit/>
          </a:bodyPr>
          <a:lstStyle/>
          <a:p>
            <a:r>
              <a:rPr lang="en-US" altLang="en-US" sz="1600" dirty="0">
                <a:latin typeface="Arial" panose="020B0604020202020204" pitchFamily="34" charset="0"/>
                <a:cs typeface="Arial" panose="020B0604020202020204" pitchFamily="34" charset="0"/>
              </a:rPr>
              <a:t>Supplementary Figure 1</a:t>
            </a:r>
            <a:endParaRPr lang="en-US" sz="1600" dirty="0">
              <a:latin typeface="Arial" panose="020B0604020202020204" pitchFamily="34" charset="0"/>
              <a:cs typeface="Arial" panose="020B0604020202020204" pitchFamily="34" charset="0"/>
            </a:endParaRPr>
          </a:p>
        </p:txBody>
      </p:sp>
      <p:sp>
        <p:nvSpPr>
          <p:cNvPr id="3" name="Rectangle 2"/>
          <p:cNvSpPr/>
          <p:nvPr/>
        </p:nvSpPr>
        <p:spPr>
          <a:xfrm>
            <a:off x="427521" y="5217162"/>
            <a:ext cx="7742861" cy="1347164"/>
          </a:xfrm>
          <a:prstGeom prst="rect">
            <a:avLst/>
          </a:prstGeom>
        </p:spPr>
        <p:txBody>
          <a:bodyPr wrap="square">
            <a:spAutoFit/>
          </a:bodyPr>
          <a:lstStyle/>
          <a:p>
            <a:pPr>
              <a:lnSpc>
                <a:spcPct val="107000"/>
              </a:lnSpc>
              <a:spcAft>
                <a:spcPts val="800"/>
              </a:spcAft>
            </a:pPr>
            <a:r>
              <a:rPr lang="en-US" sz="1100" b="1" kern="100" dirty="0" smtClean="0">
                <a:latin typeface="Arial" panose="020B0604020202020204" pitchFamily="34" charset="0"/>
                <a:ea typeface="Noto Sans CJK SC" panose="020B0500000000000000" charset="-122"/>
                <a:cs typeface="Arial" panose="020B0604020202020204" pitchFamily="34" charset="0"/>
              </a:rPr>
              <a:t>Figure S1</a:t>
            </a:r>
            <a:r>
              <a:rPr lang="en-US" sz="1100" b="1" kern="100" dirty="0">
                <a:latin typeface="Arial" panose="020B0604020202020204" pitchFamily="34" charset="0"/>
                <a:ea typeface="Noto Sans CJK SC" panose="020B0500000000000000" charset="-122"/>
                <a:cs typeface="Arial" panose="020B0604020202020204" pitchFamily="34" charset="0"/>
              </a:rPr>
              <a:t>. </a:t>
            </a:r>
            <a:r>
              <a:rPr lang="en-US" sz="1100" kern="100" dirty="0">
                <a:latin typeface="Arial" panose="020B0604020202020204" pitchFamily="34" charset="0"/>
                <a:ea typeface="Noto Sans CJK SC" panose="020B0500000000000000" charset="-122"/>
                <a:cs typeface="Arial" panose="020B0604020202020204" pitchFamily="34" charset="0"/>
              </a:rPr>
              <a:t>The effect of cleaning on leakage in the sample Oligo1. As an example, the cell at row 5 column 2 (arrow) causes a lot of leakage and we use it as an example to test the effectiveness of our cleaning method. (a) The percentage of shared reads pre-cleaning in each cell with the contaminating cell (at 11x40). (b) Location of cells on the chip before cleaning, and the degree of leakage shows that it is an artifact related to the rows. The contaminating cell is in gray. (c) The percentage of shared reads post-cleaning. (d) The leakage after cleaning reveals the removal of most contamination. (e) The percentage of the cells passed the selection cut-off, the bins are 10x wider to enable better visibility. (f) The arrangement of cells that passed the cut-off. The original cell, with most contaminated cells are removed.</a:t>
            </a:r>
            <a:endParaRPr lang="de-DE" sz="1100" dirty="0">
              <a:latin typeface="Arial" panose="020B0604020202020204" pitchFamily="34" charset="0"/>
              <a:ea typeface="SimSun" pitchFamily="2" charset="-122"/>
              <a:cs typeface="Arial" panose="020B0604020202020204" pitchFamily="34" charset="0"/>
            </a:endParaRPr>
          </a:p>
        </p:txBody>
      </p:sp>
      <p:pic>
        <p:nvPicPr>
          <p:cNvPr id="20" name="Content Placeholder 3"/>
          <p:cNvPicPr>
            <a:picLocks noChangeAspect="1"/>
          </p:cNvPicPr>
          <p:nvPr/>
        </p:nvPicPr>
        <p:blipFill rotWithShape="1">
          <a:blip r:embed="rId5"/>
          <a:srcRect t="18581"/>
          <a:stretch>
            <a:fillRect/>
          </a:stretch>
        </p:blipFill>
        <p:spPr>
          <a:xfrm>
            <a:off x="505420" y="1817719"/>
            <a:ext cx="1961156" cy="1596758"/>
          </a:xfrm>
          <a:prstGeom prst="rect">
            <a:avLst/>
          </a:prstGeom>
        </p:spPr>
      </p:pic>
      <p:grpSp>
        <p:nvGrpSpPr>
          <p:cNvPr id="7" name="Group 6"/>
          <p:cNvGrpSpPr/>
          <p:nvPr/>
        </p:nvGrpSpPr>
        <p:grpSpPr>
          <a:xfrm>
            <a:off x="3300387" y="1720298"/>
            <a:ext cx="3387481" cy="1549685"/>
            <a:chOff x="3534655" y="3713290"/>
            <a:chExt cx="2646417" cy="1112283"/>
          </a:xfrm>
        </p:grpSpPr>
        <p:pic>
          <p:nvPicPr>
            <p:cNvPr id="23" name="Content Placeholder 10"/>
            <p:cNvPicPr>
              <a:picLocks noChangeAspect="1"/>
            </p:cNvPicPr>
            <p:nvPr/>
          </p:nvPicPr>
          <p:blipFill rotWithShape="1">
            <a:blip r:embed="rId6"/>
            <a:srcRect l="4478" t="29402" b="30450"/>
            <a:stretch>
              <a:fillRect/>
            </a:stretch>
          </p:blipFill>
          <p:spPr>
            <a:xfrm>
              <a:off x="3534655" y="3713290"/>
              <a:ext cx="2646417" cy="1112283"/>
            </a:xfrm>
            <a:prstGeom prst="rect">
              <a:avLst/>
            </a:prstGeom>
          </p:spPr>
        </p:pic>
        <p:sp>
          <p:nvSpPr>
            <p:cNvPr id="30" name="Left Arrow 29"/>
            <p:cNvSpPr/>
            <p:nvPr/>
          </p:nvSpPr>
          <p:spPr>
            <a:xfrm rot="18420000">
              <a:off x="3639165" y="3844209"/>
              <a:ext cx="208914" cy="100330"/>
            </a:xfrm>
            <a:prstGeom prst="leftArrow">
              <a:avLst/>
            </a:prstGeom>
            <a:solidFill>
              <a:schemeClr val="bg1">
                <a:lumMod val="85000"/>
              </a:schemeClr>
            </a:solidFill>
            <a:ln>
              <a:solidFill>
                <a:schemeClr val="bg1">
                  <a:lumMod val="8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800"/>
            </a:p>
          </p:txBody>
        </p:sp>
      </p:grpSp>
      <p:sp>
        <p:nvSpPr>
          <p:cNvPr id="8" name="Rectangle 7"/>
          <p:cNvSpPr/>
          <p:nvPr/>
        </p:nvSpPr>
        <p:spPr>
          <a:xfrm>
            <a:off x="861648" y="227521"/>
            <a:ext cx="1691880" cy="369332"/>
          </a:xfrm>
          <a:prstGeom prst="rect">
            <a:avLst/>
          </a:prstGeom>
        </p:spPr>
        <p:txBody>
          <a:bodyPr wrap="square">
            <a:spAutoFit/>
          </a:bodyPr>
          <a:lstStyle/>
          <a:p>
            <a:r>
              <a:rPr lang="en-US" sz="900" kern="100" dirty="0">
                <a:latin typeface="Arial" panose="020B0604020202020204" pitchFamily="34" charset="0"/>
                <a:ea typeface="Noto Sans CJK SC" panose="020B0500000000000000" charset="-122"/>
                <a:cs typeface="Arial" panose="020B0604020202020204" pitchFamily="34" charset="0"/>
              </a:rPr>
              <a:t>Pre-cleaning, leaky reads from nuclei @11x40 </a:t>
            </a:r>
            <a:endParaRPr lang="en-US" sz="900" dirty="0"/>
          </a:p>
        </p:txBody>
      </p:sp>
      <p:sp>
        <p:nvSpPr>
          <p:cNvPr id="31" name="Rectangle 30"/>
          <p:cNvSpPr/>
          <p:nvPr/>
        </p:nvSpPr>
        <p:spPr>
          <a:xfrm>
            <a:off x="938490" y="1854672"/>
            <a:ext cx="1753534" cy="369332"/>
          </a:xfrm>
          <a:prstGeom prst="rect">
            <a:avLst/>
          </a:prstGeom>
        </p:spPr>
        <p:txBody>
          <a:bodyPr wrap="square">
            <a:spAutoFit/>
          </a:bodyPr>
          <a:lstStyle/>
          <a:p>
            <a:r>
              <a:rPr lang="en-US" sz="900" kern="100" dirty="0">
                <a:latin typeface="Arial" panose="020B0604020202020204" pitchFamily="34" charset="0"/>
                <a:ea typeface="Noto Sans CJK SC" panose="020B0500000000000000" charset="-122"/>
                <a:cs typeface="Arial" panose="020B0604020202020204" pitchFamily="34" charset="0"/>
              </a:rPr>
              <a:t>Post-cleaning, leaky reads from nuclei @11x40 </a:t>
            </a:r>
            <a:endParaRPr lang="en-US" sz="900" dirty="0"/>
          </a:p>
        </p:txBody>
      </p:sp>
      <p:pic>
        <p:nvPicPr>
          <p:cNvPr id="32" name="Content Placeholder 3"/>
          <p:cNvPicPr>
            <a:picLocks noChangeAspect="1"/>
          </p:cNvPicPr>
          <p:nvPr/>
        </p:nvPicPr>
        <p:blipFill rotWithShape="1">
          <a:blip r:embed="rId7"/>
          <a:srcRect t="17944"/>
          <a:stretch>
            <a:fillRect/>
          </a:stretch>
        </p:blipFill>
        <p:spPr>
          <a:xfrm>
            <a:off x="570790" y="3474023"/>
            <a:ext cx="1895786" cy="1555603"/>
          </a:xfrm>
          <a:prstGeom prst="rect">
            <a:avLst/>
          </a:prstGeom>
        </p:spPr>
      </p:pic>
      <p:sp>
        <p:nvSpPr>
          <p:cNvPr id="33" name="Rectangle 32"/>
          <p:cNvSpPr/>
          <p:nvPr/>
        </p:nvSpPr>
        <p:spPr>
          <a:xfrm>
            <a:off x="905324" y="3501323"/>
            <a:ext cx="1704522" cy="507831"/>
          </a:xfrm>
          <a:prstGeom prst="rect">
            <a:avLst/>
          </a:prstGeom>
        </p:spPr>
        <p:txBody>
          <a:bodyPr wrap="square">
            <a:spAutoFit/>
          </a:bodyPr>
          <a:lstStyle/>
          <a:p>
            <a:r>
              <a:rPr lang="en-US" sz="900" kern="100" dirty="0">
                <a:latin typeface="Arial" panose="020B0604020202020204" pitchFamily="34" charset="0"/>
                <a:ea typeface="Noto Sans CJK SC" panose="020B0500000000000000" charset="-122"/>
                <a:cs typeface="Arial" panose="020B0604020202020204" pitchFamily="34" charset="0"/>
              </a:rPr>
              <a:t>Post-cleaning, leaky reads from nuclei @11x40,only selected cells </a:t>
            </a:r>
            <a:endParaRPr lang="en-US" sz="900" dirty="0"/>
          </a:p>
        </p:txBody>
      </p:sp>
      <p:grpSp>
        <p:nvGrpSpPr>
          <p:cNvPr id="16" name="Group 15"/>
          <p:cNvGrpSpPr/>
          <p:nvPr/>
        </p:nvGrpSpPr>
        <p:grpSpPr>
          <a:xfrm>
            <a:off x="3288951" y="3267926"/>
            <a:ext cx="3410351" cy="1646601"/>
            <a:chOff x="3238733" y="3736259"/>
            <a:chExt cx="2443394" cy="1037596"/>
          </a:xfrm>
        </p:grpSpPr>
        <p:pic>
          <p:nvPicPr>
            <p:cNvPr id="34" name="Content Placeholder 8"/>
            <p:cNvPicPr>
              <a:picLocks noChangeAspect="1"/>
            </p:cNvPicPr>
            <p:nvPr/>
          </p:nvPicPr>
          <p:blipFill rotWithShape="1">
            <a:blip r:embed="rId8"/>
            <a:srcRect l="3707" t="30007" b="29102"/>
            <a:stretch>
              <a:fillRect/>
            </a:stretch>
          </p:blipFill>
          <p:spPr>
            <a:xfrm>
              <a:off x="3238733" y="3736259"/>
              <a:ext cx="2443394" cy="1037596"/>
            </a:xfrm>
            <a:prstGeom prst="rect">
              <a:avLst/>
            </a:prstGeom>
          </p:spPr>
        </p:pic>
        <p:sp>
          <p:nvSpPr>
            <p:cNvPr id="35" name="Left Arrow 34"/>
            <p:cNvSpPr/>
            <p:nvPr/>
          </p:nvSpPr>
          <p:spPr>
            <a:xfrm rot="18420000">
              <a:off x="3333897" y="3799708"/>
              <a:ext cx="208914" cy="100330"/>
            </a:xfrm>
            <a:prstGeom prst="leftArrow">
              <a:avLst/>
            </a:prstGeom>
            <a:solidFill>
              <a:schemeClr val="bg1">
                <a:lumMod val="85000"/>
              </a:schemeClr>
            </a:solidFill>
            <a:ln>
              <a:solidFill>
                <a:schemeClr val="bg1">
                  <a:lumMod val="8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800"/>
            </a:p>
          </p:txBody>
        </p:sp>
      </p:grpSp>
      <p:sp>
        <p:nvSpPr>
          <p:cNvPr id="36" name="Text Box 10"/>
          <p:cNvSpPr txBox="1"/>
          <p:nvPr/>
        </p:nvSpPr>
        <p:spPr>
          <a:xfrm>
            <a:off x="2969376" y="1632989"/>
            <a:ext cx="433070" cy="369460"/>
          </a:xfrm>
          <a:prstGeom prst="rect">
            <a:avLst/>
          </a:prstGeom>
          <a:noFill/>
        </p:spPr>
        <p:txBody>
          <a:bodyPr wrap="square" rtlCol="0">
            <a:spAutoFit/>
          </a:bodyPr>
          <a:lstStyle/>
          <a:p>
            <a:r>
              <a:rPr lang="en-US" altLang="en-US" sz="1800" dirty="0"/>
              <a:t>d</a:t>
            </a:r>
          </a:p>
        </p:txBody>
      </p:sp>
      <p:sp>
        <p:nvSpPr>
          <p:cNvPr id="37" name="Text Box 10"/>
          <p:cNvSpPr txBox="1"/>
          <p:nvPr/>
        </p:nvSpPr>
        <p:spPr>
          <a:xfrm>
            <a:off x="287767" y="3246384"/>
            <a:ext cx="433070" cy="369460"/>
          </a:xfrm>
          <a:prstGeom prst="rect">
            <a:avLst/>
          </a:prstGeom>
          <a:noFill/>
        </p:spPr>
        <p:txBody>
          <a:bodyPr wrap="square" rtlCol="0">
            <a:spAutoFit/>
          </a:bodyPr>
          <a:lstStyle/>
          <a:p>
            <a:r>
              <a:rPr lang="en-US" altLang="en-US" sz="1800" dirty="0"/>
              <a:t>e</a:t>
            </a:r>
          </a:p>
        </p:txBody>
      </p:sp>
      <p:sp>
        <p:nvSpPr>
          <p:cNvPr id="38" name="Text Box 10"/>
          <p:cNvSpPr txBox="1"/>
          <p:nvPr/>
        </p:nvSpPr>
        <p:spPr>
          <a:xfrm>
            <a:off x="2978821" y="3238012"/>
            <a:ext cx="433070" cy="369460"/>
          </a:xfrm>
          <a:prstGeom prst="rect">
            <a:avLst/>
          </a:prstGeom>
          <a:noFill/>
        </p:spPr>
        <p:txBody>
          <a:bodyPr wrap="square" rtlCol="0">
            <a:spAutoFit/>
          </a:bodyPr>
          <a:lstStyle/>
          <a:p>
            <a:r>
              <a:rPr lang="en-US" altLang="en-US" sz="1800" dirty="0"/>
              <a:t>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740529" y="451400"/>
            <a:ext cx="4465841" cy="2232685"/>
          </a:xfrm>
          <a:prstGeom prst="rect">
            <a:avLst/>
          </a:prstGeom>
        </p:spPr>
      </p:pic>
      <p:pic>
        <p:nvPicPr>
          <p:cNvPr id="8" name="Content Placeholder 7"/>
          <p:cNvPicPr>
            <a:picLocks noGrp="1" noChangeAspect="1"/>
          </p:cNvPicPr>
          <p:nvPr>
            <p:ph idx="1"/>
          </p:nvPr>
        </p:nvPicPr>
        <p:blipFill>
          <a:blip r:embed="rId4"/>
          <a:stretch>
            <a:fillRect/>
          </a:stretch>
        </p:blipFill>
        <p:spPr>
          <a:xfrm>
            <a:off x="1740529" y="2924775"/>
            <a:ext cx="4532859" cy="2265951"/>
          </a:xfrm>
          <a:prstGeom prst="rect">
            <a:avLst/>
          </a:prstGeom>
        </p:spPr>
      </p:pic>
      <p:sp>
        <p:nvSpPr>
          <p:cNvPr id="5" name="Text Box 4"/>
          <p:cNvSpPr txBox="1"/>
          <p:nvPr/>
        </p:nvSpPr>
        <p:spPr>
          <a:xfrm>
            <a:off x="1408713" y="295234"/>
            <a:ext cx="464820" cy="369460"/>
          </a:xfrm>
          <a:prstGeom prst="rect">
            <a:avLst/>
          </a:prstGeom>
          <a:noFill/>
        </p:spPr>
        <p:txBody>
          <a:bodyPr wrap="square" rtlCol="0">
            <a:spAutoFit/>
          </a:bodyPr>
          <a:lstStyle/>
          <a:p>
            <a:r>
              <a:rPr lang="en-US" altLang="en-US" sz="1800" dirty="0"/>
              <a:t>a</a:t>
            </a:r>
          </a:p>
        </p:txBody>
      </p:sp>
      <p:sp>
        <p:nvSpPr>
          <p:cNvPr id="6" name="Text Box 5"/>
          <p:cNvSpPr txBox="1"/>
          <p:nvPr/>
        </p:nvSpPr>
        <p:spPr>
          <a:xfrm>
            <a:off x="1408713" y="2700718"/>
            <a:ext cx="331816" cy="369460"/>
          </a:xfrm>
          <a:prstGeom prst="rect">
            <a:avLst/>
          </a:prstGeom>
          <a:noFill/>
        </p:spPr>
        <p:txBody>
          <a:bodyPr wrap="square" rtlCol="0">
            <a:spAutoFit/>
          </a:bodyPr>
          <a:lstStyle/>
          <a:p>
            <a:r>
              <a:rPr lang="en-US" altLang="en-US" sz="1800" dirty="0"/>
              <a:t>b</a:t>
            </a:r>
          </a:p>
        </p:txBody>
      </p:sp>
      <p:sp>
        <p:nvSpPr>
          <p:cNvPr id="2" name="Rectangle 1"/>
          <p:cNvSpPr/>
          <p:nvPr/>
        </p:nvSpPr>
        <p:spPr>
          <a:xfrm>
            <a:off x="761366" y="5641426"/>
            <a:ext cx="6914984" cy="816890"/>
          </a:xfrm>
          <a:prstGeom prst="rect">
            <a:avLst/>
          </a:prstGeom>
        </p:spPr>
        <p:txBody>
          <a:bodyPr wrap="square">
            <a:spAutoFit/>
          </a:bodyPr>
          <a:lstStyle/>
          <a:p>
            <a:pPr>
              <a:lnSpc>
                <a:spcPct val="107000"/>
              </a:lnSpc>
              <a:spcBef>
                <a:spcPts val="865"/>
              </a:spcBef>
            </a:pPr>
            <a:r>
              <a:rPr lang="en-US" sz="1100" b="1" kern="100" dirty="0" smtClean="0">
                <a:latin typeface="Arial" panose="020B0604020202020204" pitchFamily="34" charset="0"/>
                <a:ea typeface="Noto Sans CJK SC" panose="020B0500000000000000" charset="-122"/>
                <a:cs typeface="Arial" panose="020B0604020202020204" pitchFamily="34" charset="0"/>
              </a:rPr>
              <a:t>Figure S2</a:t>
            </a:r>
            <a:r>
              <a:rPr lang="en-US" sz="1100" b="1" kern="100" dirty="0">
                <a:latin typeface="Arial" panose="020B0604020202020204" pitchFamily="34" charset="0"/>
                <a:ea typeface="Noto Sans CJK SC" panose="020B0500000000000000" charset="-122"/>
                <a:cs typeface="Arial" panose="020B0604020202020204" pitchFamily="34" charset="0"/>
              </a:rPr>
              <a:t>. </a:t>
            </a:r>
            <a:r>
              <a:rPr lang="en-US" sz="1100" kern="100" dirty="0">
                <a:latin typeface="Arial" panose="020B0604020202020204" pitchFamily="34" charset="0"/>
                <a:ea typeface="Noto Sans CJK SC" panose="020B0500000000000000" charset="-122"/>
                <a:cs typeface="Arial" panose="020B0604020202020204" pitchFamily="34" charset="0"/>
              </a:rPr>
              <a:t>Different clustering approaches and number of reads: (a) Clustering </a:t>
            </a:r>
            <a:r>
              <a:rPr lang="en-US" sz="1100" kern="100" dirty="0" err="1">
                <a:latin typeface="Arial" panose="020B0604020202020204" pitchFamily="34" charset="0"/>
                <a:ea typeface="Noto Sans CJK SC" panose="020B0500000000000000" charset="-122"/>
                <a:cs typeface="Arial" panose="020B0604020202020204" pitchFamily="34" charset="0"/>
              </a:rPr>
              <a:t>snATAC</a:t>
            </a:r>
            <a:r>
              <a:rPr lang="en-US" sz="1100" kern="100" dirty="0">
                <a:latin typeface="Arial" panose="020B0604020202020204" pitchFamily="34" charset="0"/>
                <a:ea typeface="Noto Sans CJK SC" panose="020B0500000000000000" charset="-122"/>
                <a:cs typeface="Arial" panose="020B0604020202020204" pitchFamily="34" charset="0"/>
              </a:rPr>
              <a:t>-Seq cells by peaks expressed related to genes without selection, the clustering is strongly biased via size. (b) Selecting peaks that overlap with ATCG bulk ATAC-Seq in LGG. The size participates to differentiate the cell better, but clustering is not based on number of reads. </a:t>
            </a:r>
            <a:endParaRPr lang="de-DE" sz="1100" dirty="0">
              <a:latin typeface="Arial" panose="020B0604020202020204" pitchFamily="34" charset="0"/>
              <a:ea typeface="SimSun" pitchFamily="2" charset="-122"/>
              <a:cs typeface="Arial" panose="020B0604020202020204" pitchFamily="34" charset="0"/>
            </a:endParaRPr>
          </a:p>
        </p:txBody>
      </p:sp>
      <p:sp>
        <p:nvSpPr>
          <p:cNvPr id="7" name="Rectangle 6"/>
          <p:cNvSpPr/>
          <p:nvPr/>
        </p:nvSpPr>
        <p:spPr>
          <a:xfrm>
            <a:off x="6545619" y="0"/>
            <a:ext cx="2372765" cy="338554"/>
          </a:xfrm>
          <a:prstGeom prst="rect">
            <a:avLst/>
          </a:prstGeom>
        </p:spPr>
        <p:txBody>
          <a:bodyPr wrap="none">
            <a:spAutoFit/>
          </a:bodyPr>
          <a:lstStyle/>
          <a:p>
            <a:r>
              <a:rPr lang="en-US" altLang="en-US" sz="1600" dirty="0">
                <a:latin typeface="Arial" panose="020B0604020202020204" pitchFamily="34" charset="0"/>
                <a:cs typeface="Arial" panose="020B0604020202020204" pitchFamily="34" charset="0"/>
              </a:rPr>
              <a:t>Supplementary Figure 2</a:t>
            </a:r>
            <a:endParaRPr lang="en-US" sz="1600" dirty="0">
              <a:latin typeface="Arial" panose="020B060402020202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p:nvPr/>
        </p:nvSpPr>
        <p:spPr>
          <a:xfrm>
            <a:off x="1408713" y="295234"/>
            <a:ext cx="464820" cy="369460"/>
          </a:xfrm>
          <a:prstGeom prst="rect">
            <a:avLst/>
          </a:prstGeom>
          <a:noFill/>
        </p:spPr>
        <p:txBody>
          <a:bodyPr wrap="square" rtlCol="0">
            <a:spAutoFit/>
          </a:bodyPr>
          <a:lstStyle/>
          <a:p>
            <a:r>
              <a:rPr lang="en-US" altLang="en-US" sz="1800" dirty="0"/>
              <a:t>a</a:t>
            </a:r>
          </a:p>
        </p:txBody>
      </p:sp>
      <p:sp>
        <p:nvSpPr>
          <p:cNvPr id="6" name="Text Box 5"/>
          <p:cNvSpPr txBox="1"/>
          <p:nvPr/>
        </p:nvSpPr>
        <p:spPr>
          <a:xfrm>
            <a:off x="1408713" y="2700718"/>
            <a:ext cx="331816" cy="369460"/>
          </a:xfrm>
          <a:prstGeom prst="rect">
            <a:avLst/>
          </a:prstGeom>
          <a:noFill/>
        </p:spPr>
        <p:txBody>
          <a:bodyPr wrap="square" rtlCol="0">
            <a:spAutoFit/>
          </a:bodyPr>
          <a:lstStyle/>
          <a:p>
            <a:r>
              <a:rPr lang="en-US" altLang="en-US" sz="1800" dirty="0"/>
              <a:t>b</a:t>
            </a:r>
          </a:p>
        </p:txBody>
      </p:sp>
      <p:sp>
        <p:nvSpPr>
          <p:cNvPr id="7" name="Rectangle 6"/>
          <p:cNvSpPr/>
          <p:nvPr/>
        </p:nvSpPr>
        <p:spPr>
          <a:xfrm>
            <a:off x="777241" y="5912571"/>
            <a:ext cx="6914984" cy="814705"/>
          </a:xfrm>
          <a:prstGeom prst="rect">
            <a:avLst/>
          </a:prstGeom>
        </p:spPr>
        <p:txBody>
          <a:bodyPr wrap="square">
            <a:spAutoFit/>
          </a:bodyPr>
          <a:lstStyle/>
          <a:p>
            <a:pPr>
              <a:lnSpc>
                <a:spcPct val="107000"/>
              </a:lnSpc>
              <a:spcBef>
                <a:spcPts val="865"/>
              </a:spcBef>
            </a:pPr>
            <a:r>
              <a:rPr lang="en-US" sz="1100" b="1" kern="100" dirty="0" smtClean="0">
                <a:latin typeface="Arial" panose="020B0604020202020204" pitchFamily="34" charset="0"/>
                <a:ea typeface="Noto Sans CJK SC" panose="020B0500000000000000" charset="-122"/>
                <a:cs typeface="Arial" panose="020B0604020202020204" pitchFamily="34" charset="0"/>
              </a:rPr>
              <a:t>Figure S</a:t>
            </a:r>
            <a:r>
              <a:rPr lang="en-US" altLang="en-US" sz="1100" b="1" kern="100" dirty="0" smtClean="0">
                <a:latin typeface="Arial" panose="020B0604020202020204" pitchFamily="34" charset="0"/>
                <a:ea typeface="Noto Sans CJK SC" panose="020B0500000000000000" charset="-122"/>
                <a:cs typeface="Arial" panose="020B0604020202020204" pitchFamily="34" charset="0"/>
              </a:rPr>
              <a:t>3</a:t>
            </a:r>
            <a:r>
              <a:rPr lang="en-US" sz="1100" kern="100" dirty="0">
                <a:latin typeface="Arial" panose="020B0604020202020204" pitchFamily="34" charset="0"/>
                <a:ea typeface="Noto Sans CJK SC" panose="020B0500000000000000" charset="-122"/>
                <a:cs typeface="Arial" panose="020B0604020202020204" pitchFamily="34" charset="0"/>
              </a:rPr>
              <a:t>. </a:t>
            </a:r>
            <a:r>
              <a:rPr lang="en-US" altLang="en-US" sz="1100" kern="100" dirty="0">
                <a:latin typeface="Arial" panose="020B0604020202020204" pitchFamily="34" charset="0"/>
                <a:ea typeface="Noto Sans CJK SC" panose="020B0500000000000000" charset="-122"/>
                <a:cs typeface="Arial" panose="020B0604020202020204" pitchFamily="34" charset="0"/>
              </a:rPr>
              <a:t>Identify clusters in data: (a) k-means method applied on t-SNE results defins 5 clusters</a:t>
            </a:r>
            <a:r>
              <a:rPr lang="en-US" sz="1100" kern="100" dirty="0">
                <a:latin typeface="Arial" panose="020B0604020202020204" pitchFamily="34" charset="0"/>
                <a:ea typeface="Noto Sans CJK SC" panose="020B0500000000000000" charset="-122"/>
                <a:cs typeface="Arial" panose="020B0604020202020204" pitchFamily="34" charset="0"/>
              </a:rPr>
              <a:t>. </a:t>
            </a:r>
            <a:r>
              <a:rPr lang="en-US" altLang="en-US" sz="1100" kern="100" dirty="0">
                <a:latin typeface="Arial" panose="020B0604020202020204" pitchFamily="34" charset="0"/>
                <a:ea typeface="Noto Sans CJK SC" panose="020B0500000000000000" charset="-122"/>
                <a:cs typeface="Arial" panose="020B0604020202020204" pitchFamily="34" charset="0"/>
              </a:rPr>
              <a:t>The astrocytoma branch includes upper/late and lower/early parts (red and dark red). So does the oligodendroglioma branch (dark tael and cyan). The grey is for nuclei that did not fit well. (b) Manual improvement on k-meansdefines better clustering.</a:t>
            </a:r>
          </a:p>
        </p:txBody>
      </p:sp>
      <p:sp>
        <p:nvSpPr>
          <p:cNvPr id="9" name="Rectangle 8"/>
          <p:cNvSpPr/>
          <p:nvPr/>
        </p:nvSpPr>
        <p:spPr>
          <a:xfrm>
            <a:off x="6545619" y="0"/>
            <a:ext cx="2352040" cy="337185"/>
          </a:xfrm>
          <a:prstGeom prst="rect">
            <a:avLst/>
          </a:prstGeom>
        </p:spPr>
        <p:txBody>
          <a:bodyPr wrap="none">
            <a:spAutoFit/>
          </a:bodyPr>
          <a:lstStyle/>
          <a:p>
            <a:r>
              <a:rPr lang="en-US" altLang="en-US" sz="1600" dirty="0">
                <a:latin typeface="Arial" panose="020B0604020202020204" pitchFamily="34" charset="0"/>
                <a:cs typeface="Arial" panose="020B0604020202020204" pitchFamily="34" charset="0"/>
              </a:rPr>
              <a:t>Supplementary Figure 3</a:t>
            </a:r>
          </a:p>
        </p:txBody>
      </p:sp>
      <p:pic>
        <p:nvPicPr>
          <p:cNvPr id="10" name="Content Placeholder 9"/>
          <p:cNvPicPr>
            <a:picLocks noGrp="1" noChangeAspect="1"/>
          </p:cNvPicPr>
          <p:nvPr>
            <p:ph idx="1"/>
          </p:nvPr>
        </p:nvPicPr>
        <p:blipFill>
          <a:blip r:embed="rId2"/>
          <a:stretch>
            <a:fillRect/>
          </a:stretch>
        </p:blipFill>
        <p:spPr>
          <a:xfrm>
            <a:off x="1736090" y="2979420"/>
            <a:ext cx="4465320" cy="2791460"/>
          </a:xfrm>
          <a:prstGeom prst="rect">
            <a:avLst/>
          </a:prstGeom>
        </p:spPr>
      </p:pic>
      <p:pic>
        <p:nvPicPr>
          <p:cNvPr id="11" name="Picture 10"/>
          <p:cNvPicPr>
            <a:picLocks noChangeAspect="1"/>
          </p:cNvPicPr>
          <p:nvPr/>
        </p:nvPicPr>
        <p:blipFill>
          <a:blip r:embed="rId3"/>
          <a:stretch>
            <a:fillRect/>
          </a:stretch>
        </p:blipFill>
        <p:spPr>
          <a:xfrm>
            <a:off x="1736090" y="143510"/>
            <a:ext cx="4537710" cy="283591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4668520" y="483870"/>
            <a:ext cx="3739515" cy="3698875"/>
          </a:xfrm>
          <a:prstGeom prst="rect">
            <a:avLst/>
          </a:prstGeom>
        </p:spPr>
      </p:pic>
      <p:pic>
        <p:nvPicPr>
          <p:cNvPr id="3" name="Content Placeholder 2"/>
          <p:cNvPicPr>
            <a:picLocks noGrp="1" noChangeAspect="1"/>
          </p:cNvPicPr>
          <p:nvPr>
            <p:ph idx="1"/>
          </p:nvPr>
        </p:nvPicPr>
        <p:blipFill>
          <a:blip r:embed="rId4"/>
          <a:stretch>
            <a:fillRect/>
          </a:stretch>
        </p:blipFill>
        <p:spPr>
          <a:xfrm>
            <a:off x="355600" y="266700"/>
            <a:ext cx="3916045" cy="3916045"/>
          </a:xfrm>
          <a:prstGeom prst="rect">
            <a:avLst/>
          </a:prstGeom>
        </p:spPr>
      </p:pic>
      <p:sp>
        <p:nvSpPr>
          <p:cNvPr id="7" name="Rectangle 6"/>
          <p:cNvSpPr/>
          <p:nvPr/>
        </p:nvSpPr>
        <p:spPr>
          <a:xfrm>
            <a:off x="355601" y="4655906"/>
            <a:ext cx="6914984" cy="452755"/>
          </a:xfrm>
          <a:prstGeom prst="rect">
            <a:avLst/>
          </a:prstGeom>
        </p:spPr>
        <p:txBody>
          <a:bodyPr wrap="square">
            <a:spAutoFit/>
          </a:bodyPr>
          <a:lstStyle/>
          <a:p>
            <a:pPr>
              <a:lnSpc>
                <a:spcPct val="107000"/>
              </a:lnSpc>
              <a:spcBef>
                <a:spcPts val="865"/>
              </a:spcBef>
            </a:pPr>
            <a:r>
              <a:rPr lang="en-US" altLang="en-US" sz="1100" b="1" dirty="0" smtClean="0">
                <a:latin typeface="Arial" panose="020B0604020202020204" pitchFamily="34" charset="0"/>
                <a:cs typeface="Arial" panose="020B0604020202020204" pitchFamily="34" charset="0"/>
                <a:sym typeface="+mn-ea"/>
              </a:rPr>
              <a:t>Figure S4</a:t>
            </a:r>
            <a:r>
              <a:rPr lang="en-US" altLang="en-US" sz="1100" dirty="0">
                <a:latin typeface="Arial" panose="020B0604020202020204" pitchFamily="34" charset="0"/>
                <a:cs typeface="Arial" panose="020B0604020202020204" pitchFamily="34" charset="0"/>
                <a:sym typeface="+mn-ea"/>
              </a:rPr>
              <a:t>: </a:t>
            </a:r>
            <a:r>
              <a:rPr lang="en-US" altLang="en-US" sz="1100" dirty="0" err="1">
                <a:latin typeface="Arial" panose="020B0604020202020204" pitchFamily="34" charset="0"/>
                <a:cs typeface="Arial" panose="020B0604020202020204" pitchFamily="34" charset="0"/>
                <a:sym typeface="+mn-ea"/>
              </a:rPr>
              <a:t>chromVAR</a:t>
            </a:r>
            <a:r>
              <a:rPr lang="en-US" altLang="en-US" sz="1100" dirty="0">
                <a:latin typeface="Arial" panose="020B0604020202020204" pitchFamily="34" charset="0"/>
                <a:cs typeface="Arial" panose="020B0604020202020204" pitchFamily="34" charset="0"/>
                <a:sym typeface="+mn-ea"/>
              </a:rPr>
              <a:t> results on all 5 samples. (a) Filtering for good quality cells. (b)  Heatmap for correlation between cells (side bars: red for astrocytoma, blue for oligodendroglioma cells)</a:t>
            </a:r>
            <a:endParaRPr lang="en-US" altLang="en-US" sz="1100" kern="100" dirty="0">
              <a:latin typeface="Arial" panose="020B0604020202020204" pitchFamily="34" charset="0"/>
              <a:ea typeface="Noto Sans CJK SC" panose="020B0500000000000000" charset="-122"/>
              <a:cs typeface="Arial" panose="020B0604020202020204" pitchFamily="34" charset="0"/>
            </a:endParaRPr>
          </a:p>
        </p:txBody>
      </p:sp>
      <p:sp>
        <p:nvSpPr>
          <p:cNvPr id="9" name="Rectangle 8"/>
          <p:cNvSpPr/>
          <p:nvPr/>
        </p:nvSpPr>
        <p:spPr>
          <a:xfrm>
            <a:off x="6545619" y="0"/>
            <a:ext cx="2352040" cy="337185"/>
          </a:xfrm>
          <a:prstGeom prst="rect">
            <a:avLst/>
          </a:prstGeom>
        </p:spPr>
        <p:txBody>
          <a:bodyPr wrap="none">
            <a:spAutoFit/>
          </a:bodyPr>
          <a:lstStyle/>
          <a:p>
            <a:r>
              <a:rPr lang="en-US" altLang="en-US" sz="1600" dirty="0">
                <a:latin typeface="Arial" panose="020B0604020202020204" pitchFamily="34" charset="0"/>
                <a:cs typeface="Arial" panose="020B0604020202020204" pitchFamily="34" charset="0"/>
              </a:rPr>
              <a:t>Supplementary Figure 4</a:t>
            </a:r>
          </a:p>
        </p:txBody>
      </p:sp>
      <p:sp>
        <p:nvSpPr>
          <p:cNvPr id="16" name="Text Box 15"/>
          <p:cNvSpPr txBox="1"/>
          <p:nvPr/>
        </p:nvSpPr>
        <p:spPr>
          <a:xfrm>
            <a:off x="355600" y="160020"/>
            <a:ext cx="509270" cy="368300"/>
          </a:xfrm>
          <a:prstGeom prst="rect">
            <a:avLst/>
          </a:prstGeom>
          <a:noFill/>
        </p:spPr>
        <p:txBody>
          <a:bodyPr wrap="square" rtlCol="0">
            <a:spAutoFit/>
          </a:bodyPr>
          <a:lstStyle/>
          <a:p>
            <a:r>
              <a:rPr lang="en-US" altLang="en-US" dirty="0"/>
              <a:t>a</a:t>
            </a:r>
          </a:p>
        </p:txBody>
      </p:sp>
      <p:sp>
        <p:nvSpPr>
          <p:cNvPr id="20" name="Text Box 19"/>
          <p:cNvSpPr txBox="1"/>
          <p:nvPr/>
        </p:nvSpPr>
        <p:spPr>
          <a:xfrm>
            <a:off x="4668520" y="88265"/>
            <a:ext cx="189865" cy="368300"/>
          </a:xfrm>
          <a:prstGeom prst="rect">
            <a:avLst/>
          </a:prstGeom>
          <a:noFill/>
        </p:spPr>
        <p:txBody>
          <a:bodyPr wrap="square" rtlCol="0">
            <a:spAutoFit/>
          </a:bodyPr>
          <a:lstStyle/>
          <a:p>
            <a:r>
              <a:rPr lang="" altLang="en-US"/>
              <a:t>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47027" y="5938838"/>
            <a:ext cx="8449945" cy="932307"/>
          </a:xfrm>
          <a:prstGeom prst="rect">
            <a:avLst/>
          </a:prstGeom>
        </p:spPr>
        <p:txBody>
          <a:bodyPr wrap="square">
            <a:spAutoFit/>
          </a:bodyPr>
          <a:lstStyle/>
          <a:p>
            <a:pPr>
              <a:lnSpc>
                <a:spcPct val="107000"/>
              </a:lnSpc>
              <a:spcBef>
                <a:spcPts val="865"/>
              </a:spcBef>
            </a:pPr>
            <a:r>
              <a:rPr lang="en-US" altLang="en-US" sz="1100" b="1" dirty="0" smtClean="0">
                <a:latin typeface="Arial" panose="020B0604020202020204" pitchFamily="34" charset="0"/>
                <a:cs typeface="Arial" panose="020B0604020202020204" pitchFamily="34" charset="0"/>
                <a:sym typeface="+mn-ea"/>
              </a:rPr>
              <a:t>Figure S5</a:t>
            </a:r>
            <a:r>
              <a:rPr lang="en-US" altLang="en-US" sz="1100" dirty="0">
                <a:latin typeface="Arial" panose="020B0604020202020204" pitchFamily="34" charset="0"/>
                <a:cs typeface="Arial" panose="020B0604020202020204" pitchFamily="34" charset="0"/>
                <a:sym typeface="+mn-ea"/>
              </a:rPr>
              <a:t>. </a:t>
            </a:r>
            <a:r>
              <a:rPr lang="en-US" sz="1100" dirty="0">
                <a:latin typeface="Arial" panose="020B0604020202020204" pitchFamily="34" charset="0"/>
                <a:cs typeface="Arial" panose="020B0604020202020204" pitchFamily="34" charset="0"/>
              </a:rPr>
              <a:t> Overview of </a:t>
            </a:r>
            <a:r>
              <a:rPr lang="en-US" sz="1100" dirty="0" err="1">
                <a:latin typeface="Arial" panose="020B0604020202020204" pitchFamily="34" charset="0"/>
                <a:cs typeface="Arial" panose="020B0604020202020204" pitchFamily="34" charset="0"/>
              </a:rPr>
              <a:t>snATAC</a:t>
            </a:r>
            <a:r>
              <a:rPr lang="en-US" sz="1100" dirty="0">
                <a:latin typeface="Arial" panose="020B0604020202020204" pitchFamily="34" charset="0"/>
                <a:cs typeface="Arial" panose="020B0604020202020204" pitchFamily="34" charset="0"/>
              </a:rPr>
              <a:t> workflow. </a:t>
            </a:r>
            <a:r>
              <a:rPr lang="en-US" sz="1100" dirty="0">
                <a:highlight>
                  <a:srgbClr val="FFFF00"/>
                </a:highlight>
                <a:latin typeface="Arial" panose="020B0604020202020204" pitchFamily="34" charset="0"/>
                <a:cs typeface="Arial" panose="020B0604020202020204" pitchFamily="34" charset="0"/>
              </a:rPr>
              <a:t>(</a:t>
            </a:r>
            <a:r>
              <a:rPr lang="en-US" sz="1100" dirty="0">
                <a:latin typeface="Arial" panose="020B0604020202020204" pitchFamily="34" charset="0"/>
                <a:cs typeface="Arial" panose="020B0604020202020204" pitchFamily="34" charset="0"/>
              </a:rPr>
              <a:t>a) Nuclei are prepared and incubated with the Tn5 transposase in bulk. The reaction is stopped and the nuclei are loaded on the C1 HT IFC. During the amplification the first barcode is added to the library which allows pooling per column. The second barcode is introduced by a second PCR off-chip</a:t>
            </a:r>
            <a:r>
              <a:rPr lang="en-US" sz="1100" dirty="0">
                <a:highlight>
                  <a:srgbClr val="FFFF00"/>
                </a:highlight>
                <a:latin typeface="Arial" panose="020B0604020202020204" pitchFamily="34" charset="0"/>
                <a:cs typeface="Arial" panose="020B0604020202020204" pitchFamily="34" charset="0"/>
              </a:rPr>
              <a:t>. (</a:t>
            </a:r>
            <a:r>
              <a:rPr lang="en-US" sz="1100" dirty="0">
                <a:latin typeface="Arial" panose="020B0604020202020204" pitchFamily="34" charset="0"/>
                <a:cs typeface="Arial" panose="020B0604020202020204" pitchFamily="34" charset="0"/>
              </a:rPr>
              <a:t>b) </a:t>
            </a:r>
            <a:r>
              <a:rPr lang="en-US" sz="1100" dirty="0" err="1">
                <a:latin typeface="Arial" panose="020B0604020202020204" pitchFamily="34" charset="0"/>
                <a:cs typeface="Arial" panose="020B0604020202020204" pitchFamily="34" charset="0"/>
              </a:rPr>
              <a:t>Tapestation</a:t>
            </a:r>
            <a:r>
              <a:rPr lang="en-US" sz="1100" dirty="0">
                <a:latin typeface="Arial" panose="020B0604020202020204" pitchFamily="34" charset="0"/>
                <a:cs typeface="Arial" panose="020B0604020202020204" pitchFamily="34" charset="0"/>
              </a:rPr>
              <a:t> D1000 profiles of all columns</a:t>
            </a:r>
            <a:r>
              <a:rPr lang="" altLang="en-US" sz="1100" dirty="0">
                <a:latin typeface="Arial" panose="020B0604020202020204" pitchFamily="34" charset="0"/>
                <a:cs typeface="Arial" panose="020B0604020202020204" pitchFamily="34" charset="0"/>
              </a:rPr>
              <a:t>.</a:t>
            </a:r>
          </a:p>
          <a:p>
            <a:pPr>
              <a:lnSpc>
                <a:spcPct val="107000"/>
              </a:lnSpc>
              <a:spcBef>
                <a:spcPts val="865"/>
              </a:spcBef>
            </a:pPr>
            <a:endParaRPr lang="en-US" sz="1100" dirty="0">
              <a:latin typeface="Arial" panose="020B0604020202020204" pitchFamily="34" charset="0"/>
            </a:endParaRPr>
          </a:p>
        </p:txBody>
      </p:sp>
      <p:sp>
        <p:nvSpPr>
          <p:cNvPr id="9" name="Rectangle 8"/>
          <p:cNvSpPr/>
          <p:nvPr/>
        </p:nvSpPr>
        <p:spPr>
          <a:xfrm>
            <a:off x="6545619" y="0"/>
            <a:ext cx="2352040" cy="337185"/>
          </a:xfrm>
          <a:prstGeom prst="rect">
            <a:avLst/>
          </a:prstGeom>
        </p:spPr>
        <p:txBody>
          <a:bodyPr wrap="none">
            <a:spAutoFit/>
          </a:bodyPr>
          <a:lstStyle/>
          <a:p>
            <a:r>
              <a:rPr lang="en-US" altLang="en-US" sz="1600" dirty="0">
                <a:latin typeface="Arial" panose="020B0604020202020204" pitchFamily="34" charset="0"/>
                <a:cs typeface="Arial" panose="020B0604020202020204" pitchFamily="34" charset="0"/>
              </a:rPr>
              <a:t>Supplementary Figure </a:t>
            </a:r>
            <a:r>
              <a:rPr lang="" altLang="en-US" sz="1600" dirty="0">
                <a:latin typeface="Arial" panose="020B0604020202020204" pitchFamily="34" charset="0"/>
                <a:cs typeface="Arial" panose="020B0604020202020204" pitchFamily="34" charset="0"/>
              </a:rPr>
              <a:t>5</a:t>
            </a:r>
          </a:p>
        </p:txBody>
      </p:sp>
      <p:pic>
        <p:nvPicPr>
          <p:cNvPr id="4" name="Picture 2" descr="Macintosh HD:Users:philippmallm:PowerFolders:scATAC_draft:figures:workflow_experimental.p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146336" y="403789"/>
            <a:ext cx="7259534" cy="1517416"/>
          </a:xfrm>
          <a:prstGeom prst="rect">
            <a:avLst/>
          </a:prstGeom>
          <a:noFill/>
          <a:ln>
            <a:noFill/>
          </a:ln>
        </p:spPr>
      </p:pic>
      <p:pic>
        <p:nvPicPr>
          <p:cNvPr id="5" name="Content Placeholder 3">
            <a:extLst>
              <a:ext uri="{FF2B5EF4-FFF2-40B4-BE49-F238E27FC236}">
                <a16:creationId xmlns:a16="http://schemas.microsoft.com/office/drawing/2014/main" xmlns="" id="{89AEAEAF-6976-B74F-B343-3A1DE6B894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1146336" y="2548513"/>
            <a:ext cx="2878340" cy="3265647"/>
          </a:xfrm>
          <a:prstGeom prst="rect">
            <a:avLst/>
          </a:prstGeom>
          <a:noFill/>
          <a:ln>
            <a:noFill/>
          </a:ln>
        </p:spPr>
      </p:pic>
      <p:sp>
        <p:nvSpPr>
          <p:cNvPr id="6" name="Text Box 15">
            <a:extLst>
              <a:ext uri="{FF2B5EF4-FFF2-40B4-BE49-F238E27FC236}">
                <a16:creationId xmlns:a16="http://schemas.microsoft.com/office/drawing/2014/main" xmlns="" id="{21D31EC1-7025-4742-B2B1-DBA1CB90E883}"/>
              </a:ext>
            </a:extLst>
          </p:cNvPr>
          <p:cNvSpPr txBox="1"/>
          <p:nvPr/>
        </p:nvSpPr>
        <p:spPr>
          <a:xfrm>
            <a:off x="355600" y="160020"/>
            <a:ext cx="509270" cy="368300"/>
          </a:xfrm>
          <a:prstGeom prst="rect">
            <a:avLst/>
          </a:prstGeom>
          <a:noFill/>
        </p:spPr>
        <p:txBody>
          <a:bodyPr wrap="square" rtlCol="0">
            <a:spAutoFit/>
          </a:bodyPr>
          <a:lstStyle/>
          <a:p>
            <a:r>
              <a:rPr lang="en-US" altLang="en-US"/>
              <a:t>a</a:t>
            </a:r>
          </a:p>
        </p:txBody>
      </p:sp>
      <p:sp>
        <p:nvSpPr>
          <p:cNvPr id="8" name="Text Box 15">
            <a:extLst>
              <a:ext uri="{FF2B5EF4-FFF2-40B4-BE49-F238E27FC236}">
                <a16:creationId xmlns:a16="http://schemas.microsoft.com/office/drawing/2014/main" xmlns="" id="{C6012C6F-5652-B141-B018-C458BA244A83}"/>
              </a:ext>
            </a:extLst>
          </p:cNvPr>
          <p:cNvSpPr txBox="1"/>
          <p:nvPr/>
        </p:nvSpPr>
        <p:spPr>
          <a:xfrm>
            <a:off x="355600" y="2180213"/>
            <a:ext cx="509270" cy="368300"/>
          </a:xfrm>
          <a:prstGeom prst="rect">
            <a:avLst/>
          </a:prstGeom>
          <a:noFill/>
        </p:spPr>
        <p:txBody>
          <a:bodyPr wrap="square" rtlCol="0">
            <a:spAutoFit/>
          </a:bodyPr>
          <a:lstStyle/>
          <a:p>
            <a:r>
              <a:rPr lang="en-US" altLang="en-US" dirty="0"/>
              <a:t>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kt 12">
            <a:extLst>
              <a:ext uri="{FF2B5EF4-FFF2-40B4-BE49-F238E27FC236}">
                <a16:creationId xmlns:a16="http://schemas.microsoft.com/office/drawing/2014/main" xmlns="" id="{D9777072-A794-884B-AA56-34A7ADF5F3CB}"/>
              </a:ext>
            </a:extLst>
          </p:cNvPr>
          <p:cNvGraphicFramePr>
            <a:graphicFrameLocks noChangeAspect="1"/>
          </p:cNvGraphicFramePr>
          <p:nvPr>
            <p:extLst>
              <p:ext uri="{D42A27DB-BD31-4B8C-83A1-F6EECF244321}">
                <p14:modId xmlns:p14="http://schemas.microsoft.com/office/powerpoint/2010/main" val="2034452033"/>
              </p:ext>
            </p:extLst>
          </p:nvPr>
        </p:nvGraphicFramePr>
        <p:xfrm>
          <a:off x="352053" y="1313168"/>
          <a:ext cx="3844925" cy="2663825"/>
        </p:xfrm>
        <a:graphic>
          <a:graphicData uri="http://schemas.openxmlformats.org/presentationml/2006/ole">
            <mc:AlternateContent xmlns:mc="http://schemas.openxmlformats.org/markup-compatibility/2006">
              <mc:Choice xmlns:v="urn:schemas-microsoft-com:vml" Requires="v">
                <p:oleObj spid="_x0000_s1049" name="Prism 8" r:id="rId3" imgW="3844672" imgH="2663716" progId="Prism8.Document">
                  <p:embed/>
                </p:oleObj>
              </mc:Choice>
              <mc:Fallback>
                <p:oleObj name="Prism 8" r:id="rId3" imgW="3844672" imgH="2663716" progId="Prism8.Document">
                  <p:embed/>
                  <p:pic>
                    <p:nvPicPr>
                      <p:cNvPr id="13" name="Objekt 12"/>
                      <p:cNvPicPr>
                        <a:picLocks noChangeAspect="1" noChangeArrowheads="1"/>
                      </p:cNvPicPr>
                      <p:nvPr/>
                    </p:nvPicPr>
                    <p:blipFill>
                      <a:blip r:embed="rId4"/>
                      <a:srcRect/>
                      <a:stretch>
                        <a:fillRect/>
                      </a:stretch>
                    </p:blipFill>
                    <p:spPr bwMode="auto">
                      <a:xfrm>
                        <a:off x="352053" y="1313168"/>
                        <a:ext cx="3844925"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Textfeld 231">
            <a:extLst>
              <a:ext uri="{FF2B5EF4-FFF2-40B4-BE49-F238E27FC236}">
                <a16:creationId xmlns:a16="http://schemas.microsoft.com/office/drawing/2014/main" xmlns="" id="{AFDD4606-75B4-B44A-AFF9-04DB20909F43}"/>
              </a:ext>
            </a:extLst>
          </p:cNvPr>
          <p:cNvSpPr txBox="1"/>
          <p:nvPr/>
        </p:nvSpPr>
        <p:spPr>
          <a:xfrm>
            <a:off x="2362007" y="1355175"/>
            <a:ext cx="2251912" cy="369332"/>
          </a:xfrm>
          <a:prstGeom prst="rect">
            <a:avLst/>
          </a:prstGeom>
          <a:solidFill>
            <a:schemeClr val="bg1"/>
          </a:solid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de-DE" sz="900" b="1" dirty="0">
                <a:solidFill>
                  <a:srgbClr val="C00000"/>
                </a:solidFill>
                <a:latin typeface="Arial" panose="020B0604020202020204" pitchFamily="34" charset="0"/>
                <a:cs typeface="Arial" panose="020B0604020202020204" pitchFamily="34" charset="0"/>
              </a:rPr>
              <a:t>− </a:t>
            </a:r>
            <a:r>
              <a:rPr lang="de-DE" altLang="ko-KR" sz="900" dirty="0">
                <a:latin typeface="Arial" panose="020B0604020202020204" pitchFamily="34" charset="0"/>
                <a:cs typeface="Arial" panose="020B0604020202020204" pitchFamily="34" charset="0"/>
              </a:rPr>
              <a:t>CYTOR</a:t>
            </a:r>
            <a:r>
              <a:rPr lang="de-DE" altLang="ko-KR" sz="900" b="1" dirty="0">
                <a:solidFill>
                  <a:srgbClr val="0000FF"/>
                </a:solidFill>
                <a:latin typeface="Arial" panose="020B0604020202020204" pitchFamily="34" charset="0"/>
                <a:cs typeface="Arial" panose="020B0604020202020204" pitchFamily="34" charset="0"/>
              </a:rPr>
              <a:t> </a:t>
            </a:r>
            <a:r>
              <a:rPr lang="de-DE" altLang="ko-KR" sz="900" dirty="0">
                <a:latin typeface="Arial" panose="020B0604020202020204" pitchFamily="34" charset="0"/>
                <a:cs typeface="Arial" panose="020B0604020202020204" pitchFamily="34" charset="0"/>
              </a:rPr>
              <a:t>High </a:t>
            </a:r>
            <a:r>
              <a:rPr lang="de-DE" sz="900" dirty="0">
                <a:solidFill>
                  <a:prstClr val="black"/>
                </a:solidFill>
                <a:latin typeface="Arial" panose="020B0604020202020204" pitchFamily="34" charset="0"/>
                <a:cs typeface="Arial" panose="020B0604020202020204" pitchFamily="34" charset="0"/>
              </a:rPr>
              <a:t>(n=76) </a:t>
            </a:r>
          </a:p>
          <a:p>
            <a:pPr>
              <a:defRPr/>
            </a:pPr>
            <a:r>
              <a:rPr lang="de-DE" sz="900" b="1" dirty="0">
                <a:solidFill>
                  <a:srgbClr val="0000FF"/>
                </a:solidFill>
                <a:latin typeface="Arial" panose="020B0604020202020204" pitchFamily="34" charset="0"/>
                <a:cs typeface="Arial" panose="020B0604020202020204" pitchFamily="34" charset="0"/>
              </a:rPr>
              <a:t>− </a:t>
            </a:r>
            <a:r>
              <a:rPr lang="de-DE" sz="900" dirty="0">
                <a:solidFill>
                  <a:prstClr val="black"/>
                </a:solidFill>
                <a:latin typeface="Arial" panose="020B0604020202020204" pitchFamily="34" charset="0"/>
                <a:cs typeface="Arial" panose="020B0604020202020204" pitchFamily="34" charset="0"/>
              </a:rPr>
              <a:t>CYTOR Low (n=90)</a:t>
            </a:r>
          </a:p>
        </p:txBody>
      </p:sp>
      <p:sp>
        <p:nvSpPr>
          <p:cNvPr id="7" name="Textfeld 231">
            <a:extLst>
              <a:ext uri="{FF2B5EF4-FFF2-40B4-BE49-F238E27FC236}">
                <a16:creationId xmlns:a16="http://schemas.microsoft.com/office/drawing/2014/main" xmlns="" id="{1C913A89-EB1F-3F4F-AB39-82C585A8A597}"/>
              </a:ext>
            </a:extLst>
          </p:cNvPr>
          <p:cNvSpPr txBox="1"/>
          <p:nvPr/>
        </p:nvSpPr>
        <p:spPr>
          <a:xfrm>
            <a:off x="566243" y="1017139"/>
            <a:ext cx="3697364" cy="276999"/>
          </a:xfrm>
          <a:prstGeom prst="rect">
            <a:avLst/>
          </a:prstGeom>
          <a:solidFill>
            <a:schemeClr val="bg1"/>
          </a:solid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de-DE" sz="1200" b="1" dirty="0" err="1">
                <a:latin typeface="Arial" panose="020B0604020202020204" pitchFamily="34" charset="0"/>
                <a:cs typeface="Arial" panose="020B0604020202020204" pitchFamily="34" charset="0"/>
              </a:rPr>
              <a:t>IDHmut-codel</a:t>
            </a:r>
            <a:endParaRPr lang="de-DE" sz="1200" b="1" dirty="0">
              <a:latin typeface="Arial" panose="020B0604020202020204" pitchFamily="34" charset="0"/>
              <a:cs typeface="Arial" panose="020B0604020202020204" pitchFamily="34" charset="0"/>
            </a:endParaRPr>
          </a:p>
        </p:txBody>
      </p:sp>
      <p:sp>
        <p:nvSpPr>
          <p:cNvPr id="11" name="Textfeld 231">
            <a:extLst>
              <a:ext uri="{FF2B5EF4-FFF2-40B4-BE49-F238E27FC236}">
                <a16:creationId xmlns:a16="http://schemas.microsoft.com/office/drawing/2014/main" xmlns="" id="{D2170751-A9D2-1E4B-9D2E-23EF5BA9E45E}"/>
              </a:ext>
            </a:extLst>
          </p:cNvPr>
          <p:cNvSpPr txBox="1"/>
          <p:nvPr/>
        </p:nvSpPr>
        <p:spPr>
          <a:xfrm>
            <a:off x="1023142" y="3063873"/>
            <a:ext cx="1584176" cy="276999"/>
          </a:xfrm>
          <a:prstGeom prst="rect">
            <a:avLst/>
          </a:prstGeom>
          <a:no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de-DE" sz="1200" dirty="0">
                <a:latin typeface="Arial" panose="020B0604020202020204" pitchFamily="34" charset="0"/>
                <a:cs typeface="Arial" panose="020B0604020202020204" pitchFamily="34" charset="0"/>
              </a:rPr>
              <a:t>p = 0.02</a:t>
            </a:r>
            <a:endParaRPr lang="de-DE" sz="1200" b="1" dirty="0">
              <a:latin typeface="Arial" panose="020B0604020202020204" pitchFamily="34" charset="0"/>
              <a:cs typeface="Arial" panose="020B0604020202020204" pitchFamily="34" charset="0"/>
            </a:endParaRPr>
          </a:p>
        </p:txBody>
      </p:sp>
      <p:sp>
        <p:nvSpPr>
          <p:cNvPr id="13" name="Textfeld 231">
            <a:extLst>
              <a:ext uri="{FF2B5EF4-FFF2-40B4-BE49-F238E27FC236}">
                <a16:creationId xmlns:a16="http://schemas.microsoft.com/office/drawing/2014/main" xmlns="" id="{1A4FCAA1-C2D0-6C42-8560-C0676D499411}"/>
              </a:ext>
            </a:extLst>
          </p:cNvPr>
          <p:cNvSpPr txBox="1"/>
          <p:nvPr/>
        </p:nvSpPr>
        <p:spPr>
          <a:xfrm>
            <a:off x="7631062" y="1355175"/>
            <a:ext cx="1469144" cy="369332"/>
          </a:xfrm>
          <a:prstGeom prst="rect">
            <a:avLst/>
          </a:prstGeom>
          <a:solidFill>
            <a:schemeClr val="bg1"/>
          </a:solid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de-DE" sz="900" b="1" dirty="0">
                <a:solidFill>
                  <a:srgbClr val="C00000"/>
                </a:solidFill>
                <a:latin typeface="Arial" panose="020B0604020202020204" pitchFamily="34" charset="0"/>
                <a:cs typeface="Arial" panose="020B0604020202020204" pitchFamily="34" charset="0"/>
              </a:rPr>
              <a:t>− </a:t>
            </a:r>
            <a:r>
              <a:rPr lang="de-DE" altLang="ko-KR" sz="900" dirty="0">
                <a:latin typeface="Arial" panose="020B0604020202020204" pitchFamily="34" charset="0"/>
                <a:cs typeface="Arial" panose="020B0604020202020204" pitchFamily="34" charset="0"/>
              </a:rPr>
              <a:t>CYTOR</a:t>
            </a:r>
            <a:r>
              <a:rPr lang="de-DE" altLang="ko-KR" sz="900" b="1" dirty="0">
                <a:solidFill>
                  <a:srgbClr val="0000FF"/>
                </a:solidFill>
                <a:latin typeface="Arial" panose="020B0604020202020204" pitchFamily="34" charset="0"/>
                <a:cs typeface="Arial" panose="020B0604020202020204" pitchFamily="34" charset="0"/>
              </a:rPr>
              <a:t> </a:t>
            </a:r>
            <a:r>
              <a:rPr lang="de-DE" altLang="ko-KR" sz="900" dirty="0">
                <a:latin typeface="Arial" panose="020B0604020202020204" pitchFamily="34" charset="0"/>
                <a:cs typeface="Arial" panose="020B0604020202020204" pitchFamily="34" charset="0"/>
              </a:rPr>
              <a:t>High </a:t>
            </a:r>
            <a:r>
              <a:rPr lang="de-DE" sz="900" dirty="0">
                <a:solidFill>
                  <a:prstClr val="black"/>
                </a:solidFill>
                <a:latin typeface="Arial" panose="020B0604020202020204" pitchFamily="34" charset="0"/>
                <a:cs typeface="Arial" panose="020B0604020202020204" pitchFamily="34" charset="0"/>
              </a:rPr>
              <a:t>(n=219) </a:t>
            </a:r>
          </a:p>
          <a:p>
            <a:pPr>
              <a:defRPr/>
            </a:pPr>
            <a:r>
              <a:rPr lang="de-DE" sz="900" b="1" dirty="0">
                <a:solidFill>
                  <a:srgbClr val="0000FF"/>
                </a:solidFill>
                <a:latin typeface="Arial" panose="020B0604020202020204" pitchFamily="34" charset="0"/>
                <a:cs typeface="Arial" panose="020B0604020202020204" pitchFamily="34" charset="0"/>
              </a:rPr>
              <a:t>− </a:t>
            </a:r>
            <a:r>
              <a:rPr lang="de-DE" altLang="ko-KR" sz="900" dirty="0">
                <a:solidFill>
                  <a:prstClr val="black"/>
                </a:solidFill>
                <a:latin typeface="Arial" panose="020B0604020202020204" pitchFamily="34" charset="0"/>
                <a:cs typeface="Arial" panose="020B0604020202020204" pitchFamily="34" charset="0"/>
              </a:rPr>
              <a:t>CYTOR Low </a:t>
            </a:r>
            <a:r>
              <a:rPr lang="de-DE" sz="900" dirty="0">
                <a:solidFill>
                  <a:prstClr val="black"/>
                </a:solidFill>
                <a:latin typeface="Arial" panose="020B0604020202020204" pitchFamily="34" charset="0"/>
                <a:cs typeface="Arial" panose="020B0604020202020204" pitchFamily="34" charset="0"/>
              </a:rPr>
              <a:t>(n=28)</a:t>
            </a:r>
          </a:p>
        </p:txBody>
      </p:sp>
      <p:graphicFrame>
        <p:nvGraphicFramePr>
          <p:cNvPr id="14" name="Objekt 12">
            <a:extLst>
              <a:ext uri="{FF2B5EF4-FFF2-40B4-BE49-F238E27FC236}">
                <a16:creationId xmlns:a16="http://schemas.microsoft.com/office/drawing/2014/main" xmlns="" id="{4B9CBCE0-C13D-1B4B-AA56-A2BB33324812}"/>
              </a:ext>
            </a:extLst>
          </p:cNvPr>
          <p:cNvGraphicFramePr>
            <a:graphicFrameLocks noChangeAspect="1"/>
          </p:cNvGraphicFramePr>
          <p:nvPr>
            <p:extLst>
              <p:ext uri="{D42A27DB-BD31-4B8C-83A1-F6EECF244321}">
                <p14:modId xmlns:p14="http://schemas.microsoft.com/office/powerpoint/2010/main" val="3616886184"/>
              </p:ext>
            </p:extLst>
          </p:nvPr>
        </p:nvGraphicFramePr>
        <p:xfrm>
          <a:off x="4934600" y="1316672"/>
          <a:ext cx="3844925" cy="2663825"/>
        </p:xfrm>
        <a:graphic>
          <a:graphicData uri="http://schemas.openxmlformats.org/presentationml/2006/ole">
            <mc:AlternateContent xmlns:mc="http://schemas.openxmlformats.org/markup-compatibility/2006">
              <mc:Choice xmlns:v="urn:schemas-microsoft-com:vml" Requires="v">
                <p:oleObj spid="_x0000_s1050" name="Prism 8" r:id="rId5" imgW="3844672" imgH="2663716" progId="Prism8.Document">
                  <p:embed/>
                </p:oleObj>
              </mc:Choice>
              <mc:Fallback>
                <p:oleObj name="Prism 8" r:id="rId5" imgW="3844672" imgH="2663716" progId="Prism8.Document">
                  <p:embed/>
                  <p:pic>
                    <p:nvPicPr>
                      <p:cNvPr id="38" name="Objekt 12">
                        <a:extLst>
                          <a:ext uri="{FF2B5EF4-FFF2-40B4-BE49-F238E27FC236}">
                            <a16:creationId xmlns:a16="http://schemas.microsoft.com/office/drawing/2014/main" xmlns="" id="{93BEB0A8-64FD-4F33-ACA8-2F32A9F0E8A2}"/>
                          </a:ext>
                        </a:extLst>
                      </p:cNvPr>
                      <p:cNvPicPr>
                        <a:picLocks noChangeAspect="1" noChangeArrowheads="1"/>
                      </p:cNvPicPr>
                      <p:nvPr/>
                    </p:nvPicPr>
                    <p:blipFill>
                      <a:blip r:embed="rId6"/>
                      <a:srcRect/>
                      <a:stretch>
                        <a:fillRect/>
                      </a:stretch>
                    </p:blipFill>
                    <p:spPr bwMode="auto">
                      <a:xfrm>
                        <a:off x="4934600" y="1316672"/>
                        <a:ext cx="3844925"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Textfeld 231">
            <a:extLst>
              <a:ext uri="{FF2B5EF4-FFF2-40B4-BE49-F238E27FC236}">
                <a16:creationId xmlns:a16="http://schemas.microsoft.com/office/drawing/2014/main" xmlns="" id="{26CC48ED-FB24-7046-B167-0AFDF086ED39}"/>
              </a:ext>
            </a:extLst>
          </p:cNvPr>
          <p:cNvSpPr txBox="1"/>
          <p:nvPr/>
        </p:nvSpPr>
        <p:spPr>
          <a:xfrm>
            <a:off x="5184099" y="1017138"/>
            <a:ext cx="3697364" cy="276999"/>
          </a:xfrm>
          <a:prstGeom prst="rect">
            <a:avLst/>
          </a:prstGeom>
          <a:solidFill>
            <a:schemeClr val="bg1"/>
          </a:solid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de-DE" sz="1200" b="1" dirty="0" err="1">
                <a:latin typeface="Arial" panose="020B0604020202020204" pitchFamily="34" charset="0"/>
                <a:cs typeface="Arial" panose="020B0604020202020204" pitchFamily="34" charset="0"/>
              </a:rPr>
              <a:t>IDHmut-noncodel</a:t>
            </a:r>
            <a:endParaRPr lang="de-DE" sz="1200" b="1" dirty="0">
              <a:latin typeface="Arial" panose="020B0604020202020204" pitchFamily="34" charset="0"/>
              <a:cs typeface="Arial" panose="020B0604020202020204" pitchFamily="34" charset="0"/>
            </a:endParaRPr>
          </a:p>
        </p:txBody>
      </p:sp>
      <p:sp>
        <p:nvSpPr>
          <p:cNvPr id="19" name="Textfeld 231">
            <a:extLst>
              <a:ext uri="{FF2B5EF4-FFF2-40B4-BE49-F238E27FC236}">
                <a16:creationId xmlns:a16="http://schemas.microsoft.com/office/drawing/2014/main" xmlns="" id="{77D32A3B-D855-8D4E-8ED4-F9C9C8BBDFEA}"/>
              </a:ext>
            </a:extLst>
          </p:cNvPr>
          <p:cNvSpPr txBox="1"/>
          <p:nvPr/>
        </p:nvSpPr>
        <p:spPr>
          <a:xfrm>
            <a:off x="5624797" y="3063873"/>
            <a:ext cx="1584176" cy="276999"/>
          </a:xfrm>
          <a:prstGeom prst="rect">
            <a:avLst/>
          </a:prstGeom>
          <a:no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de-DE" sz="1200" dirty="0">
                <a:latin typeface="Arial" panose="020B0604020202020204" pitchFamily="34" charset="0"/>
                <a:cs typeface="Arial" panose="020B0604020202020204" pitchFamily="34" charset="0"/>
              </a:rPr>
              <a:t>p = 0.03</a:t>
            </a:r>
            <a:endParaRPr lang="de-DE" sz="1200" b="1" dirty="0">
              <a:latin typeface="Arial" panose="020B0604020202020204" pitchFamily="34" charset="0"/>
              <a:cs typeface="Arial" panose="020B0604020202020204" pitchFamily="34" charset="0"/>
            </a:endParaRPr>
          </a:p>
        </p:txBody>
      </p:sp>
      <p:sp>
        <p:nvSpPr>
          <p:cNvPr id="20" name="Text Box 15">
            <a:extLst>
              <a:ext uri="{FF2B5EF4-FFF2-40B4-BE49-F238E27FC236}">
                <a16:creationId xmlns:a16="http://schemas.microsoft.com/office/drawing/2014/main" xmlns="" id="{698C3D81-3320-E34C-A72C-60819ACCB7E0}"/>
              </a:ext>
            </a:extLst>
          </p:cNvPr>
          <p:cNvSpPr txBox="1"/>
          <p:nvPr/>
        </p:nvSpPr>
        <p:spPr>
          <a:xfrm>
            <a:off x="347027" y="763926"/>
            <a:ext cx="509270" cy="368300"/>
          </a:xfrm>
          <a:prstGeom prst="rect">
            <a:avLst/>
          </a:prstGeom>
          <a:noFill/>
        </p:spPr>
        <p:txBody>
          <a:bodyPr wrap="square" rtlCol="0">
            <a:spAutoFit/>
          </a:bodyPr>
          <a:lstStyle/>
          <a:p>
            <a:r>
              <a:rPr lang="en-US" altLang="en-US" dirty="0"/>
              <a:t>a</a:t>
            </a:r>
          </a:p>
        </p:txBody>
      </p:sp>
      <p:sp>
        <p:nvSpPr>
          <p:cNvPr id="21" name="Text Box 19">
            <a:extLst>
              <a:ext uri="{FF2B5EF4-FFF2-40B4-BE49-F238E27FC236}">
                <a16:creationId xmlns:a16="http://schemas.microsoft.com/office/drawing/2014/main" xmlns="" id="{66176373-5866-5C4C-9633-1F5B8ACEF6FE}"/>
              </a:ext>
            </a:extLst>
          </p:cNvPr>
          <p:cNvSpPr txBox="1"/>
          <p:nvPr/>
        </p:nvSpPr>
        <p:spPr>
          <a:xfrm>
            <a:off x="4994234" y="704002"/>
            <a:ext cx="189865" cy="368300"/>
          </a:xfrm>
          <a:prstGeom prst="rect">
            <a:avLst/>
          </a:prstGeom>
          <a:noFill/>
        </p:spPr>
        <p:txBody>
          <a:bodyPr wrap="square" rtlCol="0">
            <a:spAutoFit/>
          </a:bodyPr>
          <a:lstStyle/>
          <a:p>
            <a:r>
              <a:rPr lang="" altLang="en-US"/>
              <a:t>b</a:t>
            </a:r>
          </a:p>
        </p:txBody>
      </p:sp>
      <p:sp>
        <p:nvSpPr>
          <p:cNvPr id="22" name="Rectangle 21">
            <a:extLst>
              <a:ext uri="{FF2B5EF4-FFF2-40B4-BE49-F238E27FC236}">
                <a16:creationId xmlns:a16="http://schemas.microsoft.com/office/drawing/2014/main" xmlns="" id="{DF841B2D-3F91-F545-A10B-34CDCEF46002}"/>
              </a:ext>
            </a:extLst>
          </p:cNvPr>
          <p:cNvSpPr/>
          <p:nvPr/>
        </p:nvSpPr>
        <p:spPr>
          <a:xfrm>
            <a:off x="347027" y="5316359"/>
            <a:ext cx="8449945" cy="751168"/>
          </a:xfrm>
          <a:prstGeom prst="rect">
            <a:avLst/>
          </a:prstGeom>
        </p:spPr>
        <p:txBody>
          <a:bodyPr wrap="square">
            <a:spAutoFit/>
          </a:bodyPr>
          <a:lstStyle/>
          <a:p>
            <a:pPr>
              <a:lnSpc>
                <a:spcPct val="107000"/>
              </a:lnSpc>
              <a:spcBef>
                <a:spcPts val="865"/>
              </a:spcBef>
            </a:pPr>
            <a:r>
              <a:rPr lang="en-US" altLang="en-US" sz="1100" b="1" smtClean="0">
                <a:latin typeface="Arial" panose="020B0604020202020204" pitchFamily="34" charset="0"/>
                <a:cs typeface="Arial" panose="020B0604020202020204" pitchFamily="34" charset="0"/>
                <a:sym typeface="+mn-ea"/>
              </a:rPr>
              <a:t>Figure S6</a:t>
            </a:r>
            <a:r>
              <a:rPr lang="en-US" altLang="en-US" sz="1100" dirty="0">
                <a:latin typeface="Arial" panose="020B0604020202020204" pitchFamily="34" charset="0"/>
                <a:cs typeface="Arial" panose="020B0604020202020204" pitchFamily="34" charset="0"/>
                <a:sym typeface="+mn-ea"/>
              </a:rPr>
              <a:t>. Overall survival differences among </a:t>
            </a:r>
            <a:r>
              <a:rPr lang="en-US" altLang="en-US" sz="1100" dirty="0" err="1">
                <a:latin typeface="Arial" panose="020B0604020202020204" pitchFamily="34" charset="0"/>
                <a:cs typeface="Arial" panose="020B0604020202020204" pitchFamily="34" charset="0"/>
                <a:sym typeface="+mn-ea"/>
              </a:rPr>
              <a:t>IDHmut-codel</a:t>
            </a:r>
            <a:r>
              <a:rPr lang="en-US" altLang="en-US" sz="1100" dirty="0">
                <a:latin typeface="Arial" panose="020B0604020202020204" pitchFamily="34" charset="0"/>
                <a:cs typeface="Arial" panose="020B0604020202020204" pitchFamily="34" charset="0"/>
                <a:sym typeface="+mn-ea"/>
              </a:rPr>
              <a:t> (a) and </a:t>
            </a:r>
            <a:r>
              <a:rPr lang="en-US" altLang="en-US" sz="1100" dirty="0" err="1">
                <a:latin typeface="Arial" panose="020B0604020202020204" pitchFamily="34" charset="0"/>
                <a:cs typeface="Arial" panose="020B0604020202020204" pitchFamily="34" charset="0"/>
                <a:sym typeface="+mn-ea"/>
              </a:rPr>
              <a:t>IDHmut-noncodel</a:t>
            </a:r>
            <a:r>
              <a:rPr lang="en-US" altLang="en-US" sz="1100" dirty="0">
                <a:latin typeface="Arial" panose="020B0604020202020204" pitchFamily="34" charset="0"/>
                <a:cs typeface="Arial" panose="020B0604020202020204" pitchFamily="34" charset="0"/>
                <a:sym typeface="+mn-ea"/>
              </a:rPr>
              <a:t> (b) glioma patients shown as Kaplan-Meier plot with high and low CYTOR expression from TCGA data sets. </a:t>
            </a:r>
            <a:endParaRPr lang="" altLang="en-US" sz="1100" dirty="0">
              <a:latin typeface="Arial" panose="020B0604020202020204" pitchFamily="34" charset="0"/>
              <a:cs typeface="Arial" panose="020B0604020202020204" pitchFamily="34" charset="0"/>
            </a:endParaRPr>
          </a:p>
          <a:p>
            <a:pPr>
              <a:lnSpc>
                <a:spcPct val="107000"/>
              </a:lnSpc>
              <a:spcBef>
                <a:spcPts val="865"/>
              </a:spcBef>
            </a:pPr>
            <a:endParaRPr lang="en-US" sz="1100" dirty="0">
              <a:latin typeface="Arial" panose="020B0604020202020204" pitchFamily="34" charset="0"/>
            </a:endParaRPr>
          </a:p>
        </p:txBody>
      </p:sp>
    </p:spTree>
    <p:extLst>
      <p:ext uri="{BB962C8B-B14F-4D97-AF65-F5344CB8AC3E}">
        <p14:creationId xmlns:p14="http://schemas.microsoft.com/office/powerpoint/2010/main" val="189368498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281</TotalTime>
  <Words>834</Words>
  <Application>Microsoft Office PowerPoint</Application>
  <PresentationFormat>Letter Paper (8.5x11 in)</PresentationFormat>
  <Paragraphs>46</Paragraphs>
  <Slides>7</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vt:i4>
      </vt:variant>
    </vt:vector>
  </HeadingPairs>
  <TitlesOfParts>
    <vt:vector size="9" baseType="lpstr">
      <vt:lpstr>Office Theme</vt:lpstr>
      <vt:lpstr>Prism 8</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WPP Presentation</dc:title>
  <dc:creator>ros</dc:creator>
  <cp:lastModifiedBy>JOLANO</cp:lastModifiedBy>
  <cp:revision>113</cp:revision>
  <dcterms:created xsi:type="dcterms:W3CDTF">2019-09-18T02:44:16Z</dcterms:created>
  <dcterms:modified xsi:type="dcterms:W3CDTF">2019-11-22T06:49:03Z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1033-10.1.0.6757</vt:lpwstr>
  </property>
</Properties>
</file>