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70" r:id="rId2"/>
    <p:sldId id="285" r:id="rId3"/>
    <p:sldId id="272" r:id="rId4"/>
    <p:sldId id="273" r:id="rId5"/>
    <p:sldId id="286" r:id="rId6"/>
    <p:sldId id="269" r:id="rId7"/>
  </p:sldIdLst>
  <p:sldSz cx="9001125" cy="12601575"/>
  <p:notesSz cx="7104063" cy="10234613"/>
  <p:defaultTextStyle>
    <a:defPPr>
      <a:defRPr lang="de-DE"/>
    </a:defPPr>
    <a:lvl1pPr marL="0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5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32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97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62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28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94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59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25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69" userDrawn="1">
          <p15:clr>
            <a:srgbClr val="A4A3A4"/>
          </p15:clr>
        </p15:guide>
        <p15:guide id="2" pos="284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cole Terpolilli" initials="N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6EA2"/>
    <a:srgbClr val="214F87"/>
    <a:srgbClr val="FF0066"/>
    <a:srgbClr val="FFFFFF"/>
    <a:srgbClr val="7099CA"/>
    <a:srgbClr val="82A5D0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2" autoAdjust="0"/>
    <p:restoredTop sz="94660"/>
  </p:normalViewPr>
  <p:slideViewPr>
    <p:cSldViewPr>
      <p:cViewPr varScale="1">
        <p:scale>
          <a:sx n="36" d="100"/>
          <a:sy n="36" d="100"/>
        </p:scale>
        <p:origin x="2148" y="26"/>
      </p:cViewPr>
      <p:guideLst>
        <p:guide orient="horz" pos="3969"/>
        <p:guide pos="2843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Relationship Id="rId4" Type="http://schemas.openxmlformats.org/officeDocument/2006/relationships/image" Target="../media/image25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image" Target="../media/image29.emf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639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3836" y="1"/>
            <a:ext cx="3078639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4FAC6A-DAA9-44AB-8A10-A01DB32F8211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721851"/>
            <a:ext cx="3078639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3836" y="9721851"/>
            <a:ext cx="3078639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23CF1D-69E6-432C-84DF-FC91907B321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108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3993" y="3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011E915-E1F0-4E3F-A780-2AAFE9FF0440}" type="datetimeFigureOut">
              <a:rPr lang="de-DE" smtClean="0"/>
              <a:t>22.07.2021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81225" y="768350"/>
            <a:ext cx="27416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721109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3993" y="9721109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EE0A5F38-E132-4A0A-90FA-946DBDEAC4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0467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5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32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97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62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28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94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59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25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181225" y="768350"/>
            <a:ext cx="2741613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A5F38-E132-4A0A-90FA-946DBDEAC435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0250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RIP3 KO PCR </a:t>
            </a:r>
            <a:r>
              <a:rPr lang="en-US" dirty="0" err="1"/>
              <a:t>hinzufügen</a:t>
            </a:r>
            <a:endParaRPr lang="en-US" dirty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A5F38-E132-4A0A-90FA-946DBDEAC435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4992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75085" y="3914664"/>
            <a:ext cx="7650956" cy="2701171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50169" y="7140899"/>
            <a:ext cx="6300788" cy="322040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3FD07-28F1-4C72-84A5-941836E0875C}" type="datetimeFigureOut">
              <a:rPr lang="de-DE" smtClean="0"/>
              <a:t>22.07.2021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F1262-6176-4D06-881D-74E7CDCA7061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3FD07-28F1-4C72-84A5-941836E0875C}" type="datetimeFigureOut">
              <a:rPr lang="de-DE" smtClean="0"/>
              <a:t>22.07.2021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F1262-6176-4D06-881D-74E7CDCA7061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1029" y="8097687"/>
            <a:ext cx="7650956" cy="25028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711029" y="5341087"/>
            <a:ext cx="7650956" cy="275659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3FD07-28F1-4C72-84A5-941836E0875C}" type="datetimeFigureOut">
              <a:rPr lang="de-DE" smtClean="0"/>
              <a:t>22.07.2021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F1262-6176-4D06-881D-74E7CDCA7061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42247" y="5402343"/>
            <a:ext cx="3912989" cy="15282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05255" y="5402343"/>
            <a:ext cx="3912989" cy="15282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3FD07-28F1-4C72-84A5-941836E0875C}" type="datetimeFigureOut">
              <a:rPr lang="de-DE" smtClean="0"/>
              <a:t>22.07.2021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F1262-6176-4D06-881D-74E7CDCA7061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0060" y="504654"/>
            <a:ext cx="8101013" cy="2100263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50056" y="2820772"/>
            <a:ext cx="3977060" cy="11755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50056" y="3996334"/>
            <a:ext cx="3977060" cy="72604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4572448" y="2820772"/>
            <a:ext cx="3978622" cy="11755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 hasCustomPrompt="1"/>
          </p:nvPr>
        </p:nvSpPr>
        <p:spPr>
          <a:xfrm>
            <a:off x="4572448" y="3996334"/>
            <a:ext cx="3978622" cy="72604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3FD07-28F1-4C72-84A5-941836E0875C}" type="datetimeFigureOut">
              <a:rPr lang="de-DE" smtClean="0"/>
              <a:t>22.07.2021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F1262-6176-4D06-881D-74E7CDCA7061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3FD07-28F1-4C72-84A5-941836E0875C}" type="datetimeFigureOut">
              <a:rPr lang="de-DE" smtClean="0"/>
              <a:t>22.07.2021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F1262-6176-4D06-881D-74E7CDCA7061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3FD07-28F1-4C72-84A5-941836E0875C}" type="datetimeFigureOut">
              <a:rPr lang="de-DE" smtClean="0"/>
              <a:t>22.07.2021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F1262-6176-4D06-881D-74E7CDCA7061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0057" y="501736"/>
            <a:ext cx="2961308" cy="21352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519194" y="501737"/>
            <a:ext cx="5031879" cy="1075509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450057" y="2636997"/>
            <a:ext cx="2961308" cy="8619828"/>
          </a:xfrm>
        </p:spPr>
        <p:txBody>
          <a:bodyPr/>
          <a:lstStyle>
            <a:lvl1pPr marL="0" indent="0">
              <a:buNone/>
              <a:defRPr sz="1400"/>
            </a:lvl1pPr>
            <a:lvl2pPr marL="457182" indent="0">
              <a:buNone/>
              <a:defRPr sz="1200"/>
            </a:lvl2pPr>
            <a:lvl3pPr marL="914363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0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3FD07-28F1-4C72-84A5-941836E0875C}" type="datetimeFigureOut">
              <a:rPr lang="de-DE" smtClean="0"/>
              <a:t>22.07.2021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F1262-6176-4D06-881D-74E7CDCA7061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64285" y="8821109"/>
            <a:ext cx="5400675" cy="104138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64285" y="1125980"/>
            <a:ext cx="5400675" cy="7560945"/>
          </a:xfrm>
        </p:spPr>
        <p:txBody>
          <a:bodyPr/>
          <a:lstStyle>
            <a:lvl1pPr marL="0" indent="0">
              <a:buNone/>
              <a:defRPr sz="3200"/>
            </a:lvl1pPr>
            <a:lvl2pPr marL="457182" indent="0">
              <a:buNone/>
              <a:defRPr sz="2800"/>
            </a:lvl2pPr>
            <a:lvl3pPr marL="914363" indent="0">
              <a:buNone/>
              <a:defRPr sz="2400"/>
            </a:lvl3pPr>
            <a:lvl4pPr marL="1371545" indent="0">
              <a:buNone/>
              <a:defRPr sz="2000"/>
            </a:lvl4pPr>
            <a:lvl5pPr marL="1828727" indent="0">
              <a:buNone/>
              <a:defRPr sz="2000"/>
            </a:lvl5pPr>
            <a:lvl6pPr marL="2285909" indent="0">
              <a:buNone/>
              <a:defRPr sz="2000"/>
            </a:lvl6pPr>
            <a:lvl7pPr marL="2743090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1764285" y="9862484"/>
            <a:ext cx="5400675" cy="1478934"/>
          </a:xfrm>
        </p:spPr>
        <p:txBody>
          <a:bodyPr/>
          <a:lstStyle>
            <a:lvl1pPr marL="0" indent="0">
              <a:buNone/>
              <a:defRPr sz="1400"/>
            </a:lvl1pPr>
            <a:lvl2pPr marL="457182" indent="0">
              <a:buNone/>
              <a:defRPr sz="1200"/>
            </a:lvl2pPr>
            <a:lvl3pPr marL="914363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0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3FD07-28F1-4C72-84A5-941836E0875C}" type="datetimeFigureOut">
              <a:rPr lang="de-DE" smtClean="0"/>
              <a:t>22.07.2021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F1262-6176-4D06-881D-74E7CDCA7061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3FD07-28F1-4C72-84A5-941836E0875C}" type="datetimeFigureOut">
              <a:rPr lang="de-DE" smtClean="0"/>
              <a:t>22.07.2021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F1262-6176-4D06-881D-74E7CDCA7061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424244" y="927616"/>
            <a:ext cx="1993999" cy="19757054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>
          <a:xfrm>
            <a:off x="442246" y="927616"/>
            <a:ext cx="5831979" cy="19757054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3FD07-28F1-4C72-84A5-941836E0875C}" type="datetimeFigureOut">
              <a:rPr lang="de-DE" smtClean="0"/>
              <a:t>22.07.2021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F1262-6176-4D06-881D-74E7CDCA7061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0060" y="504654"/>
            <a:ext cx="8101013" cy="21002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0060" y="2940375"/>
            <a:ext cx="8101013" cy="8316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0060" y="11679801"/>
            <a:ext cx="2100263" cy="670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3FD07-28F1-4C72-84A5-941836E0875C}" type="datetimeFigureOut">
              <a:rPr lang="de-DE" smtClean="0"/>
              <a:t>22.07.2021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075385" y="11679801"/>
            <a:ext cx="2850356" cy="670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50810" y="11679801"/>
            <a:ext cx="2100263" cy="670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F1262-6176-4D06-881D-74E7CDCA7061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6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6" indent="-342886" algn="l" defTabSz="91436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20" indent="-285739" algn="l" defTabSz="914363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4" indent="-228591" algn="l" defTabSz="9143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6" indent="-228591" algn="l" defTabSz="914363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8" indent="-228591" algn="l" defTabSz="914363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microsoft.com/office/2007/relationships/hdphoto" Target="../media/hdphoto4.wdp"/><Relationship Id="rId18" Type="http://schemas.openxmlformats.org/officeDocument/2006/relationships/image" Target="../media/image8.png"/><Relationship Id="rId26" Type="http://schemas.openxmlformats.org/officeDocument/2006/relationships/image" Target="../media/image12.png"/><Relationship Id="rId39" Type="http://schemas.openxmlformats.org/officeDocument/2006/relationships/image" Target="../media/image19.png"/><Relationship Id="rId3" Type="http://schemas.openxmlformats.org/officeDocument/2006/relationships/notesSlide" Target="../notesSlides/notesSlide2.xml"/><Relationship Id="rId21" Type="http://schemas.microsoft.com/office/2007/relationships/hdphoto" Target="../media/hdphoto8.wdp"/><Relationship Id="rId34" Type="http://schemas.openxmlformats.org/officeDocument/2006/relationships/image" Target="../media/image16.tiff"/><Relationship Id="rId42" Type="http://schemas.microsoft.com/office/2007/relationships/hdphoto" Target="../media/hdphoto18.wdp"/><Relationship Id="rId7" Type="http://schemas.microsoft.com/office/2007/relationships/hdphoto" Target="../media/hdphoto1.wdp"/><Relationship Id="rId12" Type="http://schemas.openxmlformats.org/officeDocument/2006/relationships/image" Target="../media/image5.png"/><Relationship Id="rId17" Type="http://schemas.microsoft.com/office/2007/relationships/hdphoto" Target="../media/hdphoto6.wdp"/><Relationship Id="rId25" Type="http://schemas.microsoft.com/office/2007/relationships/hdphoto" Target="../media/hdphoto10.wdp"/><Relationship Id="rId33" Type="http://schemas.microsoft.com/office/2007/relationships/hdphoto" Target="../media/hdphoto14.wdp"/><Relationship Id="rId38" Type="http://schemas.microsoft.com/office/2007/relationships/hdphoto" Target="../media/hdphoto16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.png"/><Relationship Id="rId20" Type="http://schemas.openxmlformats.org/officeDocument/2006/relationships/image" Target="../media/image9.png"/><Relationship Id="rId29" Type="http://schemas.microsoft.com/office/2007/relationships/hdphoto" Target="../media/hdphoto12.wdp"/><Relationship Id="rId41" Type="http://schemas.openxmlformats.org/officeDocument/2006/relationships/image" Target="../media/image20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11" Type="http://schemas.microsoft.com/office/2007/relationships/hdphoto" Target="../media/hdphoto3.wdp"/><Relationship Id="rId24" Type="http://schemas.openxmlformats.org/officeDocument/2006/relationships/image" Target="../media/image11.png"/><Relationship Id="rId32" Type="http://schemas.openxmlformats.org/officeDocument/2006/relationships/image" Target="../media/image15.png"/><Relationship Id="rId37" Type="http://schemas.openxmlformats.org/officeDocument/2006/relationships/image" Target="../media/image18.png"/><Relationship Id="rId40" Type="http://schemas.microsoft.com/office/2007/relationships/hdphoto" Target="../media/hdphoto17.wdp"/><Relationship Id="rId5" Type="http://schemas.openxmlformats.org/officeDocument/2006/relationships/image" Target="../media/image1.emf"/><Relationship Id="rId15" Type="http://schemas.microsoft.com/office/2007/relationships/hdphoto" Target="../media/hdphoto5.wdp"/><Relationship Id="rId23" Type="http://schemas.microsoft.com/office/2007/relationships/hdphoto" Target="../media/hdphoto9.wdp"/><Relationship Id="rId28" Type="http://schemas.openxmlformats.org/officeDocument/2006/relationships/image" Target="../media/image13.png"/><Relationship Id="rId36" Type="http://schemas.microsoft.com/office/2007/relationships/hdphoto" Target="../media/hdphoto15.wdp"/><Relationship Id="rId10" Type="http://schemas.openxmlformats.org/officeDocument/2006/relationships/image" Target="../media/image4.png"/><Relationship Id="rId19" Type="http://schemas.microsoft.com/office/2007/relationships/hdphoto" Target="../media/hdphoto7.wdp"/><Relationship Id="rId31" Type="http://schemas.microsoft.com/office/2007/relationships/hdphoto" Target="../media/hdphoto13.wdp"/><Relationship Id="rId44" Type="http://schemas.microsoft.com/office/2007/relationships/hdphoto" Target="../media/hdphoto19.wdp"/><Relationship Id="rId4" Type="http://schemas.openxmlformats.org/officeDocument/2006/relationships/oleObject" Target="../embeddings/oleObject1.bin"/><Relationship Id="rId9" Type="http://schemas.microsoft.com/office/2007/relationships/hdphoto" Target="../media/hdphoto2.wdp"/><Relationship Id="rId14" Type="http://schemas.openxmlformats.org/officeDocument/2006/relationships/image" Target="../media/image6.png"/><Relationship Id="rId22" Type="http://schemas.openxmlformats.org/officeDocument/2006/relationships/image" Target="../media/image10.png"/><Relationship Id="rId27" Type="http://schemas.microsoft.com/office/2007/relationships/hdphoto" Target="../media/hdphoto11.wdp"/><Relationship Id="rId30" Type="http://schemas.openxmlformats.org/officeDocument/2006/relationships/image" Target="../media/image14.png"/><Relationship Id="rId35" Type="http://schemas.openxmlformats.org/officeDocument/2006/relationships/image" Target="../media/image17.png"/><Relationship Id="rId43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25.emf"/><Relationship Id="rId4" Type="http://schemas.openxmlformats.org/officeDocument/2006/relationships/image" Target="../media/image22.emf"/><Relationship Id="rId9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2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8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32.emf"/><Relationship Id="rId3" Type="http://schemas.openxmlformats.org/officeDocument/2006/relationships/image" Target="../media/image34.png"/><Relationship Id="rId7" Type="http://schemas.openxmlformats.org/officeDocument/2006/relationships/image" Target="../media/image29.emf"/><Relationship Id="rId12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31.emf"/><Relationship Id="rId5" Type="http://schemas.microsoft.com/office/2007/relationships/hdphoto" Target="../media/hdphoto20.wdp"/><Relationship Id="rId15" Type="http://schemas.openxmlformats.org/officeDocument/2006/relationships/image" Target="../media/image33.emf"/><Relationship Id="rId10" Type="http://schemas.openxmlformats.org/officeDocument/2006/relationships/oleObject" Target="../embeddings/oleObject11.bin"/><Relationship Id="rId4" Type="http://schemas.openxmlformats.org/officeDocument/2006/relationships/image" Target="../media/image35.png"/><Relationship Id="rId9" Type="http://schemas.openxmlformats.org/officeDocument/2006/relationships/image" Target="../media/image30.emf"/><Relationship Id="rId14" Type="http://schemas.openxmlformats.org/officeDocument/2006/relationships/oleObject" Target="../embeddings/oleObject1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1125187" y="945192"/>
            <a:ext cx="7110790" cy="812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Antonia Clarissa Wehn</a:t>
            </a:r>
            <a:r>
              <a:rPr lang="en-US" baseline="30000" dirty="0"/>
              <a:t>1,2</a:t>
            </a:r>
            <a:r>
              <a:rPr lang="en-US" dirty="0"/>
              <a:t>, Igor Khalin</a:t>
            </a:r>
            <a:r>
              <a:rPr lang="en-US" baseline="30000" dirty="0"/>
              <a:t>1,2</a:t>
            </a:r>
            <a:r>
              <a:rPr lang="en-US" dirty="0"/>
              <a:t>, Marco Duering</a:t>
            </a:r>
            <a:r>
              <a:rPr lang="en-US" baseline="30000" dirty="0"/>
              <a:t>1,2§</a:t>
            </a:r>
            <a:r>
              <a:rPr lang="en-US" dirty="0"/>
              <a:t>, Farida Hellal</a:t>
            </a:r>
            <a:r>
              <a:rPr lang="en-US" baseline="30000" dirty="0"/>
              <a:t>1,2</a:t>
            </a:r>
            <a:r>
              <a:rPr lang="en-US" dirty="0"/>
              <a:t>, Carsten Culmsee</a:t>
            </a:r>
            <a:r>
              <a:rPr lang="en-US" baseline="30000" dirty="0"/>
              <a:t>3,4</a:t>
            </a:r>
            <a:r>
              <a:rPr lang="en-US" dirty="0"/>
              <a:t>, Peter Vandenabeele</a:t>
            </a:r>
            <a:r>
              <a:rPr lang="en-US" baseline="30000" dirty="0"/>
              <a:t>5,6</a:t>
            </a:r>
            <a:r>
              <a:rPr lang="en-US" dirty="0"/>
              <a:t>, Nikolaus Plesnila</a:t>
            </a:r>
            <a:r>
              <a:rPr lang="en-US" baseline="30000" dirty="0"/>
              <a:t>1,2,7*</a:t>
            </a:r>
            <a:r>
              <a:rPr lang="en-US" dirty="0"/>
              <a:t>, and Nicole Angela Terpolilli</a:t>
            </a:r>
            <a:r>
              <a:rPr lang="en-US" baseline="30000" dirty="0"/>
              <a:t>1,2,8*</a:t>
            </a:r>
          </a:p>
          <a:p>
            <a:pPr algn="just"/>
            <a:endParaRPr lang="en-US" dirty="0"/>
          </a:p>
          <a:p>
            <a:pPr algn="just"/>
            <a:r>
              <a:rPr lang="en-US" b="1" dirty="0"/>
              <a:t>RIPK1 or RIPK3 deletion prevents chronic neuronal cell death and improves memory function after traumatic brain injury</a:t>
            </a:r>
          </a:p>
          <a:p>
            <a:pPr algn="just"/>
            <a:endParaRPr lang="en-US" dirty="0"/>
          </a:p>
          <a:p>
            <a:pPr algn="just"/>
            <a:r>
              <a:rPr lang="en-US" baseline="30000" dirty="0"/>
              <a:t>1</a:t>
            </a:r>
            <a:r>
              <a:rPr lang="en-US" dirty="0"/>
              <a:t>Institute for Stroke and Dementia Research (ISD), LMU Klinikum, Ludwig-Maximilians University Munich, Munich, Germany; </a:t>
            </a:r>
            <a:r>
              <a:rPr lang="en-US" baseline="30000" dirty="0"/>
              <a:t>2</a:t>
            </a:r>
            <a:r>
              <a:rPr lang="en-US" dirty="0"/>
              <a:t>Munich Cluster of Systems Neurology (SyNergy), Munich, Germany; </a:t>
            </a:r>
            <a:r>
              <a:rPr lang="en-US" baseline="30000" dirty="0"/>
              <a:t>3</a:t>
            </a:r>
            <a:r>
              <a:rPr lang="en-US" dirty="0"/>
              <a:t>Institute for Pharmacology and Clinical Pharmacy, Biochemical-Pharmacological Center Marburg and </a:t>
            </a:r>
            <a:r>
              <a:rPr lang="en-US" baseline="30000" dirty="0"/>
              <a:t>4</a:t>
            </a:r>
            <a:r>
              <a:rPr lang="en-US" dirty="0"/>
              <a:t>Center for Mind, Brain and Behavior – CMBB, University of Marburg, Germany; </a:t>
            </a:r>
            <a:r>
              <a:rPr lang="en-US" baseline="30000" dirty="0"/>
              <a:t>5</a:t>
            </a:r>
            <a:r>
              <a:rPr lang="en-US" dirty="0"/>
              <a:t>Molecular Signaling and Cell Death Unit, VIB-</a:t>
            </a:r>
            <a:r>
              <a:rPr lang="en-US" dirty="0" err="1"/>
              <a:t>UGent</a:t>
            </a:r>
            <a:r>
              <a:rPr lang="en-US" dirty="0"/>
              <a:t> Center for Inflammation Research, Ghent, Belgium; </a:t>
            </a:r>
            <a:r>
              <a:rPr lang="en-US" baseline="30000" dirty="0"/>
              <a:t>6</a:t>
            </a:r>
            <a:r>
              <a:rPr lang="en-US" dirty="0"/>
              <a:t>Department of Biomedical Molecular Biology, Ghent University, Ghent, Belgium; </a:t>
            </a:r>
            <a:r>
              <a:rPr lang="en-US" baseline="30000" dirty="0"/>
              <a:t>7</a:t>
            </a:r>
            <a:r>
              <a:rPr lang="en-US" dirty="0"/>
              <a:t>Graduate School of Systemic Neurosciences (GSN), Ludwig-Maximilians University Munich, Munich, Germany; </a:t>
            </a:r>
            <a:r>
              <a:rPr lang="en-US" baseline="30000" dirty="0"/>
              <a:t>8</a:t>
            </a:r>
            <a:r>
              <a:rPr lang="en-US" dirty="0"/>
              <a:t>Department of Neurosurgery, LMU Klinikum, Ludwig-Maximilians University Munich, Munich, Germany.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*equal contribution</a:t>
            </a:r>
          </a:p>
          <a:p>
            <a:pPr algn="just"/>
            <a:r>
              <a:rPr lang="en-US" dirty="0"/>
              <a:t>§ Current address: Medical Image Analysis Center (MIAC AG) and </a:t>
            </a:r>
            <a:r>
              <a:rPr lang="en-US" dirty="0" err="1"/>
              <a:t>qbig</a:t>
            </a:r>
            <a:r>
              <a:rPr lang="en-US" dirty="0"/>
              <a:t>, Department of Biomedical Engineering, University of Basel, Basel, Switzerland</a:t>
            </a:r>
          </a:p>
          <a:p>
            <a:pPr algn="just"/>
            <a:endParaRPr lang="en-US" dirty="0"/>
          </a:p>
          <a:p>
            <a:pPr algn="just"/>
            <a:r>
              <a:rPr lang="en-US" b="1" dirty="0"/>
              <a:t>Corresponding author:</a:t>
            </a:r>
          </a:p>
          <a:p>
            <a:pPr algn="just"/>
            <a:r>
              <a:rPr lang="en-US" dirty="0"/>
              <a:t>Nikolaus Plesnila, MD, PhD, Institute for Stroke and Dementia Research, LMU Klinikum, Feodor-Lynen-Str. 17, 81377 Munich, Germany, Tel: +49 89 4400 46220, Fax: +49 89 4400 46113, nikolaus.plesnila@med.uni-muenchen.de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feld 110"/>
          <p:cNvSpPr txBox="1"/>
          <p:nvPr/>
        </p:nvSpPr>
        <p:spPr>
          <a:xfrm>
            <a:off x="2648785" y="7221334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graphicFrame>
        <p:nvGraphicFramePr>
          <p:cNvPr id="11489" name="Objekt 1148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3917371"/>
              </p:ext>
            </p:extLst>
          </p:nvPr>
        </p:nvGraphicFramePr>
        <p:xfrm>
          <a:off x="3017041" y="7185935"/>
          <a:ext cx="3600000" cy="410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SPW 13.0 Graph" r:id="rId4" imgW="4095756" imgH="4667220" progId="SigmaPlotGraphicObject.12">
                  <p:embed/>
                </p:oleObj>
              </mc:Choice>
              <mc:Fallback>
                <p:oleObj name="SPW 13.0 Graph" r:id="rId4" imgW="4095756" imgH="4667220" progId="SigmaPlotGraphicObject.12">
                  <p:embed/>
                  <p:pic>
                    <p:nvPicPr>
                      <p:cNvPr id="11489" name="Objekt 1148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17041" y="7185935"/>
                        <a:ext cx="3600000" cy="4101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/>
          <p:cNvSpPr/>
          <p:nvPr/>
        </p:nvSpPr>
        <p:spPr>
          <a:xfrm>
            <a:off x="612471" y="3785550"/>
            <a:ext cx="7863488" cy="30139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DP</a:t>
            </a:r>
          </a:p>
        </p:txBody>
      </p:sp>
      <p:grpSp>
        <p:nvGrpSpPr>
          <p:cNvPr id="20" name="Gruppieren 19"/>
          <p:cNvGrpSpPr/>
          <p:nvPr/>
        </p:nvGrpSpPr>
        <p:grpSpPr>
          <a:xfrm>
            <a:off x="2111145" y="4207820"/>
            <a:ext cx="4673311" cy="2335618"/>
            <a:chOff x="223839" y="676274"/>
            <a:chExt cx="8640000" cy="4319130"/>
          </a:xfrm>
        </p:grpSpPr>
        <p:grpSp>
          <p:nvGrpSpPr>
            <p:cNvPr id="21" name="Gruppieren 20"/>
            <p:cNvGrpSpPr/>
            <p:nvPr/>
          </p:nvGrpSpPr>
          <p:grpSpPr>
            <a:xfrm>
              <a:off x="4543839" y="676274"/>
              <a:ext cx="2160000" cy="2160000"/>
              <a:chOff x="681039" y="981075"/>
              <a:chExt cx="2908196" cy="2905125"/>
            </a:xfrm>
          </p:grpSpPr>
          <p:pic>
            <p:nvPicPr>
              <p:cNvPr id="43" name="Picture 2"/>
              <p:cNvPicPr>
                <a:picLocks noChangeAspect="1" noChangeArrowheads="1"/>
              </p:cNvPicPr>
              <p:nvPr/>
            </p:nvPicPr>
            <p:blipFill rotWithShape="1">
              <a:blip r:embed="rId6" cstate="email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7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1039" y="981075"/>
                <a:ext cx="2908196" cy="29051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44" name="Gerade Verbindung 43"/>
              <p:cNvCxnSpPr/>
              <p:nvPr/>
            </p:nvCxnSpPr>
            <p:spPr>
              <a:xfrm>
                <a:off x="3127761" y="3728653"/>
                <a:ext cx="28803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uppieren 21"/>
            <p:cNvGrpSpPr/>
            <p:nvPr/>
          </p:nvGrpSpPr>
          <p:grpSpPr>
            <a:xfrm>
              <a:off x="2383839" y="676274"/>
              <a:ext cx="2160000" cy="2160000"/>
              <a:chOff x="3443955" y="828675"/>
              <a:chExt cx="2890504" cy="2905125"/>
            </a:xfrm>
          </p:grpSpPr>
          <p:pic>
            <p:nvPicPr>
              <p:cNvPr id="41" name="Picture 2"/>
              <p:cNvPicPr>
                <a:picLocks noChangeAspect="1" noChangeArrowheads="1"/>
              </p:cNvPicPr>
              <p:nvPr/>
            </p:nvPicPr>
            <p:blipFill rotWithShape="1">
              <a:blip r:embed="rId8" cstate="email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43955" y="828675"/>
                <a:ext cx="2890504" cy="29051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42" name="Gerade Verbindung 41"/>
              <p:cNvCxnSpPr/>
              <p:nvPr/>
            </p:nvCxnSpPr>
            <p:spPr>
              <a:xfrm>
                <a:off x="5882032" y="3582662"/>
                <a:ext cx="28803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pieren 22"/>
            <p:cNvGrpSpPr/>
            <p:nvPr/>
          </p:nvGrpSpPr>
          <p:grpSpPr>
            <a:xfrm>
              <a:off x="223839" y="676274"/>
              <a:ext cx="2160000" cy="2160000"/>
              <a:chOff x="6170064" y="676275"/>
              <a:chExt cx="2902499" cy="2905125"/>
            </a:xfrm>
          </p:grpSpPr>
          <p:pic>
            <p:nvPicPr>
              <p:cNvPr id="39" name="Picture 2"/>
              <p:cNvPicPr>
                <a:picLocks noChangeAspect="1" noChangeArrowheads="1"/>
              </p:cNvPicPr>
              <p:nvPr/>
            </p:nvPicPr>
            <p:blipFill rotWithShape="1">
              <a:blip r:embed="rId10" cstate="email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70064" y="676275"/>
                <a:ext cx="2902499" cy="29051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40" name="Gerade Verbindung 39"/>
              <p:cNvCxnSpPr/>
              <p:nvPr/>
            </p:nvCxnSpPr>
            <p:spPr>
              <a:xfrm>
                <a:off x="8676456" y="3428999"/>
                <a:ext cx="28803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uppieren 23"/>
            <p:cNvGrpSpPr/>
            <p:nvPr/>
          </p:nvGrpSpPr>
          <p:grpSpPr>
            <a:xfrm>
              <a:off x="6703839" y="676274"/>
              <a:ext cx="2160000" cy="2160000"/>
              <a:chOff x="223838" y="3428999"/>
              <a:chExt cx="2903923" cy="2905125"/>
            </a:xfrm>
          </p:grpSpPr>
          <p:pic>
            <p:nvPicPr>
              <p:cNvPr id="37" name="Picture 2"/>
              <p:cNvPicPr>
                <a:picLocks noChangeAspect="1" noChangeArrowheads="1"/>
              </p:cNvPicPr>
              <p:nvPr/>
            </p:nvPicPr>
            <p:blipFill rotWithShape="1">
              <a:blip r:embed="rId12" cstate="email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rightnessContrast bright="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3838" y="3428999"/>
                <a:ext cx="2903923" cy="29051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38" name="Gerade Verbindung 37"/>
              <p:cNvCxnSpPr/>
              <p:nvPr/>
            </p:nvCxnSpPr>
            <p:spPr>
              <a:xfrm>
                <a:off x="2627784" y="6169090"/>
                <a:ext cx="28803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uppieren 24"/>
            <p:cNvGrpSpPr/>
            <p:nvPr/>
          </p:nvGrpSpPr>
          <p:grpSpPr>
            <a:xfrm>
              <a:off x="4543839" y="2835404"/>
              <a:ext cx="2160000" cy="2160000"/>
              <a:chOff x="742224" y="188640"/>
              <a:chExt cx="2889059" cy="2881312"/>
            </a:xfrm>
          </p:grpSpPr>
          <p:pic>
            <p:nvPicPr>
              <p:cNvPr id="35" name="Picture 3"/>
              <p:cNvPicPr>
                <a:picLocks noChangeArrowheads="1"/>
              </p:cNvPicPr>
              <p:nvPr/>
            </p:nvPicPr>
            <p:blipFill rotWithShape="1">
              <a:blip r:embed="rId14" cstate="email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rightnessContrast bright="7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224" y="188640"/>
                <a:ext cx="2889059" cy="2881312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36" name="Gerade Verbindung 35"/>
              <p:cNvCxnSpPr/>
              <p:nvPr/>
            </p:nvCxnSpPr>
            <p:spPr>
              <a:xfrm>
                <a:off x="3155923" y="2924944"/>
                <a:ext cx="28803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uppieren 25"/>
            <p:cNvGrpSpPr/>
            <p:nvPr/>
          </p:nvGrpSpPr>
          <p:grpSpPr>
            <a:xfrm>
              <a:off x="223839" y="2835404"/>
              <a:ext cx="2160000" cy="2160000"/>
              <a:chOff x="251521" y="3429992"/>
              <a:chExt cx="2893332" cy="2881313"/>
            </a:xfrm>
          </p:grpSpPr>
          <p:pic>
            <p:nvPicPr>
              <p:cNvPr id="33" name="Picture 3"/>
              <p:cNvPicPr>
                <a:picLocks noChangeArrowheads="1"/>
              </p:cNvPicPr>
              <p:nvPr/>
            </p:nvPicPr>
            <p:blipFill rotWithShape="1">
              <a:blip r:embed="rId16" cstate="email"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rightnessContrast brigh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521" y="3429992"/>
                <a:ext cx="2893332" cy="2881313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34" name="Gerade Verbindung 33"/>
              <p:cNvCxnSpPr/>
              <p:nvPr/>
            </p:nvCxnSpPr>
            <p:spPr>
              <a:xfrm>
                <a:off x="2756409" y="6165304"/>
                <a:ext cx="28803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uppieren 26"/>
            <p:cNvGrpSpPr/>
            <p:nvPr/>
          </p:nvGrpSpPr>
          <p:grpSpPr>
            <a:xfrm>
              <a:off x="6703839" y="2835404"/>
              <a:ext cx="2160000" cy="2160000"/>
              <a:chOff x="3443955" y="3733963"/>
              <a:chExt cx="2894820" cy="2880482"/>
            </a:xfrm>
          </p:grpSpPr>
          <p:pic>
            <p:nvPicPr>
              <p:cNvPr id="31" name="Picture 3"/>
              <p:cNvPicPr>
                <a:picLocks noChangeArrowheads="1"/>
              </p:cNvPicPr>
              <p:nvPr/>
            </p:nvPicPr>
            <p:blipFill rotWithShape="1">
              <a:blip r:embed="rId18" cstate="email">
                <a:extLst>
                  <a:ext uri="{BEBA8EAE-BF5A-486C-A8C5-ECC9F3942E4B}">
                    <a14:imgProps xmlns:a14="http://schemas.microsoft.com/office/drawing/2010/main">
                      <a14:imgLayer r:embed="rId19">
                        <a14:imgEffect>
                          <a14:brightnessContrast bright="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43955" y="3733963"/>
                <a:ext cx="2894820" cy="2880482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32" name="Gerade Verbindung 31"/>
              <p:cNvCxnSpPr/>
              <p:nvPr/>
            </p:nvCxnSpPr>
            <p:spPr>
              <a:xfrm>
                <a:off x="5899123" y="6453336"/>
                <a:ext cx="28803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Gruppieren 27"/>
            <p:cNvGrpSpPr/>
            <p:nvPr/>
          </p:nvGrpSpPr>
          <p:grpSpPr>
            <a:xfrm>
              <a:off x="2383839" y="2835404"/>
              <a:ext cx="2160000" cy="2160000"/>
              <a:chOff x="6187155" y="701081"/>
              <a:chExt cx="2894040" cy="2881312"/>
            </a:xfrm>
          </p:grpSpPr>
          <p:pic>
            <p:nvPicPr>
              <p:cNvPr id="29" name="Picture 3"/>
              <p:cNvPicPr>
                <a:picLocks noChangeAspect="1" noChangeArrowheads="1"/>
              </p:cNvPicPr>
              <p:nvPr/>
            </p:nvPicPr>
            <p:blipFill rotWithShape="1">
              <a:blip r:embed="rId20" cstate="email">
                <a:extLst>
                  <a:ext uri="{BEBA8EAE-BF5A-486C-A8C5-ECC9F3942E4B}">
                    <a14:imgProps xmlns:a14="http://schemas.microsoft.com/office/drawing/2010/main">
                      <a14:imgLayer r:embed="rId21"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87155" y="701081"/>
                <a:ext cx="2894040" cy="2881312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30" name="Gerade Verbindung 29"/>
              <p:cNvCxnSpPr/>
              <p:nvPr/>
            </p:nvCxnSpPr>
            <p:spPr>
              <a:xfrm>
                <a:off x="8676456" y="3429992"/>
                <a:ext cx="28803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feld 6"/>
          <p:cNvSpPr txBox="1"/>
          <p:nvPr/>
        </p:nvSpPr>
        <p:spPr>
          <a:xfrm>
            <a:off x="2352049" y="3884561"/>
            <a:ext cx="6142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DAPI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3504906" y="3884561"/>
            <a:ext cx="6527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NeuN</a:t>
            </a:r>
            <a:endParaRPr lang="de-DE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4643845" y="3884561"/>
            <a:ext cx="7136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RIPK1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5769027" y="3884561"/>
            <a:ext cx="8322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merged</a:t>
            </a:r>
            <a:endParaRPr lang="de-DE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6986024" y="5213998"/>
            <a:ext cx="7521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Cortex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1083151" y="4625812"/>
            <a:ext cx="9893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Ripk1</a:t>
            </a:r>
            <a:r>
              <a:rPr lang="de-DE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</a:t>
            </a:r>
            <a:r>
              <a:rPr lang="de-DE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</a:t>
            </a:r>
            <a:endParaRPr lang="de-DE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765147" y="5805527"/>
            <a:ext cx="1338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Ripk1</a:t>
            </a:r>
            <a:r>
              <a:rPr lang="de-DE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</a:t>
            </a:r>
            <a:r>
              <a:rPr lang="de-DE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</a:t>
            </a:r>
            <a:r>
              <a:rPr lang="de-DE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</a:t>
            </a:r>
            <a:endParaRPr lang="de-DE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Geschweifte Klammer rechts 16"/>
          <p:cNvSpPr/>
          <p:nvPr/>
        </p:nvSpPr>
        <p:spPr>
          <a:xfrm>
            <a:off x="6793746" y="4207820"/>
            <a:ext cx="216024" cy="2335617"/>
          </a:xfrm>
          <a:prstGeom prst="rightBrace">
            <a:avLst>
              <a:gd name="adj1" fmla="val 69227"/>
              <a:gd name="adj2" fmla="val 50000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feld 106"/>
          <p:cNvSpPr txBox="1"/>
          <p:nvPr/>
        </p:nvSpPr>
        <p:spPr>
          <a:xfrm>
            <a:off x="740513" y="3956568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grpSp>
        <p:nvGrpSpPr>
          <p:cNvPr id="2" name="Gruppieren 1"/>
          <p:cNvGrpSpPr/>
          <p:nvPr/>
        </p:nvGrpSpPr>
        <p:grpSpPr>
          <a:xfrm>
            <a:off x="472160" y="855182"/>
            <a:ext cx="4412859" cy="2559540"/>
            <a:chOff x="505077" y="680907"/>
            <a:chExt cx="4412859" cy="2559540"/>
          </a:xfrm>
        </p:grpSpPr>
        <p:sp>
          <p:nvSpPr>
            <p:cNvPr id="105" name="Textfeld 104"/>
            <p:cNvSpPr txBox="1"/>
            <p:nvPr/>
          </p:nvSpPr>
          <p:spPr>
            <a:xfrm>
              <a:off x="514454" y="680907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131" name="Rectangles 1"/>
            <p:cNvSpPr/>
            <p:nvPr/>
          </p:nvSpPr>
          <p:spPr>
            <a:xfrm>
              <a:off x="2033759" y="936191"/>
              <a:ext cx="1980565" cy="93599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Textfeld 131"/>
            <p:cNvSpPr txBox="1"/>
            <p:nvPr/>
          </p:nvSpPr>
          <p:spPr>
            <a:xfrm>
              <a:off x="4005507" y="2247471"/>
              <a:ext cx="91242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Camk2</a:t>
              </a:r>
            </a:p>
            <a:p>
              <a:r>
                <a:rPr lang="de-DE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creERT2</a:t>
              </a:r>
            </a:p>
          </p:txBody>
        </p:sp>
        <p:sp>
          <p:nvSpPr>
            <p:cNvPr id="135" name="Textfeld 134"/>
            <p:cNvSpPr txBox="1"/>
            <p:nvPr/>
          </p:nvSpPr>
          <p:spPr>
            <a:xfrm>
              <a:off x="4005507" y="1258600"/>
              <a:ext cx="713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RIPK1</a:t>
              </a:r>
            </a:p>
          </p:txBody>
        </p:sp>
        <p:grpSp>
          <p:nvGrpSpPr>
            <p:cNvPr id="136" name="Gruppieren 135"/>
            <p:cNvGrpSpPr>
              <a:grpSpLocks noChangeAspect="1"/>
            </p:cNvGrpSpPr>
            <p:nvPr/>
          </p:nvGrpSpPr>
          <p:grpSpPr>
            <a:xfrm>
              <a:off x="2036019" y="937129"/>
              <a:ext cx="1999392" cy="949606"/>
              <a:chOff x="3228582" y="2345342"/>
              <a:chExt cx="1832712" cy="870441"/>
            </a:xfrm>
          </p:grpSpPr>
          <p:pic>
            <p:nvPicPr>
              <p:cNvPr id="159" name="Picture 7" descr="M:\Versuche\Genotyping\RIP1 cKO\RIP1 cKO x CamCre 28.09.18 1.Tif"/>
              <p:cNvPicPr>
                <a:picLocks noChangeAspect="1" noChangeArrowheads="1"/>
              </p:cNvPicPr>
              <p:nvPr/>
            </p:nvPicPr>
            <p:blipFill rotWithShape="1">
              <a:blip r:embed="rId22" cstate="email">
                <a:extLst>
                  <a:ext uri="{BEBA8EAE-BF5A-486C-A8C5-ECC9F3942E4B}">
                    <a14:imgProps xmlns:a14="http://schemas.microsoft.com/office/drawing/2010/main">
                      <a14:imgLayer r:embed="rId23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28582" y="2345344"/>
                <a:ext cx="349347" cy="8704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0" name="Picture 8" descr="M:\Versuche\Genotyping\RIP1 cKO\RIP1 cKO x CamCre 11.05.18.Tif"/>
              <p:cNvPicPr>
                <a:picLocks noChangeAspect="1" noChangeArrowheads="1"/>
              </p:cNvPicPr>
              <p:nvPr/>
            </p:nvPicPr>
            <p:blipFill rotWithShape="1">
              <a:blip r:embed="rId24" cstate="email">
                <a:extLst>
                  <a:ext uri="{BEBA8EAE-BF5A-486C-A8C5-ECC9F3942E4B}">
                    <a14:imgProps xmlns:a14="http://schemas.microsoft.com/office/drawing/2010/main">
                      <a14:imgLayer r:embed="rId25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3548778" y="2345342"/>
                <a:ext cx="508665" cy="8704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1" name="Picture 8" descr="M:\Versuche\Genotyping\RIP1 cKO\RIP1 cKO x CamCre 11.05.18.Tif"/>
              <p:cNvPicPr>
                <a:picLocks noChangeAspect="1" noChangeArrowheads="1"/>
              </p:cNvPicPr>
              <p:nvPr/>
            </p:nvPicPr>
            <p:blipFill rotWithShape="1">
              <a:blip r:embed="rId26" cstate="email">
                <a:extLst>
                  <a:ext uri="{BEBA8EAE-BF5A-486C-A8C5-ECC9F3942E4B}">
                    <a14:imgProps xmlns:a14="http://schemas.microsoft.com/office/drawing/2010/main">
                      <a14:imgLayer r:embed="rId27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11410" y="2345342"/>
                <a:ext cx="749884" cy="8704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37" name="Gruppieren 136"/>
            <p:cNvGrpSpPr>
              <a:grpSpLocks noChangeAspect="1"/>
            </p:cNvGrpSpPr>
            <p:nvPr/>
          </p:nvGrpSpPr>
          <p:grpSpPr>
            <a:xfrm>
              <a:off x="2021251" y="1919621"/>
              <a:ext cx="2014161" cy="959197"/>
              <a:chOff x="4071912" y="4969999"/>
              <a:chExt cx="1986178" cy="879233"/>
            </a:xfrm>
          </p:grpSpPr>
          <p:pic>
            <p:nvPicPr>
              <p:cNvPr id="155" name="Picture 2" descr="M:\Versuche\Genotyping\RIP1 cKO\RIP1 cKO x CamCre 11.05.18.Tif"/>
              <p:cNvPicPr>
                <a:picLocks noChangeAspect="1" noChangeArrowheads="1"/>
              </p:cNvPicPr>
              <p:nvPr/>
            </p:nvPicPr>
            <p:blipFill rotWithShape="1">
              <a:blip r:embed="rId28" cstate="email">
                <a:extLst>
                  <a:ext uri="{BEBA8EAE-BF5A-486C-A8C5-ECC9F3942E4B}">
                    <a14:imgProps xmlns:a14="http://schemas.microsoft.com/office/drawing/2010/main">
                      <a14:imgLayer r:embed="rId29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1912" y="4969999"/>
                <a:ext cx="374103" cy="8792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6" name="Picture 7" descr="M:\Versuche\Genotyping\RIP1 cKO\RIP1 cKO x CamCre 28.09.18 1.Tif"/>
              <p:cNvPicPr>
                <a:picLocks noChangeAspect="1" noChangeArrowheads="1"/>
              </p:cNvPicPr>
              <p:nvPr/>
            </p:nvPicPr>
            <p:blipFill rotWithShape="1">
              <a:blip r:embed="rId30" cstate="email">
                <a:extLst>
                  <a:ext uri="{BEBA8EAE-BF5A-486C-A8C5-ECC9F3942E4B}">
                    <a14:imgProps xmlns:a14="http://schemas.microsoft.com/office/drawing/2010/main">
                      <a14:imgLayer r:embed="rId31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46015" y="4969999"/>
                <a:ext cx="532143" cy="8792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7" name="Picture 7" descr="M:\Versuche\Genotyping\RIP1 cKO\RIP1 cKO x CamCre 28.09.18 1.Tif"/>
              <p:cNvPicPr>
                <a:picLocks noChangeAspect="1" noChangeArrowheads="1"/>
              </p:cNvPicPr>
              <p:nvPr/>
            </p:nvPicPr>
            <p:blipFill rotWithShape="1">
              <a:blip r:embed="rId32" cstate="email">
                <a:extLst>
                  <a:ext uri="{BEBA8EAE-BF5A-486C-A8C5-ECC9F3942E4B}">
                    <a14:imgProps xmlns:a14="http://schemas.microsoft.com/office/drawing/2010/main">
                      <a14:imgLayer r:embed="rId33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70940" y="4969999"/>
                <a:ext cx="547166" cy="8792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8" name="Picture 7" descr="M:\Versuche\Genotyping\RIP1 cKO\RIP1 cKO x CamCre 28.09.18 1.Tif"/>
              <p:cNvPicPr>
                <a:picLocks noChangeAspect="1" noChangeArrowheads="1"/>
              </p:cNvPicPr>
              <p:nvPr/>
            </p:nvPicPr>
            <p:blipFill rotWithShape="1">
              <a:blip r:embed="rId3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5489080" y="4969999"/>
                <a:ext cx="569010" cy="8792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38" name="Textfeld 137"/>
            <p:cNvSpPr txBox="1"/>
            <p:nvPr/>
          </p:nvSpPr>
          <p:spPr>
            <a:xfrm>
              <a:off x="505077" y="1170217"/>
              <a:ext cx="143020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1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Flox</a:t>
              </a:r>
              <a:r>
                <a:rPr lang="de-DE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 band (361 </a:t>
              </a:r>
              <a:r>
                <a:rPr lang="de-DE" sz="11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bp</a:t>
              </a:r>
              <a:r>
                <a:rPr lang="de-DE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39" name="Textfeld 138"/>
            <p:cNvSpPr txBox="1"/>
            <p:nvPr/>
          </p:nvSpPr>
          <p:spPr>
            <a:xfrm>
              <a:off x="505077" y="1305232"/>
              <a:ext cx="135966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WT band (287 </a:t>
              </a:r>
              <a:r>
                <a:rPr lang="de-DE" sz="11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bp</a:t>
              </a:r>
              <a:r>
                <a:rPr lang="de-DE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40" name="Textfeld 139"/>
            <p:cNvSpPr txBox="1"/>
            <p:nvPr/>
          </p:nvSpPr>
          <p:spPr>
            <a:xfrm>
              <a:off x="515037" y="2285978"/>
              <a:ext cx="137569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1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Cre</a:t>
              </a:r>
              <a:r>
                <a:rPr lang="de-DE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 band (375 </a:t>
              </a:r>
              <a:r>
                <a:rPr lang="de-DE" sz="11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bp</a:t>
              </a:r>
              <a:r>
                <a:rPr lang="de-DE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41" name="Textfeld 140"/>
            <p:cNvSpPr txBox="1"/>
            <p:nvPr/>
          </p:nvSpPr>
          <p:spPr>
            <a:xfrm>
              <a:off x="505077" y="2438777"/>
              <a:ext cx="135966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WT band (290 </a:t>
              </a:r>
              <a:r>
                <a:rPr lang="de-DE" sz="11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bp</a:t>
              </a:r>
              <a:r>
                <a:rPr lang="de-DE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cxnSp>
          <p:nvCxnSpPr>
            <p:cNvPr id="142" name="Gerade Verbindung mit Pfeil 141"/>
            <p:cNvCxnSpPr/>
            <p:nvPr/>
          </p:nvCxnSpPr>
          <p:spPr>
            <a:xfrm>
              <a:off x="1845267" y="1309174"/>
              <a:ext cx="175985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Gerade Verbindung mit Pfeil 142"/>
            <p:cNvCxnSpPr/>
            <p:nvPr/>
          </p:nvCxnSpPr>
          <p:spPr>
            <a:xfrm>
              <a:off x="1845267" y="1450775"/>
              <a:ext cx="175985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4" name="Gerade Verbindung mit Pfeil 143"/>
            <p:cNvCxnSpPr/>
            <p:nvPr/>
          </p:nvCxnSpPr>
          <p:spPr>
            <a:xfrm>
              <a:off x="1846393" y="2417798"/>
              <a:ext cx="175985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5" name="Gerade Verbindung mit Pfeil 144"/>
            <p:cNvCxnSpPr/>
            <p:nvPr/>
          </p:nvCxnSpPr>
          <p:spPr>
            <a:xfrm>
              <a:off x="1846393" y="2559399"/>
              <a:ext cx="175985" cy="0"/>
            </a:xfrm>
            <a:prstGeom prst="straightConnector1">
              <a:avLst/>
            </a:prstGeom>
            <a:ln w="19050">
              <a:headEnd type="none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6" name="Gerade Verbindung 145"/>
            <p:cNvCxnSpPr/>
            <p:nvPr/>
          </p:nvCxnSpPr>
          <p:spPr>
            <a:xfrm>
              <a:off x="3003591" y="2951082"/>
              <a:ext cx="472404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7" name="Gerade Verbindung 146"/>
            <p:cNvCxnSpPr/>
            <p:nvPr/>
          </p:nvCxnSpPr>
          <p:spPr>
            <a:xfrm>
              <a:off x="2400622" y="2951082"/>
              <a:ext cx="477492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8" name="Textfeld 147"/>
            <p:cNvSpPr txBox="1"/>
            <p:nvPr/>
          </p:nvSpPr>
          <p:spPr>
            <a:xfrm>
              <a:off x="2381000" y="2963448"/>
              <a:ext cx="63030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1. gen</a:t>
              </a:r>
            </a:p>
          </p:txBody>
        </p:sp>
        <p:sp>
          <p:nvSpPr>
            <p:cNvPr id="149" name="Textfeld 148"/>
            <p:cNvSpPr txBox="1"/>
            <p:nvPr/>
          </p:nvSpPr>
          <p:spPr>
            <a:xfrm>
              <a:off x="2953529" y="2963448"/>
              <a:ext cx="63030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2. gen</a:t>
              </a:r>
            </a:p>
          </p:txBody>
        </p:sp>
        <p:sp>
          <p:nvSpPr>
            <p:cNvPr id="150" name="Textfeld 149"/>
            <p:cNvSpPr txBox="1"/>
            <p:nvPr/>
          </p:nvSpPr>
          <p:spPr>
            <a:xfrm>
              <a:off x="3444949" y="2963448"/>
              <a:ext cx="4667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Exp</a:t>
              </a:r>
              <a:endParaRPr lang="de-DE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Textfeld 150"/>
            <p:cNvSpPr txBox="1"/>
            <p:nvPr/>
          </p:nvSpPr>
          <p:spPr>
            <a:xfrm>
              <a:off x="3725894" y="2963448"/>
              <a:ext cx="4491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Ctrl</a:t>
              </a:r>
              <a:endParaRPr lang="de-DE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2" name="Gerade Verbindung mit Pfeil 151"/>
            <p:cNvCxnSpPr/>
            <p:nvPr/>
          </p:nvCxnSpPr>
          <p:spPr>
            <a:xfrm flipV="1">
              <a:off x="3630156" y="2878515"/>
              <a:ext cx="0" cy="5106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3" name="Gerade Verbindung mit Pfeil 152"/>
            <p:cNvCxnSpPr/>
            <p:nvPr/>
          </p:nvCxnSpPr>
          <p:spPr>
            <a:xfrm flipV="1">
              <a:off x="3911101" y="2878515"/>
              <a:ext cx="0" cy="5106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54" name="Picture 8" descr="M:\Versuche\Genotyping\RIP1 cKO\RIP1 cKO x CamCre 11.05.18.Tif"/>
            <p:cNvPicPr>
              <a:picLocks noChangeAspect="1" noChangeArrowheads="1"/>
            </p:cNvPicPr>
            <p:nvPr/>
          </p:nvPicPr>
          <p:blipFill rotWithShape="1">
            <a:blip r:embed="rId35" cstate="email">
              <a:extLst>
                <a:ext uri="{BEBA8EAE-BF5A-486C-A8C5-ECC9F3942E4B}">
                  <a14:imgProps xmlns:a14="http://schemas.microsoft.com/office/drawing/2010/main">
                    <a14:imgLayer r:embed="rId36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896944" y="937123"/>
              <a:ext cx="561441" cy="9496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uppieren 13"/>
          <p:cNvGrpSpPr/>
          <p:nvPr/>
        </p:nvGrpSpPr>
        <p:grpSpPr>
          <a:xfrm>
            <a:off x="4602761" y="900187"/>
            <a:ext cx="4206806" cy="2161651"/>
            <a:chOff x="4590572" y="673751"/>
            <a:chExt cx="4206806" cy="2161651"/>
          </a:xfrm>
        </p:grpSpPr>
        <p:sp>
          <p:nvSpPr>
            <p:cNvPr id="106" name="Textfeld 105"/>
            <p:cNvSpPr txBox="1"/>
            <p:nvPr/>
          </p:nvSpPr>
          <p:spPr>
            <a:xfrm>
              <a:off x="5073093" y="673751"/>
              <a:ext cx="325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pic>
          <p:nvPicPr>
            <p:cNvPr id="129" name="Picture 2" descr="M:\Versuche\Genotyping\RIP3 KO\RIP3 KO 24.09.18.Tif"/>
            <p:cNvPicPr>
              <a:picLocks noChangeAspect="1" noChangeArrowheads="1"/>
            </p:cNvPicPr>
            <p:nvPr/>
          </p:nvPicPr>
          <p:blipFill rotWithShape="1">
            <a:blip r:embed="rId37" cstate="email">
              <a:extLst>
                <a:ext uri="{BEBA8EAE-BF5A-486C-A8C5-ECC9F3942E4B}">
                  <a14:imgProps xmlns:a14="http://schemas.microsoft.com/office/drawing/2010/main">
                    <a14:imgLayer r:embed="rId38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417467" y="1343429"/>
              <a:ext cx="288340" cy="1109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3" name="Picture 2" descr="M:\Versuche\Genotyping\RIP3 KO\RIP3 KO 24.09.18.Tif"/>
            <p:cNvPicPr>
              <a:picLocks noChangeAspect="1" noChangeArrowheads="1"/>
            </p:cNvPicPr>
            <p:nvPr/>
          </p:nvPicPr>
          <p:blipFill rotWithShape="1">
            <a:blip r:embed="rId39" cstate="email">
              <a:extLst>
                <a:ext uri="{BEBA8EAE-BF5A-486C-A8C5-ECC9F3942E4B}">
                  <a14:imgProps xmlns:a14="http://schemas.microsoft.com/office/drawing/2010/main">
                    <a14:imgLayer r:embed="rId40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685811" y="1343429"/>
              <a:ext cx="839087" cy="1109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4" name="Picture 2" descr="M:\Versuche\Genotyping\RIP3 KO\RIP3 KO 24.09.18.Tif"/>
            <p:cNvPicPr>
              <a:picLocks noChangeAspect="1" noChangeArrowheads="1"/>
            </p:cNvPicPr>
            <p:nvPr/>
          </p:nvPicPr>
          <p:blipFill rotWithShape="1">
            <a:blip r:embed="rId41" cstate="email">
              <a:extLst>
                <a:ext uri="{BEBA8EAE-BF5A-486C-A8C5-ECC9F3942E4B}">
                  <a14:imgProps xmlns:a14="http://schemas.microsoft.com/office/drawing/2010/main">
                    <a14:imgLayer r:embed="rId42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813238" y="1343429"/>
              <a:ext cx="287724" cy="1109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5" name="Picture 3" descr="M:\Versuche\Genotyping\RIP3 KO\RIP3 KO 03.07.15.Tif"/>
            <p:cNvPicPr>
              <a:picLocks noChangeAspect="1" noChangeArrowheads="1"/>
            </p:cNvPicPr>
            <p:nvPr/>
          </p:nvPicPr>
          <p:blipFill rotWithShape="1">
            <a:blip r:embed="rId43" cstate="email">
              <a:extLst>
                <a:ext uri="{BEBA8EAE-BF5A-486C-A8C5-ECC9F3942E4B}">
                  <a14:imgProps xmlns:a14="http://schemas.microsoft.com/office/drawing/2010/main">
                    <a14:imgLayer r:embed="rId4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050576" y="1343429"/>
              <a:ext cx="385270" cy="1109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6" name="Textfeld 165"/>
            <p:cNvSpPr txBox="1"/>
            <p:nvPr/>
          </p:nvSpPr>
          <p:spPr>
            <a:xfrm>
              <a:off x="4603064" y="1767308"/>
              <a:ext cx="135165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KO band (485 </a:t>
              </a:r>
              <a:r>
                <a:rPr lang="de-DE" sz="11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bp</a:t>
              </a:r>
              <a:r>
                <a:rPr lang="de-DE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67" name="Textfeld 166"/>
            <p:cNvSpPr txBox="1"/>
            <p:nvPr/>
          </p:nvSpPr>
          <p:spPr>
            <a:xfrm>
              <a:off x="4590572" y="1991501"/>
              <a:ext cx="135966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WT band (287 </a:t>
              </a:r>
              <a:r>
                <a:rPr lang="de-DE" sz="11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bp</a:t>
              </a:r>
              <a:r>
                <a:rPr lang="de-DE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cxnSp>
          <p:nvCxnSpPr>
            <p:cNvPr id="168" name="Gerade Verbindung mit Pfeil 167"/>
            <p:cNvCxnSpPr/>
            <p:nvPr/>
          </p:nvCxnSpPr>
          <p:spPr>
            <a:xfrm>
              <a:off x="5874591" y="1919493"/>
              <a:ext cx="175985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9" name="Gerade Verbindung mit Pfeil 168"/>
            <p:cNvCxnSpPr/>
            <p:nvPr/>
          </p:nvCxnSpPr>
          <p:spPr>
            <a:xfrm>
              <a:off x="5874591" y="2122306"/>
              <a:ext cx="175985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0" name="Textfeld 169"/>
            <p:cNvSpPr txBox="1"/>
            <p:nvPr/>
          </p:nvSpPr>
          <p:spPr>
            <a:xfrm>
              <a:off x="8083721" y="1744224"/>
              <a:ext cx="713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RIPK3</a:t>
              </a:r>
            </a:p>
          </p:txBody>
        </p:sp>
        <p:pic>
          <p:nvPicPr>
            <p:cNvPr id="171" name="Picture 2" descr="M:\Versuche\Genotyping\RIP3 KO\RIP3 KO 24.09.18.Tif"/>
            <p:cNvPicPr>
              <a:picLocks noChangeAspect="1" noChangeArrowheads="1"/>
            </p:cNvPicPr>
            <p:nvPr/>
          </p:nvPicPr>
          <p:blipFill rotWithShape="1">
            <a:blip r:embed="rId37" cstate="email">
              <a:extLst>
                <a:ext uri="{BEBA8EAE-BF5A-486C-A8C5-ECC9F3942E4B}">
                  <a14:imgProps xmlns:a14="http://schemas.microsoft.com/office/drawing/2010/main">
                    <a14:imgLayer r:embed="rId38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524898" y="1343429"/>
              <a:ext cx="288340" cy="1109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72" name="Gerade Verbindung 171"/>
            <p:cNvCxnSpPr/>
            <p:nvPr/>
          </p:nvCxnSpPr>
          <p:spPr>
            <a:xfrm>
              <a:off x="7050034" y="2543844"/>
              <a:ext cx="472404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3" name="Gerade Verbindung 172"/>
            <p:cNvCxnSpPr/>
            <p:nvPr/>
          </p:nvCxnSpPr>
          <p:spPr>
            <a:xfrm>
              <a:off x="6447065" y="2543844"/>
              <a:ext cx="477492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4" name="Textfeld 173"/>
            <p:cNvSpPr txBox="1"/>
            <p:nvPr/>
          </p:nvSpPr>
          <p:spPr>
            <a:xfrm>
              <a:off x="6427443" y="2558403"/>
              <a:ext cx="63030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1. gen</a:t>
              </a:r>
            </a:p>
          </p:txBody>
        </p:sp>
        <p:sp>
          <p:nvSpPr>
            <p:cNvPr id="175" name="Textfeld 174"/>
            <p:cNvSpPr txBox="1"/>
            <p:nvPr/>
          </p:nvSpPr>
          <p:spPr>
            <a:xfrm>
              <a:off x="6999972" y="2558403"/>
              <a:ext cx="63030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2. gen</a:t>
              </a:r>
            </a:p>
          </p:txBody>
        </p:sp>
        <p:sp>
          <p:nvSpPr>
            <p:cNvPr id="176" name="Textfeld 175"/>
            <p:cNvSpPr txBox="1"/>
            <p:nvPr/>
          </p:nvSpPr>
          <p:spPr>
            <a:xfrm>
              <a:off x="7491392" y="2558403"/>
              <a:ext cx="4667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Exp</a:t>
              </a:r>
              <a:endParaRPr lang="de-DE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" name="Textfeld 176"/>
            <p:cNvSpPr txBox="1"/>
            <p:nvPr/>
          </p:nvSpPr>
          <p:spPr>
            <a:xfrm>
              <a:off x="7772337" y="2558403"/>
              <a:ext cx="4491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Ctrl</a:t>
              </a:r>
              <a:endParaRPr lang="de-DE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78" name="Gerade Verbindung mit Pfeil 177"/>
            <p:cNvCxnSpPr/>
            <p:nvPr/>
          </p:nvCxnSpPr>
          <p:spPr>
            <a:xfrm flipV="1">
              <a:off x="7676599" y="2471277"/>
              <a:ext cx="0" cy="5106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9" name="Gerade Verbindung mit Pfeil 178"/>
            <p:cNvCxnSpPr/>
            <p:nvPr/>
          </p:nvCxnSpPr>
          <p:spPr>
            <a:xfrm flipV="1">
              <a:off x="7957544" y="2471277"/>
              <a:ext cx="0" cy="5106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1" name="Textfeld 90"/>
          <p:cNvSpPr txBox="1"/>
          <p:nvPr/>
        </p:nvSpPr>
        <p:spPr>
          <a:xfrm>
            <a:off x="450118" y="315122"/>
            <a:ext cx="28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</a:t>
            </a:r>
          </a:p>
        </p:txBody>
      </p:sp>
    </p:spTree>
    <p:extLst>
      <p:ext uri="{BB962C8B-B14F-4D97-AF65-F5344CB8AC3E}">
        <p14:creationId xmlns:p14="http://schemas.microsoft.com/office/powerpoint/2010/main" val="2217424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/>
          <p:cNvSpPr txBox="1"/>
          <p:nvPr/>
        </p:nvSpPr>
        <p:spPr>
          <a:xfrm>
            <a:off x="1640032" y="912949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RIPK1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6171025" y="900187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RIPK3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708648"/>
              </p:ext>
            </p:extLst>
          </p:nvPr>
        </p:nvGraphicFramePr>
        <p:xfrm>
          <a:off x="90072" y="1267165"/>
          <a:ext cx="4500000" cy="3612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SPW 13.0 Graph" r:id="rId3" imgW="5460365" imgH="4384675" progId="SigmaPlotGraphicObject.12">
                  <p:embed/>
                </p:oleObj>
              </mc:Choice>
              <mc:Fallback>
                <p:oleObj name="SPW 13.0 Graph" r:id="rId3" imgW="5460365" imgH="4384675" progId="SigmaPlotGraphicObject.12">
                  <p:embed/>
                  <p:pic>
                    <p:nvPicPr>
                      <p:cNvPr id="0" name="Picture 1850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072" y="1267165"/>
                        <a:ext cx="4500000" cy="36128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6609818"/>
              </p:ext>
            </p:extLst>
          </p:nvPr>
        </p:nvGraphicFramePr>
        <p:xfrm>
          <a:off x="190172" y="4850650"/>
          <a:ext cx="4500000" cy="37054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SPW 13.0 Graph" r:id="rId5" imgW="7112000" imgH="5854700" progId="SigmaPlotGraphicObject.12">
                  <p:embed/>
                </p:oleObj>
              </mc:Choice>
              <mc:Fallback>
                <p:oleObj name="SPW 13.0 Graph" r:id="rId5" imgW="7112000" imgH="5854700" progId="SigmaPlotGraphicObject.12">
                  <p:embed/>
                  <p:pic>
                    <p:nvPicPr>
                      <p:cNvPr id="0" name="Picture 1850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0172" y="4850650"/>
                        <a:ext cx="4500000" cy="37054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2885921"/>
              </p:ext>
            </p:extLst>
          </p:nvPr>
        </p:nvGraphicFramePr>
        <p:xfrm>
          <a:off x="4410552" y="1267165"/>
          <a:ext cx="4500000" cy="3612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SPW 13.0 Graph" r:id="rId7" imgW="5460365" imgH="4384675" progId="SigmaPlotGraphicObject.12">
                  <p:embed/>
                </p:oleObj>
              </mc:Choice>
              <mc:Fallback>
                <p:oleObj name="SPW 13.0 Graph" r:id="rId7" imgW="5460365" imgH="4384675" progId="SigmaPlotGraphicObject.12">
                  <p:embed/>
                  <p:pic>
                    <p:nvPicPr>
                      <p:cNvPr id="0" name="Picture 1850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410552" y="1267165"/>
                        <a:ext cx="4500000" cy="36128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5853663"/>
              </p:ext>
            </p:extLst>
          </p:nvPr>
        </p:nvGraphicFramePr>
        <p:xfrm>
          <a:off x="4492760" y="4850656"/>
          <a:ext cx="4500000" cy="36879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SPW 13.0 Graph" r:id="rId9" imgW="7073900" imgH="5803900" progId="SigmaPlotGraphicObject.12">
                  <p:embed/>
                </p:oleObj>
              </mc:Choice>
              <mc:Fallback>
                <p:oleObj name="SPW 13.0 Graph" r:id="rId9" imgW="7073900" imgH="5803900" progId="SigmaPlotGraphicObject.12">
                  <p:embed/>
                  <p:pic>
                    <p:nvPicPr>
                      <p:cNvPr id="0" name="Picture 1850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492760" y="4850656"/>
                        <a:ext cx="4500000" cy="36879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2"/>
          <p:cNvSpPr txBox="1"/>
          <p:nvPr/>
        </p:nvSpPr>
        <p:spPr>
          <a:xfrm>
            <a:off x="582057" y="118462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4855522" y="118462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581926" y="476642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4855391" y="476642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450118" y="315122"/>
            <a:ext cx="28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450118" y="315122"/>
            <a:ext cx="28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3</a:t>
            </a:r>
          </a:p>
        </p:txBody>
      </p:sp>
      <p:graphicFrame>
        <p:nvGraphicFramePr>
          <p:cNvPr id="6" name="Objekt 5">
            <a:extLst>
              <a:ext uri="{FF2B5EF4-FFF2-40B4-BE49-F238E27FC236}">
                <a16:creationId xmlns:a16="http://schemas.microsoft.com/office/drawing/2014/main" id="{75718177-0E4A-41F4-BDDB-FCA49E1E10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0035437"/>
              </p:ext>
            </p:extLst>
          </p:nvPr>
        </p:nvGraphicFramePr>
        <p:xfrm>
          <a:off x="1819036" y="6230058"/>
          <a:ext cx="5494337" cy="439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SPW 14.0 Graph" r:id="rId3" imgW="5494018" imgH="4390581" progId="SigmaPlotGraphicObject.13">
                  <p:embed/>
                </p:oleObj>
              </mc:Choice>
              <mc:Fallback>
                <p:oleObj name="SPW 14.0 Graph" r:id="rId3" imgW="5494018" imgH="4390581" progId="SigmaPlotGraphicObject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19036" y="6230058"/>
                        <a:ext cx="5494337" cy="4391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feld 6">
            <a:extLst>
              <a:ext uri="{FF2B5EF4-FFF2-40B4-BE49-F238E27FC236}">
                <a16:creationId xmlns:a16="http://schemas.microsoft.com/office/drawing/2014/main" id="{998D7BF3-A0C3-4258-945E-32F0B16C2646}"/>
              </a:ext>
            </a:extLst>
          </p:cNvPr>
          <p:cNvSpPr txBox="1"/>
          <p:nvPr/>
        </p:nvSpPr>
        <p:spPr>
          <a:xfrm flipH="1">
            <a:off x="1302624" y="2145544"/>
            <a:ext cx="2069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6135E62-226F-4282-9D21-1B4CFBCBF84A}"/>
              </a:ext>
            </a:extLst>
          </p:cNvPr>
          <p:cNvSpPr txBox="1"/>
          <p:nvPr/>
        </p:nvSpPr>
        <p:spPr>
          <a:xfrm flipH="1">
            <a:off x="1302624" y="5851341"/>
            <a:ext cx="3059195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39421656-BF42-4627-B5A5-6A5E4295E1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2340052"/>
              </p:ext>
            </p:extLst>
          </p:nvPr>
        </p:nvGraphicFramePr>
        <p:xfrm>
          <a:off x="1706524" y="1839034"/>
          <a:ext cx="5494338" cy="439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SPW 14.0 Graph" r:id="rId5" imgW="5494018" imgH="4390581" progId="SigmaPlotGraphicObject.13">
                  <p:embed/>
                </p:oleObj>
              </mc:Choice>
              <mc:Fallback>
                <p:oleObj name="SPW 14.0 Graph" r:id="rId5" imgW="5494018" imgH="4390581" progId="SigmaPlotGraphicObject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06524" y="1839034"/>
                        <a:ext cx="5494338" cy="4391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CE77209-E3BE-4D40-A66B-E064535BDC03}"/>
              </a:ext>
            </a:extLst>
          </p:cNvPr>
          <p:cNvSpPr txBox="1"/>
          <p:nvPr/>
        </p:nvSpPr>
        <p:spPr>
          <a:xfrm>
            <a:off x="450118" y="315122"/>
            <a:ext cx="28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4</a:t>
            </a:r>
          </a:p>
        </p:txBody>
      </p:sp>
      <p:graphicFrame>
        <p:nvGraphicFramePr>
          <p:cNvPr id="5" name="Objekt 4">
            <a:extLst>
              <a:ext uri="{FF2B5EF4-FFF2-40B4-BE49-F238E27FC236}">
                <a16:creationId xmlns:a16="http://schemas.microsoft.com/office/drawing/2014/main" id="{70E0D9A5-E424-4799-9F50-DBB6CECC6E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9275014"/>
              </p:ext>
            </p:extLst>
          </p:nvPr>
        </p:nvGraphicFramePr>
        <p:xfrm>
          <a:off x="1672430" y="1484080"/>
          <a:ext cx="5656263" cy="441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SPW 14.0 Graph" r:id="rId3" imgW="5658035" imgH="4413162" progId="SigmaPlotGraphicObject.13">
                  <p:embed/>
                </p:oleObj>
              </mc:Choice>
              <mc:Fallback>
                <p:oleObj name="SPW 14.0 Graph" r:id="rId3" imgW="5658035" imgH="4413162" progId="SigmaPlotGraphicObject.13">
                  <p:embed/>
                  <p:pic>
                    <p:nvPicPr>
                      <p:cNvPr id="4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2430" y="1484080"/>
                        <a:ext cx="5656263" cy="441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2363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792150" y="937117"/>
            <a:ext cx="2844316" cy="3743490"/>
            <a:chOff x="792150" y="433061"/>
            <a:chExt cx="2844316" cy="3743490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 rotWithShape="1">
            <a:blip r:embed="rId3" cstate="email">
              <a:lum bright="1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150" y="433061"/>
              <a:ext cx="2844316" cy="1834253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5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6200000" flipH="1">
              <a:off x="1252470" y="1792557"/>
              <a:ext cx="1923674" cy="28443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0027598"/>
              </p:ext>
            </p:extLst>
          </p:nvPr>
        </p:nvGraphicFramePr>
        <p:xfrm>
          <a:off x="4591072" y="5230321"/>
          <a:ext cx="4500000" cy="3439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SPW 13.0 Graph" r:id="rId6" imgW="5472430" imgH="4183380" progId="SigmaPlotGraphicObject.12">
                  <p:embed/>
                </p:oleObj>
              </mc:Choice>
              <mc:Fallback>
                <p:oleObj name="SPW 13.0 Graph" r:id="rId6" imgW="5472430" imgH="4183380" progId="SigmaPlotGraphicObject.12">
                  <p:embed/>
                  <p:pic>
                    <p:nvPicPr>
                      <p:cNvPr id="0" name="Picture 15480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91072" y="5230321"/>
                        <a:ext cx="4500000" cy="34396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2769197"/>
              </p:ext>
            </p:extLst>
          </p:nvPr>
        </p:nvGraphicFramePr>
        <p:xfrm>
          <a:off x="4483061" y="8990336"/>
          <a:ext cx="4500000" cy="320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SPW 13.0 Graph" r:id="rId8" imgW="7835900" imgH="5588000" progId="SigmaPlotGraphicObject.12">
                  <p:embed/>
                </p:oleObj>
              </mc:Choice>
              <mc:Fallback>
                <p:oleObj name="SPW 13.0 Graph" r:id="rId8" imgW="7835900" imgH="5588000" progId="SigmaPlotGraphicObject.12">
                  <p:embed/>
                  <p:pic>
                    <p:nvPicPr>
                      <p:cNvPr id="0" name="Picture 1548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483061" y="8990336"/>
                        <a:ext cx="4500000" cy="3206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7153878"/>
              </p:ext>
            </p:extLst>
          </p:nvPr>
        </p:nvGraphicFramePr>
        <p:xfrm>
          <a:off x="180582" y="5229966"/>
          <a:ext cx="4500000" cy="34319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SPW 13.0 Graph" r:id="rId10" imgW="5486400" imgH="4184650" progId="SigmaPlotGraphicObject.12">
                  <p:embed/>
                </p:oleObj>
              </mc:Choice>
              <mc:Fallback>
                <p:oleObj name="SPW 13.0 Graph" r:id="rId10" imgW="5486400" imgH="4184650" progId="SigmaPlotGraphicObject.12">
                  <p:embed/>
                  <p:pic>
                    <p:nvPicPr>
                      <p:cNvPr id="0" name="Picture 15482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80582" y="5229966"/>
                        <a:ext cx="4500000" cy="34319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4333881"/>
              </p:ext>
            </p:extLst>
          </p:nvPr>
        </p:nvGraphicFramePr>
        <p:xfrm>
          <a:off x="23939" y="8987990"/>
          <a:ext cx="4500000" cy="320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SPW 13.0 Graph" r:id="rId12" imgW="7835900" imgH="5588000" progId="SigmaPlotGraphicObject.12">
                  <p:embed/>
                </p:oleObj>
              </mc:Choice>
              <mc:Fallback>
                <p:oleObj name="SPW 13.0 Graph" r:id="rId12" imgW="7835900" imgH="5588000" progId="SigmaPlotGraphicObject.12">
                  <p:embed/>
                  <p:pic>
                    <p:nvPicPr>
                      <p:cNvPr id="0" name="Picture 15483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3939" y="8987990"/>
                        <a:ext cx="4500000" cy="3206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feld 14"/>
          <p:cNvSpPr txBox="1"/>
          <p:nvPr/>
        </p:nvSpPr>
        <p:spPr>
          <a:xfrm>
            <a:off x="797761" y="9001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4679781" y="76517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540122" y="5220667"/>
            <a:ext cx="481520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4944109" y="5220667"/>
            <a:ext cx="481520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540123" y="8816603"/>
            <a:ext cx="481520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4964147" y="8816603"/>
            <a:ext cx="481520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016906"/>
              </p:ext>
            </p:extLst>
          </p:nvPr>
        </p:nvGraphicFramePr>
        <p:xfrm>
          <a:off x="4095517" y="893752"/>
          <a:ext cx="4680000" cy="374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SPW 14.0 Graph" r:id="rId14" imgW="5524572" imgH="4419587" progId="SigmaPlotGraphicObject.13">
                  <p:embed/>
                </p:oleObj>
              </mc:Choice>
              <mc:Fallback>
                <p:oleObj name="SPW 14.0 Graph" r:id="rId14" imgW="5524572" imgH="4419587" progId="SigmaPlotGraphicObject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095517" y="893752"/>
                        <a:ext cx="4680000" cy="3745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feld 20"/>
          <p:cNvSpPr txBox="1"/>
          <p:nvPr/>
        </p:nvSpPr>
        <p:spPr>
          <a:xfrm>
            <a:off x="450118" y="315122"/>
            <a:ext cx="28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346</Words>
  <Application>Microsoft Office PowerPoint</Application>
  <PresentationFormat>Benutzerdefiniert</PresentationFormat>
  <Paragraphs>63</Paragraphs>
  <Slides>6</Slides>
  <Notes>2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Arial</vt:lpstr>
      <vt:lpstr>Calibri</vt:lpstr>
      <vt:lpstr>Larissa</vt:lpstr>
      <vt:lpstr>SPW 13.0 Graph</vt:lpstr>
      <vt:lpstr>SPW 14.0 Graph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Klinikum der Universitaet Muenchen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Antonia Clarissa Wehn</dc:creator>
  <cp:lastModifiedBy>Nikolaus Plesnila</cp:lastModifiedBy>
  <cp:revision>416</cp:revision>
  <cp:lastPrinted>2021-03-09T20:22:11Z</cp:lastPrinted>
  <dcterms:created xsi:type="dcterms:W3CDTF">2019-09-20T15:15:00Z</dcterms:created>
  <dcterms:modified xsi:type="dcterms:W3CDTF">2021-07-22T20:37:01Z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1033-11.2.0.9107</vt:lpwstr>
  </property>
</Properties>
</file>