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86" r:id="rId3"/>
    <p:sldId id="262" r:id="rId4"/>
    <p:sldId id="287" r:id="rId5"/>
    <p:sldId id="288" r:id="rId6"/>
    <p:sldId id="289" r:id="rId7"/>
    <p:sldId id="285" r:id="rId8"/>
    <p:sldId id="27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023" autoAdjust="0"/>
    <p:restoredTop sz="95631" autoAdjust="0"/>
  </p:normalViewPr>
  <p:slideViewPr>
    <p:cSldViewPr snapToGrid="0">
      <p:cViewPr varScale="1">
        <p:scale>
          <a:sx n="88" d="100"/>
          <a:sy n="88" d="100"/>
        </p:scale>
        <p:origin x="989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CEA71-C718-4088-9E97-5DE833647A58}" type="datetimeFigureOut">
              <a:rPr lang="en-US" smtClean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CD4FD-E08A-4388-92CA-1DCDDD356F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771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CEA71-C718-4088-9E97-5DE833647A58}" type="datetimeFigureOut">
              <a:rPr lang="en-US" smtClean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CD4FD-E08A-4388-92CA-1DCDDD356F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366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CEA71-C718-4088-9E97-5DE833647A58}" type="datetimeFigureOut">
              <a:rPr lang="en-US" smtClean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CD4FD-E08A-4388-92CA-1DCDDD356F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217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CEA71-C718-4088-9E97-5DE833647A58}" type="datetimeFigureOut">
              <a:rPr lang="en-US" smtClean="0"/>
              <a:pPr/>
              <a:t>3/24/2020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CD4FD-E08A-4388-92CA-1DCDDD356F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946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CEA71-C718-4088-9E97-5DE833647A58}" type="datetimeFigureOut">
              <a:rPr lang="en-US" smtClean="0"/>
              <a:pPr/>
              <a:t>3/24/2020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CD4FD-E08A-4388-92CA-1DCDDD356F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370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CEA71-C718-4088-9E97-5DE833647A58}" type="datetimeFigureOut">
              <a:rPr lang="en-US" smtClean="0"/>
              <a:pPr/>
              <a:t>3/24/2020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CD4FD-E08A-4388-92CA-1DCDDD356F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88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CEA71-C718-4088-9E97-5DE833647A58}" type="datetimeFigureOut">
              <a:rPr lang="en-US" smtClean="0"/>
              <a:pPr/>
              <a:t>3/24/2020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CD4FD-E08A-4388-92CA-1DCDDD356F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55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CEA71-C718-4088-9E97-5DE833647A58}" type="datetimeFigureOut">
              <a:rPr lang="en-US" smtClean="0"/>
              <a:pPr/>
              <a:t>3/24/2020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CD4FD-E08A-4388-92CA-1DCDDD356F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970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CEA71-C718-4088-9E97-5DE833647A58}" type="datetimeFigureOut">
              <a:rPr lang="en-US" smtClean="0"/>
              <a:pPr/>
              <a:t>3/24/2020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CD4FD-E08A-4388-92CA-1DCDDD356F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344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CEA71-C718-4088-9E97-5DE833647A58}" type="datetimeFigureOut">
              <a:rPr lang="en-US" smtClean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CD4FD-E08A-4388-92CA-1DCDDD356F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170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CEA71-C718-4088-9E97-5DE833647A58}" type="datetimeFigureOut">
              <a:rPr lang="en-US" smtClean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CD4FD-E08A-4388-92CA-1DCDDD356F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544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CEA71-C718-4088-9E97-5DE833647A58}" type="datetimeFigureOut">
              <a:rPr lang="en-US" smtClean="0"/>
              <a:pPr/>
              <a:t>3/24/2020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CD4FD-E08A-4388-92CA-1DCDDD356FE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247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74764" y="646885"/>
            <a:ext cx="10189029" cy="4047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Johannes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Vermeer’s </a:t>
            </a:r>
            <a:r>
              <a:rPr lang="en-US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Mistress and Maid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New Discoveries Cast Light on Changes to the Composition and the Discoloration of Some Paint Passages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b="1" dirty="0">
                <a:highlight>
                  <a:srgbClr val="D3D3D3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Dorothy Mahon</a:t>
            </a:r>
            <a:r>
              <a:rPr lang="en-US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Silvia A.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Centeno</a:t>
            </a:r>
            <a:r>
              <a:rPr lang="en-US" baseline="30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2*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Margaret Iacono</a:t>
            </a:r>
            <a:r>
              <a:rPr lang="en-US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Federico Carό</a:t>
            </a:r>
            <a:r>
              <a:rPr lang="en-US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Heike Stege</a:t>
            </a:r>
            <a:r>
              <a:rPr lang="en-US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Andrea Obermeier</a:t>
            </a:r>
            <a:r>
              <a:rPr lang="en-US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dirty="0">
                <a:highlight>
                  <a:srgbClr val="D3D3D3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1-Department of Paintings Conservation, The Metropolitan Museum of Art, 1000 Fifth Avenue, New York, NY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2-Department of Scientific Research, The Metropolitan Museum of Art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 The Frick Collection, 1 East 70</a:t>
            </a:r>
            <a:r>
              <a:rPr lang="en-US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Street, New York, NY 10021.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4- Scientific Department,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Doerner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Bavarian State Painting Collections, Barer Str. 29, 80799 Munich, Germany </a:t>
            </a:r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*Corresponding author</a:t>
            </a:r>
          </a:p>
          <a:p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Additional Information</a:t>
            </a:r>
            <a:endParaRPr lang="en-US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991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 flipH="1">
            <a:off x="2772389" y="1345882"/>
            <a:ext cx="433112" cy="193963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51" y="2324835"/>
            <a:ext cx="3806633" cy="28549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6251" y="5432139"/>
            <a:ext cx="8874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Fig.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S1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Photomicrograph of pin prick at a possible perspective point. The location of this point is indicated in the X-radiograph by a red arrow on the fire to the right. Original magnification 75x.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FF0000"/>
              </a:solidFill>
              <a:latin typeface="Calibri" panose="020F0502020204030204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157" y="-15351"/>
            <a:ext cx="4537112" cy="5182117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6841801" y="3047526"/>
            <a:ext cx="278295" cy="2882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688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56" y="0"/>
            <a:ext cx="2943214" cy="22052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56" y="2240690"/>
            <a:ext cx="2943214" cy="220529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664042" y="2205290"/>
            <a:ext cx="727254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Fig. </a:t>
            </a:r>
            <a:r>
              <a:rPr lang="en-US"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S2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Paint-cross section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S3 removed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the curtain area, approximately from the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location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indicated in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Fig. 3</a:t>
            </a: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Photomicrographs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taken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visible (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with UV illumination (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original magnification 400x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and backscattered electron image taken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rectangle included in </a:t>
            </a: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dirty="0" smtClean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endParaRPr lang="en-US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 smtClean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32238" y="3055468"/>
            <a:ext cx="1680519" cy="131882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57" y="4475828"/>
            <a:ext cx="2949798" cy="227284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895041" y="0"/>
            <a:ext cx="317716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b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c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01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828" y="171450"/>
            <a:ext cx="5443731" cy="636651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578090" y="1497330"/>
            <a:ext cx="1383030" cy="136017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290" y="5337631"/>
            <a:ext cx="61885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Fig.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S3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Infrared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Reflectogram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. The </a:t>
            </a:r>
            <a:r>
              <a:rPr kumimoji="0" lang="en-US" sz="1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white rectangle indicates</a:t>
            </a:r>
            <a:r>
              <a:rPr kumimoji="0" lang="en-US" sz="18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lo</a:t>
            </a:r>
            <a:r>
              <a:rPr kumimoji="0" lang="en-US" sz="1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cation of the detail</a:t>
            </a:r>
            <a:r>
              <a:rPr kumimoji="0" lang="en-US" sz="180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shown in Fig. 2c, and the red rectangle  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draws attention to the vertical section discussed in the main text.   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565538" y="1977390"/>
            <a:ext cx="308610" cy="400050"/>
          </a:xfrm>
          <a:prstGeom prst="straightConnector1">
            <a:avLst/>
          </a:prstGeom>
          <a:ln w="381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0585173" y="171450"/>
            <a:ext cx="1154385" cy="335694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280107" y="6054279"/>
            <a:ext cx="319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b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92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13" y="357464"/>
            <a:ext cx="3964354" cy="2973266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>
            <a:off x="2870043" y="1576702"/>
            <a:ext cx="433112" cy="193963"/>
          </a:xfrm>
          <a:prstGeom prst="straightConnector1">
            <a:avLst/>
          </a:prstGeom>
          <a:ln w="5715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37513" y="3481243"/>
            <a:ext cx="99208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Fig.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S4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Photomicrograph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a green pigment agglomerate present in the darkened and discolored curtain paint passage in the top right of the painting, </a:t>
            </a:r>
            <a:r>
              <a:rPr lang="en-US" dirty="0" smtClean="0">
                <a:solidFill>
                  <a:prstClr val="black"/>
                </a:solidFill>
              </a:rPr>
              <a:t>original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magnification</a:t>
            </a:r>
            <a:r>
              <a:rPr lang="en-US" dirty="0">
                <a:solidFill>
                  <a:prstClr val="black"/>
                </a:solidFill>
              </a:rPr>
              <a:t> 600x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90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885" y="433729"/>
            <a:ext cx="3299461" cy="49491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9601" y="5424256"/>
            <a:ext cx="112356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Fig.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S5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Detail of the highlight and shadow areas in the tablecloth, taken in the area indicated by a white rectangle in the full image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the painting, showing the darkening/browning of the shadows due to the discoloration of the copper-based green pigment and the blueness of the highlight due to fading of the yellow lake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The red arrow in the detail  shows the location where the photomicrograph of the preserved green paint shown in Fig. 7</a:t>
            </a:r>
            <a:r>
              <a:rPr kumimoji="0" lang="en-US" sz="18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was taken from.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976" y="0"/>
            <a:ext cx="4824785" cy="548541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649374" y="3879542"/>
            <a:ext cx="834501" cy="1544714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550504" y="3766930"/>
            <a:ext cx="377687" cy="1987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67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4774" y="5149334"/>
            <a:ext cx="106904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Fig. </a:t>
            </a:r>
            <a:r>
              <a:rPr kumimoji="0" lang="en-US" sz="18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S6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Paint-cross section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FC5a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removed from the mistress’ robe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(Fig. 3a).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Photomicrographs taken with visible (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with UV illumination (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original magnification 1000x. Photomicrographs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 same cross-section taken with a 200x magnification are shown in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Fig. 5a and b.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2071" y="-258357"/>
            <a:ext cx="396262" cy="535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18" y="1361502"/>
            <a:ext cx="4515506" cy="33831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914" y="1361502"/>
            <a:ext cx="4515508" cy="338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9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017" y="148590"/>
            <a:ext cx="5423710" cy="670941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8567058" y="3596640"/>
            <a:ext cx="785948" cy="355419"/>
          </a:xfrm>
          <a:prstGeom prst="straightConnector1">
            <a:avLst/>
          </a:prstGeom>
          <a:ln w="381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0101" y="1760220"/>
            <a:ext cx="35433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b="1" dirty="0"/>
              <a:t>Fig. </a:t>
            </a:r>
            <a:r>
              <a:rPr lang="en-US" b="1" smtClean="0"/>
              <a:t>S7</a:t>
            </a:r>
            <a:r>
              <a:rPr lang="en-US" dirty="0" smtClean="0"/>
              <a:t>. Detail </a:t>
            </a:r>
            <a:r>
              <a:rPr lang="en-US" dirty="0" smtClean="0">
                <a:solidFill>
                  <a:prstClr val="black"/>
                </a:solidFill>
              </a:rPr>
              <a:t>of the mistress’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yellow satin jacket with white arrow pointing to dark undermodeling.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445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4034</TotalTime>
  <Words>355</Words>
  <Application>Microsoft Office PowerPoint</Application>
  <PresentationFormat>Widescreen</PresentationFormat>
  <Paragraphs>58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SimSun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Metropolitan Museum of Art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centes</dc:creator>
  <cp:lastModifiedBy>Shine David S.A.</cp:lastModifiedBy>
  <cp:revision>185</cp:revision>
  <dcterms:created xsi:type="dcterms:W3CDTF">2019-04-15T16:45:24Z</dcterms:created>
  <dcterms:modified xsi:type="dcterms:W3CDTF">2020-03-24T03:24:47Z</dcterms:modified>
</cp:coreProperties>
</file>