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>
        <p:scale>
          <a:sx n="120" d="100"/>
          <a:sy n="120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ozal001\Desktop\Doctorado\2%20-%20Inhibidores%20Biologicos\Sorgo%20Gases\Sorgo\Emisiones%20Sorgo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1"/>
          <c:tx>
            <c:strRef>
              <c:f>Hoja1!$E$3</c:f>
              <c:strCache>
                <c:ptCount val="1"/>
                <c:pt idx="0">
                  <c:v>Soil Tª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Hoja1!$C$4:$C$18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11</c:v>
                </c:pt>
                <c:pt idx="7">
                  <c:v>13</c:v>
                </c:pt>
                <c:pt idx="8">
                  <c:v>15</c:v>
                </c:pt>
                <c:pt idx="9">
                  <c:v>21</c:v>
                </c:pt>
                <c:pt idx="10">
                  <c:v>26</c:v>
                </c:pt>
                <c:pt idx="11">
                  <c:v>30</c:v>
                </c:pt>
                <c:pt idx="12">
                  <c:v>37</c:v>
                </c:pt>
                <c:pt idx="13">
                  <c:v>47</c:v>
                </c:pt>
                <c:pt idx="14">
                  <c:v>60</c:v>
                </c:pt>
              </c:numCache>
            </c:numRef>
          </c:xVal>
          <c:yVal>
            <c:numRef>
              <c:f>Hoja1!$E$4:$E$18</c:f>
              <c:numCache>
                <c:formatCode>General</c:formatCode>
                <c:ptCount val="15"/>
                <c:pt idx="0">
                  <c:v>26</c:v>
                </c:pt>
                <c:pt idx="1">
                  <c:v>25</c:v>
                </c:pt>
                <c:pt idx="2">
                  <c:v>19.600000000000001</c:v>
                </c:pt>
                <c:pt idx="3">
                  <c:v>22.4</c:v>
                </c:pt>
                <c:pt idx="4">
                  <c:v>23</c:v>
                </c:pt>
                <c:pt idx="5">
                  <c:v>21.6</c:v>
                </c:pt>
                <c:pt idx="6">
                  <c:v>23.4</c:v>
                </c:pt>
                <c:pt idx="7">
                  <c:v>24.6</c:v>
                </c:pt>
                <c:pt idx="8">
                  <c:v>24</c:v>
                </c:pt>
                <c:pt idx="9">
                  <c:v>27</c:v>
                </c:pt>
                <c:pt idx="10">
                  <c:v>18</c:v>
                </c:pt>
                <c:pt idx="11">
                  <c:v>20.8</c:v>
                </c:pt>
                <c:pt idx="12">
                  <c:v>23.4</c:v>
                </c:pt>
                <c:pt idx="13">
                  <c:v>20.7</c:v>
                </c:pt>
                <c:pt idx="14">
                  <c:v>19.8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288-4FAF-BE21-BAAEA2181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957536"/>
        <c:axId val="254958624"/>
      </c:scatterChart>
      <c:scatterChart>
        <c:scatterStyle val="lineMarker"/>
        <c:varyColors val="0"/>
        <c:ser>
          <c:idx val="0"/>
          <c:order val="0"/>
          <c:tx>
            <c:strRef>
              <c:f>Hoja1!$D$3</c:f>
              <c:strCache>
                <c:ptCount val="1"/>
                <c:pt idx="0">
                  <c:v>WFPS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Hoja1!$C$4:$C$18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11</c:v>
                </c:pt>
                <c:pt idx="7">
                  <c:v>13</c:v>
                </c:pt>
                <c:pt idx="8">
                  <c:v>15</c:v>
                </c:pt>
                <c:pt idx="9">
                  <c:v>21</c:v>
                </c:pt>
                <c:pt idx="10">
                  <c:v>26</c:v>
                </c:pt>
                <c:pt idx="11">
                  <c:v>30</c:v>
                </c:pt>
                <c:pt idx="12">
                  <c:v>37</c:v>
                </c:pt>
                <c:pt idx="13">
                  <c:v>47</c:v>
                </c:pt>
                <c:pt idx="14">
                  <c:v>60</c:v>
                </c:pt>
              </c:numCache>
            </c:numRef>
          </c:xVal>
          <c:yVal>
            <c:numRef>
              <c:f>Hoja1!$D$4:$D$18</c:f>
              <c:numCache>
                <c:formatCode>General</c:formatCode>
                <c:ptCount val="15"/>
                <c:pt idx="0">
                  <c:v>20.761015101977286</c:v>
                </c:pt>
                <c:pt idx="1">
                  <c:v>23.016380474915</c:v>
                </c:pt>
                <c:pt idx="2">
                  <c:v>31.482687648177585</c:v>
                </c:pt>
                <c:pt idx="3">
                  <c:v>24.029773495277823</c:v>
                </c:pt>
                <c:pt idx="4">
                  <c:v>24.060907545953036</c:v>
                </c:pt>
                <c:pt idx="5">
                  <c:v>21.348996658225865</c:v>
                </c:pt>
                <c:pt idx="6">
                  <c:v>17.681200359460277</c:v>
                </c:pt>
                <c:pt idx="7">
                  <c:v>19.446957936593595</c:v>
                </c:pt>
                <c:pt idx="8">
                  <c:v>16.159430750538331</c:v>
                </c:pt>
                <c:pt idx="9">
                  <c:v>17.980357866736039</c:v>
                </c:pt>
                <c:pt idx="10">
                  <c:v>16.089800527428327</c:v>
                </c:pt>
                <c:pt idx="11">
                  <c:v>17.120329109391889</c:v>
                </c:pt>
                <c:pt idx="12">
                  <c:v>17.704318935826322</c:v>
                </c:pt>
                <c:pt idx="13">
                  <c:v>14.507044590610048</c:v>
                </c:pt>
                <c:pt idx="14">
                  <c:v>14.530974616556751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288-4FAF-BE21-BAAEA2181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4960256"/>
        <c:axId val="254959168"/>
      </c:scatterChart>
      <c:valAx>
        <c:axId val="254957536"/>
        <c:scaling>
          <c:orientation val="minMax"/>
          <c:max val="6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000" b="1" i="0" baseline="0" dirty="0" err="1" smtClean="0">
                    <a:effectLst/>
                  </a:rPr>
                  <a:t>Days</a:t>
                </a:r>
                <a:r>
                  <a:rPr lang="es-ES" sz="1000" b="1" i="0" baseline="0" dirty="0" smtClean="0">
                    <a:effectLst/>
                  </a:rPr>
                  <a:t> post-</a:t>
                </a:r>
                <a:r>
                  <a:rPr lang="es-ES" sz="1000" b="1" i="0" baseline="0" dirty="0" err="1" smtClean="0">
                    <a:effectLst/>
                  </a:rPr>
                  <a:t>fertilization</a:t>
                </a:r>
                <a:endParaRPr lang="es-ES" sz="10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4958624"/>
        <c:crosses val="autoZero"/>
        <c:crossBetween val="midCat"/>
      </c:valAx>
      <c:valAx>
        <c:axId val="254958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000" b="1" i="0" baseline="0" dirty="0" err="1" smtClean="0">
                    <a:effectLst/>
                  </a:rPr>
                  <a:t>Soil</a:t>
                </a:r>
                <a:r>
                  <a:rPr lang="es-ES" sz="1000" b="1" i="0" baseline="0" dirty="0" smtClean="0">
                    <a:effectLst/>
                  </a:rPr>
                  <a:t> </a:t>
                </a:r>
                <a:r>
                  <a:rPr lang="es-ES" sz="1000" b="1" i="0" baseline="0" dirty="0" err="1" smtClean="0">
                    <a:effectLst/>
                  </a:rPr>
                  <a:t>temperature</a:t>
                </a:r>
                <a:r>
                  <a:rPr lang="es-ES" sz="1000" b="1" i="0" baseline="0" dirty="0" smtClean="0">
                    <a:effectLst/>
                  </a:rPr>
                  <a:t> (</a:t>
                </a:r>
                <a:r>
                  <a:rPr lang="es-ES" sz="1000" b="1" i="0" baseline="0" dirty="0" err="1" smtClean="0">
                    <a:effectLst/>
                  </a:rPr>
                  <a:t>ºC</a:t>
                </a:r>
                <a:r>
                  <a:rPr lang="es-ES" sz="1000" b="1" i="0" baseline="0" dirty="0" smtClean="0">
                    <a:effectLst/>
                  </a:rPr>
                  <a:t>)</a:t>
                </a:r>
                <a:endParaRPr lang="es-ES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2.5000000000000001E-2"/>
              <c:y val="0.179555993000874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4957536"/>
        <c:crosses val="autoZero"/>
        <c:crossBetween val="midCat"/>
      </c:valAx>
      <c:valAx>
        <c:axId val="254959168"/>
        <c:scaling>
          <c:orientation val="minMax"/>
          <c:max val="100"/>
        </c:scaling>
        <c:delete val="0"/>
        <c:axPos val="r"/>
        <c:title>
          <c:tx>
            <c:rich>
              <a:bodyPr rot="54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000" b="1" i="0" baseline="0" dirty="0" smtClean="0">
                    <a:effectLst/>
                  </a:rPr>
                  <a:t>WFPS (%)</a:t>
                </a:r>
                <a:endParaRPr lang="es-ES" sz="10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5400000" spcFirstLastPara="1" vertOverflow="ellipsis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4960256"/>
        <c:crosses val="max"/>
        <c:crossBetween val="midCat"/>
        <c:majorUnit val="20"/>
      </c:valAx>
      <c:valAx>
        <c:axId val="254960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495916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15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31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67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79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231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430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532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17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00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331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6081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C676E-5C56-4189-878E-B1E8D6B9E7E9}" type="datetimeFigureOut">
              <a:rPr lang="es-ES" smtClean="0"/>
              <a:t>20/08/2021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29879-9206-4EDA-A7CB-86FE450F61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68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2674020"/>
            <a:ext cx="3420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file 2: Fig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of soil temperature (0-10 cm) (red line) and soil WFPS (0-30 cm) (blue line) during GHG emissions measurements in sorghum crop.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062612"/>
              </p:ext>
            </p:extLst>
          </p:nvPr>
        </p:nvGraphicFramePr>
        <p:xfrm>
          <a:off x="0" y="-4496"/>
          <a:ext cx="3564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509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3305</TotalTime>
  <Words>47</Words>
  <Application>Microsoft Office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>UPV/EHU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 BOZAL</dc:creator>
  <cp:lastModifiedBy>Rajeshwari A.</cp:lastModifiedBy>
  <cp:revision>139</cp:revision>
  <dcterms:created xsi:type="dcterms:W3CDTF">2020-11-18T09:22:10Z</dcterms:created>
  <dcterms:modified xsi:type="dcterms:W3CDTF">2021-08-20T15:27:25Z</dcterms:modified>
</cp:coreProperties>
</file>