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</p:sldIdLst>
  <p:sldSz cx="9144000" cy="6858000" type="screen4x3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94" d="100"/>
          <a:sy n="94" d="100"/>
        </p:scale>
        <p:origin x="-461" y="5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kumimoji="1" lang="ja-JP" altLang="en-US" smtClean="0"/>
              <a:t>マスター サブタイトルの書式設定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9E42EB-9793-4035-8455-D92B10A01431}" type="datetimeFigureOut">
              <a:rPr kumimoji="1" lang="ja-JP" altLang="en-US" smtClean="0"/>
              <a:t>2020/8/27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6CB1EC-7F27-4814-A50C-9E8F0FF0230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5847216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9E42EB-9793-4035-8455-D92B10A01431}" type="datetimeFigureOut">
              <a:rPr kumimoji="1" lang="ja-JP" altLang="en-US" smtClean="0"/>
              <a:t>2020/8/27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6CB1EC-7F27-4814-A50C-9E8F0FF0230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8000048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9E42EB-9793-4035-8455-D92B10A01431}" type="datetimeFigureOut">
              <a:rPr kumimoji="1" lang="ja-JP" altLang="en-US" smtClean="0"/>
              <a:t>2020/8/27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6CB1EC-7F27-4814-A50C-9E8F0FF0230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7259096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9E42EB-9793-4035-8455-D92B10A01431}" type="datetimeFigureOut">
              <a:rPr kumimoji="1" lang="ja-JP" altLang="en-US" smtClean="0"/>
              <a:t>2020/8/27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6CB1EC-7F27-4814-A50C-9E8F0FF0230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0857356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7" name="日付プレースホルダー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9E42EB-9793-4035-8455-D92B10A01431}" type="datetimeFigureOut">
              <a:rPr kumimoji="1" lang="ja-JP" altLang="en-US" smtClean="0"/>
              <a:t>2020/8/27</a:t>
            </a:fld>
            <a:endParaRPr kumimoji="1" lang="ja-JP" altLang="en-US"/>
          </a:p>
        </p:txBody>
      </p:sp>
      <p:sp>
        <p:nvSpPr>
          <p:cNvPr id="8" name="フッター プレースホルダー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6CB1EC-7F27-4814-A50C-9E8F0FF0230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7090332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9E42EB-9793-4035-8455-D92B10A01431}" type="datetimeFigureOut">
              <a:rPr kumimoji="1" lang="ja-JP" altLang="en-US" smtClean="0"/>
              <a:t>2020/8/27</a:t>
            </a:fld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6CB1EC-7F27-4814-A50C-9E8F0FF0230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3684173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9E42EB-9793-4035-8455-D92B10A01431}" type="datetimeFigureOut">
              <a:rPr kumimoji="1" lang="ja-JP" altLang="en-US" smtClean="0"/>
              <a:t>2020/8/27</a:t>
            </a:fld>
            <a:endParaRPr kumimoji="1" lang="ja-JP" altLang="en-US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6CB1EC-7F27-4814-A50C-9E8F0FF0230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9819215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9E42EB-9793-4035-8455-D92B10A01431}" type="datetimeFigureOut">
              <a:rPr kumimoji="1" lang="ja-JP" altLang="en-US" smtClean="0"/>
              <a:t>2020/8/27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6CB1EC-7F27-4814-A50C-9E8F0FF0230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6401285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9E42EB-9793-4035-8455-D92B10A01431}" type="datetimeFigureOut">
              <a:rPr kumimoji="1" lang="ja-JP" altLang="en-US" smtClean="0"/>
              <a:t>2020/8/27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6CB1EC-7F27-4814-A50C-9E8F0FF0230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0163097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9E42EB-9793-4035-8455-D92B10A01431}" type="datetimeFigureOut">
              <a:rPr kumimoji="1" lang="ja-JP" altLang="en-US" smtClean="0"/>
              <a:t>2020/8/27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6CB1EC-7F27-4814-A50C-9E8F0FF0230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7444095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9E42EB-9793-4035-8455-D92B10A01431}" type="datetimeFigureOut">
              <a:rPr kumimoji="1" lang="ja-JP" altLang="en-US" smtClean="0"/>
              <a:t>2020/8/27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6CB1EC-7F27-4814-A50C-9E8F0FF0230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1071519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69E42EB-9793-4035-8455-D92B10A01431}" type="datetimeFigureOut">
              <a:rPr kumimoji="1" lang="ja-JP" altLang="en-US" smtClean="0"/>
              <a:t>2020/8/27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D6CB1EC-7F27-4814-A50C-9E8F0FF0230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208065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テキスト ボックス 3"/>
          <p:cNvSpPr txBox="1"/>
          <p:nvPr/>
        </p:nvSpPr>
        <p:spPr>
          <a:xfrm>
            <a:off x="827584" y="908720"/>
            <a:ext cx="52610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(A)</a:t>
            </a:r>
            <a:endParaRPr kumimoji="1" lang="ja-JP" alt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テキスト ボックス 7"/>
          <p:cNvSpPr txBox="1"/>
          <p:nvPr/>
        </p:nvSpPr>
        <p:spPr>
          <a:xfrm>
            <a:off x="35496" y="56818"/>
            <a:ext cx="911718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2000" dirty="0">
                <a:latin typeface="Arial" panose="020B0604020202020204" pitchFamily="34" charset="0"/>
                <a:cs typeface="Arial" panose="020B0604020202020204" pitchFamily="34" charset="0"/>
              </a:rPr>
              <a:t>Additional </a:t>
            </a:r>
            <a:r>
              <a:rPr lang="en-US" altLang="ja-JP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file </a:t>
            </a:r>
            <a:r>
              <a:rPr lang="en-US" altLang="ja-JP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3. </a:t>
            </a:r>
            <a:endParaRPr lang="en-US" altLang="ja-JP" sz="20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正方形/長方形 11"/>
          <p:cNvSpPr/>
          <p:nvPr/>
        </p:nvSpPr>
        <p:spPr>
          <a:xfrm>
            <a:off x="1353690" y="939498"/>
            <a:ext cx="429843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ja-JP" dirty="0">
                <a:latin typeface="Arial" panose="020B0604020202020204" pitchFamily="34" charset="0"/>
                <a:cs typeface="Arial" panose="020B0604020202020204" pitchFamily="34" charset="0"/>
              </a:rPr>
              <a:t>Funnel </a:t>
            </a:r>
            <a:r>
              <a:rPr lang="en-US" altLang="ja-JP" dirty="0" smtClean="0">
                <a:latin typeface="Arial" panose="020B0604020202020204" pitchFamily="34" charset="0"/>
                <a:cs typeface="Arial" panose="020B0604020202020204" pitchFamily="34" charset="0"/>
              </a:rPr>
              <a:t>plot for the hospital mortality</a:t>
            </a:r>
            <a:endParaRPr lang="ja-JP" altLang="ja-JP" dirty="0">
              <a:latin typeface="Arial Unicode MS" panose="020B0604020202020204" pitchFamily="50" charset="-128"/>
              <a:ea typeface="Arial Unicode MS" panose="020B0604020202020204" pitchFamily="50" charset="-128"/>
              <a:cs typeface="Arial Unicode MS" panose="020B0604020202020204" pitchFamily="50" charset="-128"/>
            </a:endParaRPr>
          </a:p>
        </p:txBody>
      </p:sp>
      <p:sp>
        <p:nvSpPr>
          <p:cNvPr id="6" name="正方形/長方形 5"/>
          <p:cNvSpPr/>
          <p:nvPr/>
        </p:nvSpPr>
        <p:spPr>
          <a:xfrm>
            <a:off x="6516216" y="5733256"/>
            <a:ext cx="151836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ja-JP" dirty="0" smtClean="0">
                <a:latin typeface="Arial Unicode MS" panose="020B0604020202020204" pitchFamily="50" charset="-128"/>
                <a:ea typeface="Arial Unicode MS" panose="020B0604020202020204" pitchFamily="50" charset="-128"/>
                <a:cs typeface="Arial Unicode MS" panose="020B0604020202020204" pitchFamily="50" charset="-128"/>
              </a:rPr>
              <a:t>RR</a:t>
            </a:r>
            <a:r>
              <a:rPr lang="en-US" altLang="ja-JP" dirty="0">
                <a:latin typeface="Arial Unicode MS" panose="020B0604020202020204" pitchFamily="50" charset="-128"/>
                <a:ea typeface="Arial Unicode MS" panose="020B0604020202020204" pitchFamily="50" charset="-128"/>
                <a:cs typeface="Arial Unicode MS" panose="020B0604020202020204" pitchFamily="50" charset="-128"/>
              </a:rPr>
              <a:t>, risk ratio</a:t>
            </a:r>
            <a:endParaRPr lang="ja-JP" altLang="ja-JP" dirty="0">
              <a:latin typeface="Arial Unicode MS" panose="020B0604020202020204" pitchFamily="50" charset="-128"/>
              <a:ea typeface="Arial Unicode MS" panose="020B0604020202020204" pitchFamily="50" charset="-128"/>
              <a:cs typeface="Arial Unicode MS" panose="020B0604020202020204" pitchFamily="50" charset="-128"/>
            </a:endParaRPr>
          </a:p>
        </p:txBody>
      </p:sp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14500" y="1524000"/>
            <a:ext cx="5715000" cy="381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6832619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テキスト ボックス 3"/>
          <p:cNvSpPr txBox="1"/>
          <p:nvPr/>
        </p:nvSpPr>
        <p:spPr>
          <a:xfrm>
            <a:off x="827584" y="908720"/>
            <a:ext cx="52610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(B)</a:t>
            </a:r>
            <a:endParaRPr kumimoji="1" lang="ja-JP" alt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テキスト ボックス 7"/>
          <p:cNvSpPr txBox="1"/>
          <p:nvPr/>
        </p:nvSpPr>
        <p:spPr>
          <a:xfrm>
            <a:off x="35496" y="56818"/>
            <a:ext cx="911718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2000" dirty="0">
                <a:latin typeface="Arial" panose="020B0604020202020204" pitchFamily="34" charset="0"/>
                <a:cs typeface="Arial" panose="020B0604020202020204" pitchFamily="34" charset="0"/>
              </a:rPr>
              <a:t>Additional </a:t>
            </a:r>
            <a:r>
              <a:rPr lang="en-US" altLang="ja-JP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file </a:t>
            </a:r>
            <a:r>
              <a:rPr lang="en-US" altLang="ja-JP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3. </a:t>
            </a:r>
            <a:endParaRPr lang="en-US" altLang="ja-JP" sz="20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正方形/長方形 11"/>
          <p:cNvSpPr/>
          <p:nvPr/>
        </p:nvSpPr>
        <p:spPr>
          <a:xfrm>
            <a:off x="1353690" y="939498"/>
            <a:ext cx="746678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ja-JP" dirty="0">
                <a:latin typeface="Arial" panose="020B0604020202020204" pitchFamily="34" charset="0"/>
                <a:cs typeface="Arial" panose="020B0604020202020204" pitchFamily="34" charset="0"/>
              </a:rPr>
              <a:t>Funnel </a:t>
            </a:r>
            <a:r>
              <a:rPr lang="en-US" altLang="ja-JP" dirty="0" smtClean="0">
                <a:latin typeface="Arial" panose="020B0604020202020204" pitchFamily="34" charset="0"/>
                <a:cs typeface="Arial" panose="020B0604020202020204" pitchFamily="34" charset="0"/>
              </a:rPr>
              <a:t>plot </a:t>
            </a:r>
            <a:r>
              <a:rPr lang="en-US" altLang="ja-JP" dirty="0">
                <a:latin typeface="Arial" panose="020B0604020202020204" pitchFamily="34" charset="0"/>
                <a:cs typeface="Arial" panose="020B0604020202020204" pitchFamily="34" charset="0"/>
              </a:rPr>
              <a:t>for the attainment of target plasma concentration </a:t>
            </a:r>
            <a:endParaRPr lang="ja-JP" altLang="ja-JP" dirty="0">
              <a:latin typeface="Arial Unicode MS" panose="020B0604020202020204" pitchFamily="50" charset="-128"/>
              <a:ea typeface="Arial Unicode MS" panose="020B0604020202020204" pitchFamily="50" charset="-128"/>
              <a:cs typeface="Arial Unicode MS" panose="020B0604020202020204" pitchFamily="50" charset="-128"/>
            </a:endParaRPr>
          </a:p>
        </p:txBody>
      </p:sp>
      <p:sp>
        <p:nvSpPr>
          <p:cNvPr id="6" name="正方形/長方形 5"/>
          <p:cNvSpPr/>
          <p:nvPr/>
        </p:nvSpPr>
        <p:spPr>
          <a:xfrm>
            <a:off x="6516216" y="5733256"/>
            <a:ext cx="151836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ja-JP" dirty="0" smtClean="0">
                <a:latin typeface="Arial Unicode MS" panose="020B0604020202020204" pitchFamily="50" charset="-128"/>
                <a:ea typeface="Arial Unicode MS" panose="020B0604020202020204" pitchFamily="50" charset="-128"/>
                <a:cs typeface="Arial Unicode MS" panose="020B0604020202020204" pitchFamily="50" charset="-128"/>
              </a:rPr>
              <a:t>RR</a:t>
            </a:r>
            <a:r>
              <a:rPr lang="en-US" altLang="ja-JP" dirty="0">
                <a:latin typeface="Arial Unicode MS" panose="020B0604020202020204" pitchFamily="50" charset="-128"/>
                <a:ea typeface="Arial Unicode MS" panose="020B0604020202020204" pitchFamily="50" charset="-128"/>
                <a:cs typeface="Arial Unicode MS" panose="020B0604020202020204" pitchFamily="50" charset="-128"/>
              </a:rPr>
              <a:t>, risk ratio</a:t>
            </a:r>
            <a:endParaRPr lang="ja-JP" altLang="ja-JP" dirty="0">
              <a:latin typeface="Arial Unicode MS" panose="020B0604020202020204" pitchFamily="50" charset="-128"/>
              <a:ea typeface="Arial Unicode MS" panose="020B0604020202020204" pitchFamily="50" charset="-128"/>
              <a:cs typeface="Arial Unicode MS" panose="020B0604020202020204" pitchFamily="50" charset="-128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14500" y="1524000"/>
            <a:ext cx="5715000" cy="381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44111624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テキスト ボックス 3"/>
          <p:cNvSpPr txBox="1"/>
          <p:nvPr/>
        </p:nvSpPr>
        <p:spPr>
          <a:xfrm>
            <a:off x="827584" y="908720"/>
            <a:ext cx="54053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(C)</a:t>
            </a:r>
            <a:endParaRPr kumimoji="1" lang="ja-JP" alt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テキスト ボックス 7"/>
          <p:cNvSpPr txBox="1"/>
          <p:nvPr/>
        </p:nvSpPr>
        <p:spPr>
          <a:xfrm>
            <a:off x="35496" y="56818"/>
            <a:ext cx="911718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2000" dirty="0">
                <a:latin typeface="Arial" panose="020B0604020202020204" pitchFamily="34" charset="0"/>
                <a:cs typeface="Arial" panose="020B0604020202020204" pitchFamily="34" charset="0"/>
              </a:rPr>
              <a:t>Additional </a:t>
            </a:r>
            <a:r>
              <a:rPr lang="en-US" altLang="ja-JP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file </a:t>
            </a:r>
            <a:r>
              <a:rPr lang="en-US" altLang="ja-JP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3. </a:t>
            </a:r>
            <a:endParaRPr lang="en-US" altLang="ja-JP" sz="20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正方形/長方形 11"/>
          <p:cNvSpPr/>
          <p:nvPr/>
        </p:nvSpPr>
        <p:spPr>
          <a:xfrm>
            <a:off x="1353690" y="939498"/>
            <a:ext cx="393839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ja-JP" dirty="0">
                <a:latin typeface="Arial" panose="020B0604020202020204" pitchFamily="34" charset="0"/>
                <a:cs typeface="Arial" panose="020B0604020202020204" pitchFamily="34" charset="0"/>
              </a:rPr>
              <a:t>Funnel </a:t>
            </a:r>
            <a:r>
              <a:rPr lang="en-US" altLang="ja-JP" dirty="0" smtClean="0">
                <a:latin typeface="Arial" panose="020B0604020202020204" pitchFamily="34" charset="0"/>
                <a:cs typeface="Arial" panose="020B0604020202020204" pitchFamily="34" charset="0"/>
              </a:rPr>
              <a:t>plot for the clinical cure</a:t>
            </a:r>
            <a:endParaRPr lang="ja-JP" altLang="ja-JP" dirty="0">
              <a:latin typeface="Arial Unicode MS" panose="020B0604020202020204" pitchFamily="50" charset="-128"/>
              <a:ea typeface="Arial Unicode MS" panose="020B0604020202020204" pitchFamily="50" charset="-128"/>
              <a:cs typeface="Arial Unicode MS" panose="020B0604020202020204" pitchFamily="50" charset="-128"/>
            </a:endParaRPr>
          </a:p>
        </p:txBody>
      </p:sp>
      <p:sp>
        <p:nvSpPr>
          <p:cNvPr id="6" name="正方形/長方形 5"/>
          <p:cNvSpPr/>
          <p:nvPr/>
        </p:nvSpPr>
        <p:spPr>
          <a:xfrm>
            <a:off x="6516216" y="5733256"/>
            <a:ext cx="151836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ja-JP" dirty="0" smtClean="0">
                <a:latin typeface="Arial Unicode MS" panose="020B0604020202020204" pitchFamily="50" charset="-128"/>
                <a:ea typeface="Arial Unicode MS" panose="020B0604020202020204" pitchFamily="50" charset="-128"/>
                <a:cs typeface="Arial Unicode MS" panose="020B0604020202020204" pitchFamily="50" charset="-128"/>
              </a:rPr>
              <a:t>RR</a:t>
            </a:r>
            <a:r>
              <a:rPr lang="en-US" altLang="ja-JP" dirty="0">
                <a:latin typeface="Arial Unicode MS" panose="020B0604020202020204" pitchFamily="50" charset="-128"/>
                <a:ea typeface="Arial Unicode MS" panose="020B0604020202020204" pitchFamily="50" charset="-128"/>
                <a:cs typeface="Arial Unicode MS" panose="020B0604020202020204" pitchFamily="50" charset="-128"/>
              </a:rPr>
              <a:t>, risk ratio</a:t>
            </a:r>
            <a:endParaRPr lang="ja-JP" altLang="ja-JP" dirty="0">
              <a:latin typeface="Arial Unicode MS" panose="020B0604020202020204" pitchFamily="50" charset="-128"/>
              <a:ea typeface="Arial Unicode MS" panose="020B0604020202020204" pitchFamily="50" charset="-128"/>
              <a:cs typeface="Arial Unicode MS" panose="020B0604020202020204" pitchFamily="50" charset="-128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14500" y="1524000"/>
            <a:ext cx="5715000" cy="381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44111624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テキスト ボックス 3"/>
          <p:cNvSpPr txBox="1"/>
          <p:nvPr/>
        </p:nvSpPr>
        <p:spPr>
          <a:xfrm>
            <a:off x="827584" y="908720"/>
            <a:ext cx="54053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(D)</a:t>
            </a:r>
            <a:endParaRPr kumimoji="1" lang="ja-JP" alt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テキスト ボックス 7"/>
          <p:cNvSpPr txBox="1"/>
          <p:nvPr/>
        </p:nvSpPr>
        <p:spPr>
          <a:xfrm>
            <a:off x="35496" y="56818"/>
            <a:ext cx="911718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2000" dirty="0">
                <a:latin typeface="Arial" panose="020B0604020202020204" pitchFamily="34" charset="0"/>
                <a:cs typeface="Arial" panose="020B0604020202020204" pitchFamily="34" charset="0"/>
              </a:rPr>
              <a:t>Additional </a:t>
            </a:r>
            <a:r>
              <a:rPr lang="en-US" altLang="ja-JP" sz="2000" smtClean="0">
                <a:latin typeface="Arial" panose="020B0604020202020204" pitchFamily="34" charset="0"/>
                <a:cs typeface="Arial" panose="020B0604020202020204" pitchFamily="34" charset="0"/>
              </a:rPr>
              <a:t>file </a:t>
            </a:r>
            <a:r>
              <a:rPr lang="en-US" altLang="ja-JP" sz="2000" smtClean="0">
                <a:latin typeface="Arial" panose="020B0604020202020204" pitchFamily="34" charset="0"/>
                <a:cs typeface="Arial" panose="020B0604020202020204" pitchFamily="34" charset="0"/>
              </a:rPr>
              <a:t>3. </a:t>
            </a:r>
            <a:endParaRPr lang="en-US" altLang="ja-JP" sz="20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正方形/長方形 11"/>
          <p:cNvSpPr/>
          <p:nvPr/>
        </p:nvSpPr>
        <p:spPr>
          <a:xfrm>
            <a:off x="1353690" y="939498"/>
            <a:ext cx="372236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ja-JP" dirty="0">
                <a:latin typeface="Arial" panose="020B0604020202020204" pitchFamily="34" charset="0"/>
                <a:cs typeface="Arial" panose="020B0604020202020204" pitchFamily="34" charset="0"/>
              </a:rPr>
              <a:t>Funnel </a:t>
            </a:r>
            <a:r>
              <a:rPr lang="en-US" altLang="ja-JP" dirty="0" smtClean="0">
                <a:latin typeface="Arial" panose="020B0604020202020204" pitchFamily="34" charset="0"/>
                <a:cs typeface="Arial" panose="020B0604020202020204" pitchFamily="34" charset="0"/>
              </a:rPr>
              <a:t>plot for the adverse event</a:t>
            </a:r>
            <a:endParaRPr lang="ja-JP" altLang="ja-JP" dirty="0">
              <a:latin typeface="Arial Unicode MS" panose="020B0604020202020204" pitchFamily="50" charset="-128"/>
              <a:ea typeface="Arial Unicode MS" panose="020B0604020202020204" pitchFamily="50" charset="-128"/>
              <a:cs typeface="Arial Unicode MS" panose="020B0604020202020204" pitchFamily="50" charset="-128"/>
            </a:endParaRPr>
          </a:p>
        </p:txBody>
      </p:sp>
      <p:sp>
        <p:nvSpPr>
          <p:cNvPr id="6" name="正方形/長方形 5"/>
          <p:cNvSpPr/>
          <p:nvPr/>
        </p:nvSpPr>
        <p:spPr>
          <a:xfrm>
            <a:off x="6516216" y="5733256"/>
            <a:ext cx="151836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ja-JP" dirty="0" smtClean="0">
                <a:latin typeface="Arial Unicode MS" panose="020B0604020202020204" pitchFamily="50" charset="-128"/>
                <a:ea typeface="Arial Unicode MS" panose="020B0604020202020204" pitchFamily="50" charset="-128"/>
                <a:cs typeface="Arial Unicode MS" panose="020B0604020202020204" pitchFamily="50" charset="-128"/>
              </a:rPr>
              <a:t>RR</a:t>
            </a:r>
            <a:r>
              <a:rPr lang="en-US" altLang="ja-JP" dirty="0">
                <a:latin typeface="Arial Unicode MS" panose="020B0604020202020204" pitchFamily="50" charset="-128"/>
                <a:ea typeface="Arial Unicode MS" panose="020B0604020202020204" pitchFamily="50" charset="-128"/>
                <a:cs typeface="Arial Unicode MS" panose="020B0604020202020204" pitchFamily="50" charset="-128"/>
              </a:rPr>
              <a:t>, risk ratio</a:t>
            </a:r>
            <a:endParaRPr lang="ja-JP" altLang="ja-JP" dirty="0">
              <a:latin typeface="Arial Unicode MS" panose="020B0604020202020204" pitchFamily="50" charset="-128"/>
              <a:ea typeface="Arial Unicode MS" panose="020B0604020202020204" pitchFamily="50" charset="-128"/>
              <a:cs typeface="Arial Unicode MS" panose="020B0604020202020204" pitchFamily="50" charset="-128"/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14500" y="1524000"/>
            <a:ext cx="5715000" cy="381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44111624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テキスト ボックス 3"/>
          <p:cNvSpPr txBox="1"/>
          <p:nvPr/>
        </p:nvSpPr>
        <p:spPr>
          <a:xfrm>
            <a:off x="827584" y="908720"/>
            <a:ext cx="52610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(E)</a:t>
            </a:r>
            <a:endParaRPr kumimoji="1" lang="ja-JP" alt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テキスト ボックス 7"/>
          <p:cNvSpPr txBox="1"/>
          <p:nvPr/>
        </p:nvSpPr>
        <p:spPr>
          <a:xfrm>
            <a:off x="35496" y="56818"/>
            <a:ext cx="911718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2000" dirty="0">
                <a:latin typeface="Arial" panose="020B0604020202020204" pitchFamily="34" charset="0"/>
                <a:cs typeface="Arial" panose="020B0604020202020204" pitchFamily="34" charset="0"/>
              </a:rPr>
              <a:t>Additional </a:t>
            </a:r>
            <a:r>
              <a:rPr lang="en-US" altLang="ja-JP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file 2</a:t>
            </a:r>
            <a:r>
              <a:rPr lang="en-US" altLang="ja-JP" sz="2000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endParaRPr lang="en-US" altLang="ja-JP" sz="20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正方形/長方形 11"/>
          <p:cNvSpPr/>
          <p:nvPr/>
        </p:nvSpPr>
        <p:spPr>
          <a:xfrm>
            <a:off x="1353690" y="939498"/>
            <a:ext cx="696272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ja-JP" dirty="0">
                <a:latin typeface="Arial" panose="020B0604020202020204" pitchFamily="34" charset="0"/>
                <a:cs typeface="Arial" panose="020B0604020202020204" pitchFamily="34" charset="0"/>
              </a:rPr>
              <a:t>Funnel </a:t>
            </a:r>
            <a:r>
              <a:rPr lang="en-US" altLang="ja-JP" dirty="0" smtClean="0">
                <a:latin typeface="Arial" panose="020B0604020202020204" pitchFamily="34" charset="0"/>
                <a:cs typeface="Arial" panose="020B0604020202020204" pitchFamily="34" charset="0"/>
              </a:rPr>
              <a:t>plot </a:t>
            </a:r>
            <a:r>
              <a:rPr lang="en-US" altLang="ja-JP" dirty="0">
                <a:latin typeface="Arial" panose="020B0604020202020204" pitchFamily="34" charset="0"/>
                <a:cs typeface="Arial" panose="020B0604020202020204" pitchFamily="34" charset="0"/>
              </a:rPr>
              <a:t>for the occurrence of antibiotic-resistant bacteria</a:t>
            </a:r>
            <a:endParaRPr lang="ja-JP" altLang="ja-JP" dirty="0">
              <a:latin typeface="Arial Unicode MS" panose="020B0604020202020204" pitchFamily="50" charset="-128"/>
              <a:ea typeface="Arial Unicode MS" panose="020B0604020202020204" pitchFamily="50" charset="-128"/>
              <a:cs typeface="Arial Unicode MS" panose="020B0604020202020204" pitchFamily="50" charset="-128"/>
            </a:endParaRPr>
          </a:p>
        </p:txBody>
      </p:sp>
      <p:sp>
        <p:nvSpPr>
          <p:cNvPr id="6" name="正方形/長方形 5"/>
          <p:cNvSpPr/>
          <p:nvPr/>
        </p:nvSpPr>
        <p:spPr>
          <a:xfrm>
            <a:off x="6516216" y="5733256"/>
            <a:ext cx="151836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ja-JP" dirty="0" smtClean="0">
                <a:latin typeface="Arial Unicode MS" panose="020B0604020202020204" pitchFamily="50" charset="-128"/>
                <a:ea typeface="Arial Unicode MS" panose="020B0604020202020204" pitchFamily="50" charset="-128"/>
                <a:cs typeface="Arial Unicode MS" panose="020B0604020202020204" pitchFamily="50" charset="-128"/>
              </a:rPr>
              <a:t>RR</a:t>
            </a:r>
            <a:r>
              <a:rPr lang="en-US" altLang="ja-JP" dirty="0">
                <a:latin typeface="Arial Unicode MS" panose="020B0604020202020204" pitchFamily="50" charset="-128"/>
                <a:ea typeface="Arial Unicode MS" panose="020B0604020202020204" pitchFamily="50" charset="-128"/>
                <a:cs typeface="Arial Unicode MS" panose="020B0604020202020204" pitchFamily="50" charset="-128"/>
              </a:rPr>
              <a:t>, risk ratio</a:t>
            </a:r>
            <a:endParaRPr lang="ja-JP" altLang="ja-JP" dirty="0">
              <a:latin typeface="Arial Unicode MS" panose="020B0604020202020204" pitchFamily="50" charset="-128"/>
              <a:ea typeface="Arial Unicode MS" panose="020B0604020202020204" pitchFamily="50" charset="-128"/>
              <a:cs typeface="Arial Unicode MS" panose="020B0604020202020204" pitchFamily="50" charset="-128"/>
            </a:endParaRP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14500" y="1524000"/>
            <a:ext cx="5715000" cy="381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44111624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​​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68</TotalTime>
  <Words>90</Words>
  <Application>Microsoft Office PowerPoint</Application>
  <PresentationFormat>画面に合わせる (4:3)</PresentationFormat>
  <Paragraphs>20</Paragraphs>
  <Slides>5</Slides>
  <Notes>0</Notes>
  <HiddenSlides>0</HiddenSlides>
  <MMClips>0</MMClips>
  <ScaleCrop>false</ScaleCrop>
  <HeadingPairs>
    <vt:vector size="4" baseType="variant">
      <vt:variant>
        <vt:lpstr>テーマ</vt:lpstr>
      </vt:variant>
      <vt:variant>
        <vt:i4>1</vt:i4>
      </vt:variant>
      <vt:variant>
        <vt:lpstr>スライド タイトル</vt:lpstr>
      </vt:variant>
      <vt:variant>
        <vt:i4>5</vt:i4>
      </vt:variant>
    </vt:vector>
  </HeadingPairs>
  <TitlesOfParts>
    <vt:vector size="6" baseType="lpstr">
      <vt:lpstr>Office ​​テーマ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救急医療講座Z０２</dc:creator>
  <cp:lastModifiedBy>救急医療講座Z０２</cp:lastModifiedBy>
  <cp:revision>14</cp:revision>
  <dcterms:created xsi:type="dcterms:W3CDTF">2020-02-15T15:04:02Z</dcterms:created>
  <dcterms:modified xsi:type="dcterms:W3CDTF">2020-08-27T02:28:07Z</dcterms:modified>
</cp:coreProperties>
</file>