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0" r:id="rId3"/>
    <p:sldId id="258" r:id="rId4"/>
    <p:sldId id="259" r:id="rId5"/>
  </p:sldIdLst>
  <p:sldSz cx="15216188" cy="11412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4806F5-F1DD-79F5-3D8D-85F6927CF9C2}" name="Author" initials="A" userId="Autho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31" autoAdjust="0"/>
    <p:restoredTop sz="94660"/>
  </p:normalViewPr>
  <p:slideViewPr>
    <p:cSldViewPr snapToGrid="0">
      <p:cViewPr varScale="1">
        <p:scale>
          <a:sx n="46" d="100"/>
          <a:sy n="46" d="100"/>
        </p:scale>
        <p:origin x="14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214" y="1867747"/>
            <a:ext cx="12933760" cy="3973254"/>
          </a:xfrm>
        </p:spPr>
        <p:txBody>
          <a:bodyPr anchor="b"/>
          <a:lstStyle>
            <a:lvl1pPr algn="ctr">
              <a:defRPr sz="998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2024" y="5994225"/>
            <a:ext cx="11412141" cy="2755387"/>
          </a:xfrm>
        </p:spPr>
        <p:txBody>
          <a:bodyPr/>
          <a:lstStyle>
            <a:lvl1pPr marL="0" indent="0" algn="ctr">
              <a:buNone/>
              <a:defRPr sz="3994"/>
            </a:lvl1pPr>
            <a:lvl2pPr marL="760827" indent="0" algn="ctr">
              <a:buNone/>
              <a:defRPr sz="3328"/>
            </a:lvl2pPr>
            <a:lvl3pPr marL="1521653" indent="0" algn="ctr">
              <a:buNone/>
              <a:defRPr sz="2995"/>
            </a:lvl3pPr>
            <a:lvl4pPr marL="2282480" indent="0" algn="ctr">
              <a:buNone/>
              <a:defRPr sz="2663"/>
            </a:lvl4pPr>
            <a:lvl5pPr marL="3043306" indent="0" algn="ctr">
              <a:buNone/>
              <a:defRPr sz="2663"/>
            </a:lvl5pPr>
            <a:lvl6pPr marL="3804133" indent="0" algn="ctr">
              <a:buNone/>
              <a:defRPr sz="2663"/>
            </a:lvl6pPr>
            <a:lvl7pPr marL="4564959" indent="0" algn="ctr">
              <a:buNone/>
              <a:defRPr sz="2663"/>
            </a:lvl7pPr>
            <a:lvl8pPr marL="5325786" indent="0" algn="ctr">
              <a:buNone/>
              <a:defRPr sz="2663"/>
            </a:lvl8pPr>
            <a:lvl9pPr marL="6086612" indent="0" algn="ctr">
              <a:buNone/>
              <a:defRPr sz="266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58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85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89085" y="607612"/>
            <a:ext cx="3280991" cy="96715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6114" y="607612"/>
            <a:ext cx="9652769" cy="967159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02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189" y="2845212"/>
            <a:ext cx="13123962" cy="4747298"/>
          </a:xfrm>
        </p:spPr>
        <p:txBody>
          <a:bodyPr anchor="b"/>
          <a:lstStyle>
            <a:lvl1pPr>
              <a:defRPr sz="998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8189" y="7637422"/>
            <a:ext cx="13123962" cy="2496492"/>
          </a:xfrm>
        </p:spPr>
        <p:txBody>
          <a:bodyPr/>
          <a:lstStyle>
            <a:lvl1pPr marL="0" indent="0">
              <a:buNone/>
              <a:defRPr sz="3994">
                <a:solidFill>
                  <a:schemeClr val="tx1"/>
                </a:solidFill>
              </a:defRPr>
            </a:lvl1pPr>
            <a:lvl2pPr marL="760827" indent="0">
              <a:buNone/>
              <a:defRPr sz="3328">
                <a:solidFill>
                  <a:schemeClr val="tx1">
                    <a:tint val="75000"/>
                  </a:schemeClr>
                </a:solidFill>
              </a:defRPr>
            </a:lvl2pPr>
            <a:lvl3pPr marL="1521653" indent="0">
              <a:buNone/>
              <a:defRPr sz="2995">
                <a:solidFill>
                  <a:schemeClr val="tx1">
                    <a:tint val="75000"/>
                  </a:schemeClr>
                </a:solidFill>
              </a:defRPr>
            </a:lvl3pPr>
            <a:lvl4pPr marL="2282480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4pPr>
            <a:lvl5pPr marL="3043306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5pPr>
            <a:lvl6pPr marL="3804133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6pPr>
            <a:lvl7pPr marL="4564959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7pPr>
            <a:lvl8pPr marL="5325786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8pPr>
            <a:lvl9pPr marL="6086612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19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6113" y="3038060"/>
            <a:ext cx="6466880" cy="724115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03195" y="3038060"/>
            <a:ext cx="6466880" cy="724115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77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95" y="607615"/>
            <a:ext cx="13123962" cy="220589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8096" y="2797658"/>
            <a:ext cx="6437160" cy="1371089"/>
          </a:xfrm>
        </p:spPr>
        <p:txBody>
          <a:bodyPr anchor="b"/>
          <a:lstStyle>
            <a:lvl1pPr marL="0" indent="0">
              <a:buNone/>
              <a:defRPr sz="3994" b="1"/>
            </a:lvl1pPr>
            <a:lvl2pPr marL="760827" indent="0">
              <a:buNone/>
              <a:defRPr sz="3328" b="1"/>
            </a:lvl2pPr>
            <a:lvl3pPr marL="1521653" indent="0">
              <a:buNone/>
              <a:defRPr sz="2995" b="1"/>
            </a:lvl3pPr>
            <a:lvl4pPr marL="2282480" indent="0">
              <a:buNone/>
              <a:defRPr sz="2663" b="1"/>
            </a:lvl4pPr>
            <a:lvl5pPr marL="3043306" indent="0">
              <a:buNone/>
              <a:defRPr sz="2663" b="1"/>
            </a:lvl5pPr>
            <a:lvl6pPr marL="3804133" indent="0">
              <a:buNone/>
              <a:defRPr sz="2663" b="1"/>
            </a:lvl6pPr>
            <a:lvl7pPr marL="4564959" indent="0">
              <a:buNone/>
              <a:defRPr sz="2663" b="1"/>
            </a:lvl7pPr>
            <a:lvl8pPr marL="5325786" indent="0">
              <a:buNone/>
              <a:defRPr sz="2663" b="1"/>
            </a:lvl8pPr>
            <a:lvl9pPr marL="6086612" indent="0">
              <a:buNone/>
              <a:defRPr sz="266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8096" y="4168747"/>
            <a:ext cx="6437160" cy="61315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03196" y="2797658"/>
            <a:ext cx="6468862" cy="1371089"/>
          </a:xfrm>
        </p:spPr>
        <p:txBody>
          <a:bodyPr anchor="b"/>
          <a:lstStyle>
            <a:lvl1pPr marL="0" indent="0">
              <a:buNone/>
              <a:defRPr sz="3994" b="1"/>
            </a:lvl1pPr>
            <a:lvl2pPr marL="760827" indent="0">
              <a:buNone/>
              <a:defRPr sz="3328" b="1"/>
            </a:lvl2pPr>
            <a:lvl3pPr marL="1521653" indent="0">
              <a:buNone/>
              <a:defRPr sz="2995" b="1"/>
            </a:lvl3pPr>
            <a:lvl4pPr marL="2282480" indent="0">
              <a:buNone/>
              <a:defRPr sz="2663" b="1"/>
            </a:lvl4pPr>
            <a:lvl5pPr marL="3043306" indent="0">
              <a:buNone/>
              <a:defRPr sz="2663" b="1"/>
            </a:lvl5pPr>
            <a:lvl6pPr marL="3804133" indent="0">
              <a:buNone/>
              <a:defRPr sz="2663" b="1"/>
            </a:lvl6pPr>
            <a:lvl7pPr marL="4564959" indent="0">
              <a:buNone/>
              <a:defRPr sz="2663" b="1"/>
            </a:lvl7pPr>
            <a:lvl8pPr marL="5325786" indent="0">
              <a:buNone/>
              <a:defRPr sz="2663" b="1"/>
            </a:lvl8pPr>
            <a:lvl9pPr marL="6086612" indent="0">
              <a:buNone/>
              <a:defRPr sz="266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03196" y="4168747"/>
            <a:ext cx="6468862" cy="61315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0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27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85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95" y="760836"/>
            <a:ext cx="4907617" cy="2662926"/>
          </a:xfrm>
        </p:spPr>
        <p:txBody>
          <a:bodyPr anchor="b"/>
          <a:lstStyle>
            <a:lvl1pPr>
              <a:defRPr sz="532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8862" y="1643197"/>
            <a:ext cx="7703195" cy="8110299"/>
          </a:xfrm>
        </p:spPr>
        <p:txBody>
          <a:bodyPr/>
          <a:lstStyle>
            <a:lvl1pPr>
              <a:defRPr sz="5325"/>
            </a:lvl1pPr>
            <a:lvl2pPr>
              <a:defRPr sz="4659"/>
            </a:lvl2pPr>
            <a:lvl3pPr>
              <a:defRPr sz="3994"/>
            </a:lvl3pPr>
            <a:lvl4pPr>
              <a:defRPr sz="3328"/>
            </a:lvl4pPr>
            <a:lvl5pPr>
              <a:defRPr sz="3328"/>
            </a:lvl5pPr>
            <a:lvl6pPr>
              <a:defRPr sz="3328"/>
            </a:lvl6pPr>
            <a:lvl7pPr>
              <a:defRPr sz="3328"/>
            </a:lvl7pPr>
            <a:lvl8pPr>
              <a:defRPr sz="3328"/>
            </a:lvl8pPr>
            <a:lvl9pPr>
              <a:defRPr sz="332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095" y="3423761"/>
            <a:ext cx="4907617" cy="6342942"/>
          </a:xfrm>
        </p:spPr>
        <p:txBody>
          <a:bodyPr/>
          <a:lstStyle>
            <a:lvl1pPr marL="0" indent="0">
              <a:buNone/>
              <a:defRPr sz="2663"/>
            </a:lvl1pPr>
            <a:lvl2pPr marL="760827" indent="0">
              <a:buNone/>
              <a:defRPr sz="2330"/>
            </a:lvl2pPr>
            <a:lvl3pPr marL="1521653" indent="0">
              <a:buNone/>
              <a:defRPr sz="1997"/>
            </a:lvl3pPr>
            <a:lvl4pPr marL="2282480" indent="0">
              <a:buNone/>
              <a:defRPr sz="1664"/>
            </a:lvl4pPr>
            <a:lvl5pPr marL="3043306" indent="0">
              <a:buNone/>
              <a:defRPr sz="1664"/>
            </a:lvl5pPr>
            <a:lvl6pPr marL="3804133" indent="0">
              <a:buNone/>
              <a:defRPr sz="1664"/>
            </a:lvl6pPr>
            <a:lvl7pPr marL="4564959" indent="0">
              <a:buNone/>
              <a:defRPr sz="1664"/>
            </a:lvl7pPr>
            <a:lvl8pPr marL="5325786" indent="0">
              <a:buNone/>
              <a:defRPr sz="1664"/>
            </a:lvl8pPr>
            <a:lvl9pPr marL="6086612" indent="0">
              <a:buNone/>
              <a:defRPr sz="166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312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95" y="760836"/>
            <a:ext cx="4907617" cy="2662926"/>
          </a:xfrm>
        </p:spPr>
        <p:txBody>
          <a:bodyPr anchor="b"/>
          <a:lstStyle>
            <a:lvl1pPr>
              <a:defRPr sz="532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68862" y="1643197"/>
            <a:ext cx="7703195" cy="8110299"/>
          </a:xfrm>
        </p:spPr>
        <p:txBody>
          <a:bodyPr anchor="t"/>
          <a:lstStyle>
            <a:lvl1pPr marL="0" indent="0">
              <a:buNone/>
              <a:defRPr sz="5325"/>
            </a:lvl1pPr>
            <a:lvl2pPr marL="760827" indent="0">
              <a:buNone/>
              <a:defRPr sz="4659"/>
            </a:lvl2pPr>
            <a:lvl3pPr marL="1521653" indent="0">
              <a:buNone/>
              <a:defRPr sz="3994"/>
            </a:lvl3pPr>
            <a:lvl4pPr marL="2282480" indent="0">
              <a:buNone/>
              <a:defRPr sz="3328"/>
            </a:lvl4pPr>
            <a:lvl5pPr marL="3043306" indent="0">
              <a:buNone/>
              <a:defRPr sz="3328"/>
            </a:lvl5pPr>
            <a:lvl6pPr marL="3804133" indent="0">
              <a:buNone/>
              <a:defRPr sz="3328"/>
            </a:lvl6pPr>
            <a:lvl7pPr marL="4564959" indent="0">
              <a:buNone/>
              <a:defRPr sz="3328"/>
            </a:lvl7pPr>
            <a:lvl8pPr marL="5325786" indent="0">
              <a:buNone/>
              <a:defRPr sz="3328"/>
            </a:lvl8pPr>
            <a:lvl9pPr marL="6086612" indent="0">
              <a:buNone/>
              <a:defRPr sz="332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095" y="3423761"/>
            <a:ext cx="4907617" cy="6342942"/>
          </a:xfrm>
        </p:spPr>
        <p:txBody>
          <a:bodyPr/>
          <a:lstStyle>
            <a:lvl1pPr marL="0" indent="0">
              <a:buNone/>
              <a:defRPr sz="2663"/>
            </a:lvl1pPr>
            <a:lvl2pPr marL="760827" indent="0">
              <a:buNone/>
              <a:defRPr sz="2330"/>
            </a:lvl2pPr>
            <a:lvl3pPr marL="1521653" indent="0">
              <a:buNone/>
              <a:defRPr sz="1997"/>
            </a:lvl3pPr>
            <a:lvl4pPr marL="2282480" indent="0">
              <a:buNone/>
              <a:defRPr sz="1664"/>
            </a:lvl4pPr>
            <a:lvl5pPr marL="3043306" indent="0">
              <a:buNone/>
              <a:defRPr sz="1664"/>
            </a:lvl5pPr>
            <a:lvl6pPr marL="3804133" indent="0">
              <a:buNone/>
              <a:defRPr sz="1664"/>
            </a:lvl6pPr>
            <a:lvl7pPr marL="4564959" indent="0">
              <a:buNone/>
              <a:defRPr sz="1664"/>
            </a:lvl7pPr>
            <a:lvl8pPr marL="5325786" indent="0">
              <a:buNone/>
              <a:defRPr sz="1664"/>
            </a:lvl8pPr>
            <a:lvl9pPr marL="6086612" indent="0">
              <a:buNone/>
              <a:defRPr sz="166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90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6113" y="607615"/>
            <a:ext cx="13123962" cy="2205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113" y="3038060"/>
            <a:ext cx="13123962" cy="7241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6113" y="10577734"/>
            <a:ext cx="3423642" cy="6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F45C7-30DF-4C06-835D-72E93E8C303D}" type="datetimeFigureOut">
              <a:rPr kumimoji="1" lang="ja-JP" altLang="en-US" smtClean="0"/>
              <a:t>2023/3/2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0363" y="10577734"/>
            <a:ext cx="5135463" cy="6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46433" y="10577734"/>
            <a:ext cx="3423642" cy="6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F94D5-4CE7-46F1-B911-9C80C410B7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58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521653" rtl="0" eaLnBrk="1" latinLnBrk="0" hangingPunct="1">
        <a:lnSpc>
          <a:spcPct val="90000"/>
        </a:lnSpc>
        <a:spcBef>
          <a:spcPct val="0"/>
        </a:spcBef>
        <a:buNone/>
        <a:defRPr kumimoji="1" sz="73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413" indent="-380413" algn="l" defTabSz="1521653" rtl="0" eaLnBrk="1" latinLnBrk="0" hangingPunct="1">
        <a:lnSpc>
          <a:spcPct val="90000"/>
        </a:lnSpc>
        <a:spcBef>
          <a:spcPts val="1664"/>
        </a:spcBef>
        <a:buFont typeface="Arial" panose="020B0604020202020204" pitchFamily="34" charset="0"/>
        <a:buChar char="•"/>
        <a:defRPr kumimoji="1" sz="4659" kern="1200">
          <a:solidFill>
            <a:schemeClr val="tx1"/>
          </a:solidFill>
          <a:latin typeface="+mn-lt"/>
          <a:ea typeface="+mn-ea"/>
          <a:cs typeface="+mn-cs"/>
        </a:defRPr>
      </a:lvl1pPr>
      <a:lvl2pPr marL="1141240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3994" kern="1200">
          <a:solidFill>
            <a:schemeClr val="tx1"/>
          </a:solidFill>
          <a:latin typeface="+mn-lt"/>
          <a:ea typeface="+mn-ea"/>
          <a:cs typeface="+mn-cs"/>
        </a:defRPr>
      </a:lvl2pPr>
      <a:lvl3pPr marL="1902066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3328" kern="1200">
          <a:solidFill>
            <a:schemeClr val="tx1"/>
          </a:solidFill>
          <a:latin typeface="+mn-lt"/>
          <a:ea typeface="+mn-ea"/>
          <a:cs typeface="+mn-cs"/>
        </a:defRPr>
      </a:lvl3pPr>
      <a:lvl4pPr marL="2662893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4pPr>
      <a:lvl5pPr marL="3423719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5pPr>
      <a:lvl6pPr marL="4184546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6pPr>
      <a:lvl7pPr marL="4945372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7pPr>
      <a:lvl8pPr marL="5706199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8pPr>
      <a:lvl9pPr marL="6467025" indent="-380413" algn="l" defTabSz="1521653" rtl="0" eaLnBrk="1" latinLnBrk="0" hangingPunct="1">
        <a:lnSpc>
          <a:spcPct val="90000"/>
        </a:lnSpc>
        <a:spcBef>
          <a:spcPts val="832"/>
        </a:spcBef>
        <a:buFont typeface="Arial" panose="020B0604020202020204" pitchFamily="34" charset="0"/>
        <a:buChar char="•"/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1pPr>
      <a:lvl2pPr marL="760827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2pPr>
      <a:lvl3pPr marL="1521653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3pPr>
      <a:lvl4pPr marL="2282480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4pPr>
      <a:lvl5pPr marL="3043306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5pPr>
      <a:lvl6pPr marL="3804133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6pPr>
      <a:lvl7pPr marL="4564959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7pPr>
      <a:lvl8pPr marL="5325786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8pPr>
      <a:lvl9pPr marL="6086612" algn="l" defTabSz="1521653" rtl="0" eaLnBrk="1" latinLnBrk="0" hangingPunct="1">
        <a:defRPr kumimoji="1" sz="29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F643E5-B4A0-F7E0-2556-4C235BD90B7C}"/>
              </a:ext>
            </a:extLst>
          </p:cNvPr>
          <p:cNvSpPr txBox="1"/>
          <p:nvPr/>
        </p:nvSpPr>
        <p:spPr>
          <a:xfrm>
            <a:off x="1408819" y="1324273"/>
            <a:ext cx="1268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Sepsis-related </a:t>
            </a:r>
            <a:r>
              <a:rPr lang="en-US" altLang="ja-JP" sz="24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coagulopathy treatment based on the disseminated intravascular coagulation diagnostic criteria: a post-hoc analysis of a prospective multicenter observational study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CFEC5A-E545-7081-3B6F-77B24D8DE3D1}"/>
              </a:ext>
            </a:extLst>
          </p:cNvPr>
          <p:cNvSpPr txBox="1"/>
          <p:nvPr/>
        </p:nvSpPr>
        <p:spPr>
          <a:xfrm>
            <a:off x="1408819" y="3571082"/>
            <a:ext cx="123985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Takeshi Wada, MD, PhD, Kazuma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Yamakawa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Daijiro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Kabata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MPH, PhD, Toshikazu Abe, MD, MPH, PhD,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Seitaro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Fujishima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Shigeki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Kushimoto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Toshihiko Mayumi, MD, PhD, Hiroshi Ogura, MD, PhD,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Daizoh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Saitoh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Atsushi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Shiraishi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Yasuhiro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Otomo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Satoshi 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Gando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MD, PhD, FCCM on behalf of the JAAM FORECAST Group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D77A115-2F57-2875-3C1D-8B25D1343AEA}"/>
              </a:ext>
            </a:extLst>
          </p:cNvPr>
          <p:cNvSpPr txBox="1"/>
          <p:nvPr/>
        </p:nvSpPr>
        <p:spPr>
          <a:xfrm>
            <a:off x="1408819" y="6497162"/>
            <a:ext cx="1239855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Correspondence: Takeshi Wada, MD, PhD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Division of Acute and Critical Care Medicine, Department of Anesthesiology and Critical Care Medicine, Hokkaido University Faculty of Medicine, N15, W7, Kita-</a:t>
            </a:r>
            <a:r>
              <a:rPr lang="en-US" altLang="ja-JP" sz="2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ku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Sapporo Japan; Phone: 81-11-706-7377; Fax: 81-11-706-7378; E-mail: </a:t>
            </a:r>
            <a:r>
              <a:rPr lang="en-US" altLang="ja-JP" sz="2400" u="sng" kern="100" dirty="0">
                <a:solidFill>
                  <a:srgbClr val="0563C1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  <a:hlinkClick r:id="rId2"/>
              </a:rPr>
              <a:t>t</a:t>
            </a:r>
            <a:r>
              <a:rPr lang="en-US" altLang="ja-JP" sz="2400" u="sng" kern="100" dirty="0">
                <a:solidFill>
                  <a:srgbClr val="0563C1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wada1@med.hokudai.ac.jp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419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BD436D-D610-405C-80DE-2F3B8193C3B0}"/>
              </a:ext>
            </a:extLst>
          </p:cNvPr>
          <p:cNvSpPr txBox="1"/>
          <p:nvPr/>
        </p:nvSpPr>
        <p:spPr>
          <a:xfrm>
            <a:off x="2246639" y="1631627"/>
            <a:ext cx="10103763" cy="553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995" b="1" dirty="0">
                <a:latin typeface="Arial" panose="020B0604020202020204" pitchFamily="34" charset="0"/>
                <a:cs typeface="Arial" panose="020B0604020202020204" pitchFamily="34" charset="0"/>
              </a:rPr>
              <a:t>1,184</a:t>
            </a:r>
            <a:r>
              <a:rPr kumimoji="1" lang="en-US" altLang="ja-JP" sz="2995" dirty="0">
                <a:latin typeface="Arial" panose="020B0604020202020204" pitchFamily="34" charset="0"/>
                <a:cs typeface="Arial" panose="020B0604020202020204" pitchFamily="34" charset="0"/>
              </a:rPr>
              <a:t> patients registered in the FORECAST sepsis cohort</a:t>
            </a:r>
            <a:endParaRPr kumimoji="1" lang="ja-JP" altLang="en-US" sz="299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7B940370-C05B-4759-97A8-5C4EF8902DD7}"/>
              </a:ext>
            </a:extLst>
          </p:cNvPr>
          <p:cNvCxnSpPr/>
          <p:nvPr/>
        </p:nvCxnSpPr>
        <p:spPr>
          <a:xfrm>
            <a:off x="3134932" y="2259817"/>
            <a:ext cx="0" cy="2449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197F6D-8158-4A52-8070-11C46B029899}"/>
              </a:ext>
            </a:extLst>
          </p:cNvPr>
          <p:cNvSpPr txBox="1"/>
          <p:nvPr/>
        </p:nvSpPr>
        <p:spPr>
          <a:xfrm>
            <a:off x="2246639" y="4695364"/>
            <a:ext cx="6142083" cy="553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995" b="1" dirty="0">
                <a:latin typeface="Arial" panose="020B0604020202020204" pitchFamily="34" charset="0"/>
                <a:cs typeface="Arial" panose="020B0604020202020204" pitchFamily="34" charset="0"/>
              </a:rPr>
              <a:t>1,013</a:t>
            </a:r>
            <a:r>
              <a:rPr kumimoji="1" lang="en-US" altLang="ja-JP" sz="2995" dirty="0">
                <a:latin typeface="Arial" panose="020B0604020202020204" pitchFamily="34" charset="0"/>
                <a:cs typeface="Arial" panose="020B0604020202020204" pitchFamily="34" charset="0"/>
              </a:rPr>
              <a:t> patients – Final study cohort</a:t>
            </a:r>
            <a:endParaRPr kumimoji="1" lang="ja-JP" altLang="en-US" sz="299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460A95A6-AC9B-4C49-86BC-14F82393CB6C}"/>
              </a:ext>
            </a:extLst>
          </p:cNvPr>
          <p:cNvCxnSpPr/>
          <p:nvPr/>
        </p:nvCxnSpPr>
        <p:spPr>
          <a:xfrm>
            <a:off x="3134931" y="3479983"/>
            <a:ext cx="15575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198D6C-46A3-4BCD-A6C4-95B14CA36021}"/>
              </a:ext>
            </a:extLst>
          </p:cNvPr>
          <p:cNvSpPr txBox="1"/>
          <p:nvPr/>
        </p:nvSpPr>
        <p:spPr>
          <a:xfrm>
            <a:off x="4692492" y="2716551"/>
            <a:ext cx="8691089" cy="14750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995" b="1" dirty="0">
                <a:latin typeface="Arial" panose="020B0604020202020204" pitchFamily="34" charset="0"/>
                <a:cs typeface="Arial" panose="020B0604020202020204" pitchFamily="34" charset="0"/>
              </a:rPr>
              <a:t>171</a:t>
            </a:r>
            <a:r>
              <a:rPr kumimoji="1" lang="en-US" altLang="ja-JP" sz="2995" dirty="0">
                <a:latin typeface="Arial" panose="020B0604020202020204" pitchFamily="34" charset="0"/>
                <a:cs typeface="Arial" panose="020B0604020202020204" pitchFamily="34" charset="0"/>
              </a:rPr>
              <a:t> patients excluded for the following reasons:</a:t>
            </a:r>
          </a:p>
          <a:p>
            <a:r>
              <a:rPr kumimoji="1" lang="en-US" altLang="ja-JP" sz="2995" b="1" dirty="0">
                <a:latin typeface="Arial" panose="020B0604020202020204" pitchFamily="34" charset="0"/>
                <a:cs typeface="Arial" panose="020B0604020202020204" pitchFamily="34" charset="0"/>
              </a:rPr>
              <a:t>1)  6</a:t>
            </a:r>
            <a:r>
              <a:rPr kumimoji="1" lang="en-US" altLang="ja-JP" sz="2995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en-US" altLang="ja-JP" sz="2995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missing values exceeding the threshold</a:t>
            </a:r>
          </a:p>
          <a:p>
            <a:r>
              <a:rPr kumimoji="1" lang="en-US" altLang="ja-JP" sz="2995" b="1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2)  165</a:t>
            </a:r>
            <a:r>
              <a:rPr kumimoji="1" lang="en-US" altLang="ja-JP" sz="2995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with missing data on the day 0 DIC score</a:t>
            </a:r>
            <a:endParaRPr kumimoji="1" lang="ja-JP" altLang="en-US" sz="299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4E3DB1-8FFE-36EE-C5A0-F69EAC619778}"/>
              </a:ext>
            </a:extLst>
          </p:cNvPr>
          <p:cNvSpPr txBox="1"/>
          <p:nvPr/>
        </p:nvSpPr>
        <p:spPr>
          <a:xfrm>
            <a:off x="1227085" y="5706269"/>
            <a:ext cx="13122234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kumimoji="1" lang="en-IN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kumimoji="1"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Flow chart of the study population.</a:t>
            </a:r>
          </a:p>
          <a:p>
            <a:pPr algn="just">
              <a:lnSpc>
                <a:spcPct val="200000"/>
              </a:lnSpc>
            </a:pP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DIC,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disseminated intravascular coagulation; </a:t>
            </a:r>
            <a:r>
              <a:rPr kumimoji="1"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FORECAST</a:t>
            </a:r>
            <a:r>
              <a:rPr kumimoji="1"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Focused Outcomes Research in Emergency Care in Acute Respiratory Distress Syndrome, Sepsis, and Trauma. 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98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631A19-8CF4-97CD-4530-075A7613431C}"/>
              </a:ext>
            </a:extLst>
          </p:cNvPr>
          <p:cNvSpPr txBox="1"/>
          <p:nvPr/>
        </p:nvSpPr>
        <p:spPr>
          <a:xfrm>
            <a:off x="1253250" y="4521110"/>
            <a:ext cx="131222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kumimoji="1"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riginal three-dimensional representation shown in Figure 2, which allows users to rotate the spline reconstruction by the DIC score and PT-INR value on the hazard of in-hospital mortality with and without anticoagulant therapy. The blue plate indicates patients who receive anticoagulant therapies, and the red plate indicates those who did not received anticoagulant therapies.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DIC,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disseminated intravascular coagulation; </a:t>
            </a: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PT-INR,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prothrombin time-international normalized ratio.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C723C6-CD7D-ADA5-016B-A124EFDC2300}"/>
              </a:ext>
            </a:extLst>
          </p:cNvPr>
          <p:cNvSpPr txBox="1"/>
          <p:nvPr/>
        </p:nvSpPr>
        <p:spPr>
          <a:xfrm>
            <a:off x="2192946" y="2370479"/>
            <a:ext cx="10830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https://plotly.com/~statacademy/5/</a:t>
            </a:r>
            <a:endParaRPr kumimoji="1" lang="ja-JP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050004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631A19-8CF4-97CD-4530-075A7613431C}"/>
              </a:ext>
            </a:extLst>
          </p:cNvPr>
          <p:cNvSpPr txBox="1"/>
          <p:nvPr/>
        </p:nvSpPr>
        <p:spPr>
          <a:xfrm>
            <a:off x="1253250" y="4499340"/>
            <a:ext cx="13122234" cy="5148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kumimoji="1" lang="en-IN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kumimoji="1"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b="1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kumimoji="1" lang="en-US" altLang="ja-JP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O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riginal three-dimensional representation shown in Figure 3, which allows the readers to rotate the spline reconstruction by the DIC score and PT-INR value on hazard of in-hospital mortality with and without anticoagulant therapy among those with PT-INR </a:t>
            </a:r>
            <a:r>
              <a:rPr lang="en-US" altLang="ja-JP" sz="2400" kern="100" spc="6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≤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2.2. The blue plate indicates patients who received anticoagulant therapies, and the red plate indicates those who did not receive anticoagulant therapies.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DIC,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disseminated intravascular coagulation; </a:t>
            </a:r>
            <a:r>
              <a:rPr lang="en-US" altLang="ja-JP" sz="24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PT-INR, </a:t>
            </a:r>
            <a:r>
              <a:rPr lang="en-US" altLang="ja-JP" sz="2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prothrombin time-international normalized ratio.</a:t>
            </a:r>
            <a:endParaRPr lang="ja-JP" altLang="ja-JP" sz="24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C723C6-CD7D-ADA5-016B-A124EFDC2300}"/>
              </a:ext>
            </a:extLst>
          </p:cNvPr>
          <p:cNvSpPr txBox="1"/>
          <p:nvPr/>
        </p:nvSpPr>
        <p:spPr>
          <a:xfrm>
            <a:off x="1717933" y="2477358"/>
            <a:ext cx="11434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ja-JP" sz="6000" dirty="0">
                <a:solidFill>
                  <a:srgbClr val="0000FF"/>
                </a:solidFill>
                <a:latin typeface="Times New Roman" panose="02020603050405020304" pitchFamily="18" charset="0"/>
              </a:rPr>
              <a:t>https://plotly.com/~statacademy/11/</a:t>
            </a:r>
            <a:endParaRPr kumimoji="1" lang="ja-JP" altLang="en-US" sz="6000" dirty="0"/>
          </a:p>
        </p:txBody>
      </p:sp>
    </p:spTree>
    <p:extLst>
      <p:ext uri="{BB962C8B-B14F-4D97-AF65-F5344CB8AC3E}">
        <p14:creationId xmlns:p14="http://schemas.microsoft.com/office/powerpoint/2010/main" val="751886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</TotalTime>
  <Words>429</Words>
  <Application>Microsoft Office PowerPoint</Application>
  <PresentationFormat>Custom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Takeshi Wada</dc:creator>
  <cp:lastModifiedBy>Poornima Thiruvudaiselvi</cp:lastModifiedBy>
  <cp:revision>20</cp:revision>
  <dcterms:created xsi:type="dcterms:W3CDTF">2022-03-12T14:09:31Z</dcterms:created>
  <dcterms:modified xsi:type="dcterms:W3CDTF">2023-03-02T15:19:05Z</dcterms:modified>
</cp:coreProperties>
</file>