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4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amu Nagano" initials="ON" lastIdx="1" clrIdx="0">
    <p:extLst>
      <p:ext uri="{19B8F6BF-5375-455C-9EA6-DF929625EA0E}">
        <p15:presenceInfo xmlns:p15="http://schemas.microsoft.com/office/powerpoint/2012/main" userId="Osamu Naga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7792" autoAdjust="0"/>
    <p:restoredTop sz="95030" autoAdjust="0"/>
  </p:normalViewPr>
  <p:slideViewPr>
    <p:cSldViewPr>
      <p:cViewPr varScale="1">
        <p:scale>
          <a:sx n="73" d="100"/>
          <a:sy n="73" d="100"/>
        </p:scale>
        <p:origin x="78" y="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47357118637681"/>
          <c:y val="5.5612105140303958E-2"/>
          <c:w val="0.84329856415006943"/>
          <c:h val="0.83135172929814449"/>
        </c:manualLayout>
      </c:layout>
      <c:barChart>
        <c:barDir val="col"/>
        <c:grouping val="clustered"/>
        <c:varyColors val="0"/>
        <c:ser>
          <c:idx val="2"/>
          <c:order val="0"/>
          <c:tx>
            <c:v>R100 (50%)</c:v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統計!$S$10:$U$10</c:f>
                <c:numCache>
                  <c:formatCode>General</c:formatCode>
                  <c:ptCount val="3"/>
                  <c:pt idx="0">
                    <c:v>0.26398318319335251</c:v>
                  </c:pt>
                  <c:pt idx="1">
                    <c:v>0.67727696674319438</c:v>
                  </c:pt>
                  <c:pt idx="2">
                    <c:v>0.28629936016547375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統計!$S$5:$U$5</c:f>
              <c:numCache>
                <c:formatCode>General</c:formatCode>
                <c:ptCount val="3"/>
                <c:pt idx="0" formatCode="0.00_ ">
                  <c:v>80.257387706855795</c:v>
                </c:pt>
                <c:pt idx="1">
                  <c:v>119.96063829787234</c:v>
                </c:pt>
                <c:pt idx="2">
                  <c:v>160.04674940898346</c:v>
                </c:pt>
              </c:numCache>
            </c:numRef>
          </c:val>
        </c:ser>
        <c:ser>
          <c:idx val="1"/>
          <c:order val="1"/>
          <c:tx>
            <c:v>3100B (50%)</c:v>
          </c:tx>
          <c:spPr>
            <a:pattFill prst="pct10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統計!$S$4:$U$4</c:f>
              <c:numCache>
                <c:formatCode>General</c:formatCode>
                <c:ptCount val="3"/>
                <c:pt idx="0" formatCode="0.00_ ">
                  <c:v>80.148817966903081</c:v>
                </c:pt>
                <c:pt idx="1">
                  <c:v>120.15384160756503</c:v>
                </c:pt>
                <c:pt idx="2">
                  <c:v>159.93451536643022</c:v>
                </c:pt>
              </c:numCache>
            </c:numRef>
          </c:val>
        </c:ser>
        <c:ser>
          <c:idx val="0"/>
          <c:order val="2"/>
          <c:tx>
            <c:v>3100B (33%)</c:v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統計!$S$3:$U$3</c:f>
              <c:numCache>
                <c:formatCode>General</c:formatCode>
                <c:ptCount val="3"/>
                <c:pt idx="0" formatCode="0.00_ ">
                  <c:v>79.985047281323858</c:v>
                </c:pt>
                <c:pt idx="1">
                  <c:v>119.79692671394801</c:v>
                </c:pt>
                <c:pt idx="2">
                  <c:v>159.72180851063825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033328"/>
        <c:axId val="381038032"/>
      </c:barChart>
      <c:catAx>
        <c:axId val="381033328"/>
        <c:scaling>
          <c:orientation val="minMax"/>
        </c:scaling>
        <c:delete val="0"/>
        <c:axPos val="b"/>
        <c:majorTickMark val="out"/>
        <c:minorTickMark val="none"/>
        <c:tickLblPos val="nextTo"/>
        <c:crossAx val="381038032"/>
        <c:crosses val="autoZero"/>
        <c:auto val="1"/>
        <c:lblAlgn val="ctr"/>
        <c:lblOffset val="100"/>
        <c:noMultiLvlLbl val="0"/>
      </c:catAx>
      <c:valAx>
        <c:axId val="381038032"/>
        <c:scaling>
          <c:orientation val="minMax"/>
          <c:max val="180"/>
          <c:min val="0"/>
        </c:scaling>
        <c:delete val="0"/>
        <c:axPos val="l"/>
        <c:majorGridlines/>
        <c:numFmt formatCode="0_ 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ja-JP"/>
          </a:p>
        </c:txPr>
        <c:crossAx val="381033328"/>
        <c:crosses val="autoZero"/>
        <c:crossBetween val="between"/>
        <c:majorUnit val="20"/>
        <c:minorUnit val="10"/>
      </c:valAx>
    </c:plotArea>
    <c:legend>
      <c:legendPos val="r"/>
      <c:layout>
        <c:manualLayout>
          <c:xMode val="edge"/>
          <c:yMode val="edge"/>
          <c:x val="0.14565672379501904"/>
          <c:y val="6.9693613744962135E-2"/>
          <c:w val="0.31900063616089902"/>
          <c:h val="0.1847374809503913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600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47357118637681"/>
          <c:y val="5.5612105140303958E-2"/>
          <c:w val="0.84329856415006943"/>
          <c:h val="0.83135172929814449"/>
        </c:manualLayout>
      </c:layout>
      <c:barChart>
        <c:barDir val="col"/>
        <c:grouping val="clustered"/>
        <c:varyColors val="0"/>
        <c:ser>
          <c:idx val="2"/>
          <c:order val="0"/>
          <c:tx>
            <c:v>R100 (50%)</c:v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統計!$S$59:$U$59</c:f>
                <c:numCache>
                  <c:formatCode>General</c:formatCode>
                  <c:ptCount val="3"/>
                  <c:pt idx="0">
                    <c:v>0.41221795828592345</c:v>
                  </c:pt>
                  <c:pt idx="1">
                    <c:v>0.70340688284994324</c:v>
                  </c:pt>
                  <c:pt idx="2">
                    <c:v>0.47478817602514783</c:v>
                  </c:pt>
                </c:numCache>
              </c:numRef>
            </c:plus>
            <c:minus>
              <c:numRef>
                <c:f>統計!$S$59:$U$59</c:f>
                <c:numCache>
                  <c:formatCode>General</c:formatCode>
                  <c:ptCount val="3"/>
                  <c:pt idx="0">
                    <c:v>0.41221795828592345</c:v>
                  </c:pt>
                  <c:pt idx="1">
                    <c:v>0.70340688284994324</c:v>
                  </c:pt>
                  <c:pt idx="2">
                    <c:v>0.47478817602514783</c:v>
                  </c:pt>
                </c:numCache>
              </c:numRef>
            </c:minus>
          </c:errBars>
          <c:val>
            <c:numRef>
              <c:f>統計!$S$54:$U$54</c:f>
              <c:numCache>
                <c:formatCode>General</c:formatCode>
                <c:ptCount val="3"/>
                <c:pt idx="0">
                  <c:v>80.035979836168877</c:v>
                </c:pt>
                <c:pt idx="1">
                  <c:v>99.947195967233768</c:v>
                </c:pt>
                <c:pt idx="2">
                  <c:v>120.27844990548203</c:v>
                </c:pt>
              </c:numCache>
            </c:numRef>
          </c:val>
        </c:ser>
        <c:ser>
          <c:idx val="1"/>
          <c:order val="1"/>
          <c:tx>
            <c:v>3100B (50%)</c:v>
          </c:tx>
          <c:spPr>
            <a:pattFill prst="pct10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統計!$S$58:$U$58</c:f>
                <c:numCache>
                  <c:formatCode>General</c:formatCode>
                  <c:ptCount val="3"/>
                  <c:pt idx="0">
                    <c:v>0.38693811074402606</c:v>
                  </c:pt>
                  <c:pt idx="1">
                    <c:v>0.40167181773841837</c:v>
                  </c:pt>
                  <c:pt idx="2">
                    <c:v>0.42831014452185268</c:v>
                  </c:pt>
                </c:numCache>
              </c:numRef>
            </c:plus>
            <c:minus>
              <c:numRef>
                <c:f>統計!$S$58:$U$58</c:f>
                <c:numCache>
                  <c:formatCode>General</c:formatCode>
                  <c:ptCount val="3"/>
                  <c:pt idx="0">
                    <c:v>0.38693811074402606</c:v>
                  </c:pt>
                  <c:pt idx="1">
                    <c:v>0.40167181773841837</c:v>
                  </c:pt>
                  <c:pt idx="2">
                    <c:v>0.42831014452185268</c:v>
                  </c:pt>
                </c:numCache>
              </c:numRef>
            </c:minus>
          </c:errBars>
          <c:val>
            <c:numRef>
              <c:f>統計!$S$53:$U$53</c:f>
              <c:numCache>
                <c:formatCode>General</c:formatCode>
                <c:ptCount val="3"/>
                <c:pt idx="0">
                  <c:v>80.378638941398847</c:v>
                </c:pt>
                <c:pt idx="1">
                  <c:v>100.18216761184621</c:v>
                </c:pt>
                <c:pt idx="2">
                  <c:v>120.08859483301826</c:v>
                </c:pt>
              </c:numCache>
            </c:numRef>
          </c:val>
        </c:ser>
        <c:ser>
          <c:idx val="0"/>
          <c:order val="2"/>
          <c:tx>
            <c:v>3100B (33%)</c:v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統計!$S$57:$U$57</c:f>
                <c:numCache>
                  <c:formatCode>General</c:formatCode>
                  <c:ptCount val="3"/>
                  <c:pt idx="0">
                    <c:v>0.15370927590864156</c:v>
                  </c:pt>
                  <c:pt idx="1">
                    <c:v>0.32567483523208257</c:v>
                  </c:pt>
                  <c:pt idx="2">
                    <c:v>0.27375661765085302</c:v>
                  </c:pt>
                </c:numCache>
              </c:numRef>
            </c:plus>
            <c:minus>
              <c:numRef>
                <c:f>統計!$S$57:$U$57</c:f>
                <c:numCache>
                  <c:formatCode>General</c:formatCode>
                  <c:ptCount val="3"/>
                  <c:pt idx="0">
                    <c:v>0.15370927590864156</c:v>
                  </c:pt>
                  <c:pt idx="1">
                    <c:v>0.32567483523208257</c:v>
                  </c:pt>
                  <c:pt idx="2">
                    <c:v>0.27375661765085302</c:v>
                  </c:pt>
                </c:numCache>
              </c:numRef>
            </c:minus>
          </c:errBars>
          <c:val>
            <c:numRef>
              <c:f>統計!$S$52:$U$52</c:f>
              <c:numCache>
                <c:formatCode>General</c:formatCode>
                <c:ptCount val="3"/>
                <c:pt idx="0">
                  <c:v>80.258475110270936</c:v>
                </c:pt>
                <c:pt idx="1">
                  <c:v>100.09672337744169</c:v>
                </c:pt>
                <c:pt idx="2">
                  <c:v>120.19231253938248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036464"/>
        <c:axId val="381030976"/>
      </c:barChart>
      <c:catAx>
        <c:axId val="381036464"/>
        <c:scaling>
          <c:orientation val="minMax"/>
        </c:scaling>
        <c:delete val="0"/>
        <c:axPos val="b"/>
        <c:majorTickMark val="out"/>
        <c:minorTickMark val="none"/>
        <c:tickLblPos val="nextTo"/>
        <c:crossAx val="381030976"/>
        <c:crosses val="autoZero"/>
        <c:auto val="1"/>
        <c:lblAlgn val="ctr"/>
        <c:lblOffset val="100"/>
        <c:noMultiLvlLbl val="0"/>
      </c:catAx>
      <c:valAx>
        <c:axId val="381030976"/>
        <c:scaling>
          <c:orientation val="minMax"/>
          <c:max val="140"/>
          <c:min val="0"/>
        </c:scaling>
        <c:delete val="0"/>
        <c:axPos val="l"/>
        <c:majorGridlines/>
        <c:numFmt formatCode="0_ 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ja-JP"/>
          </a:p>
        </c:txPr>
        <c:crossAx val="381036464"/>
        <c:crosses val="autoZero"/>
        <c:crossBetween val="between"/>
        <c:majorUnit val="20"/>
        <c:minorUnit val="10"/>
      </c:valAx>
    </c:plotArea>
    <c:legend>
      <c:legendPos val="r"/>
      <c:layout>
        <c:manualLayout>
          <c:xMode val="edge"/>
          <c:yMode val="edge"/>
          <c:x val="0.14565673309975008"/>
          <c:y val="6.6087693661602789E-2"/>
          <c:w val="0.32835009449092228"/>
          <c:h val="0.18081691706894457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600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r">
              <a:defRPr sz="1300"/>
            </a:lvl1pPr>
          </a:lstStyle>
          <a:p>
            <a:fld id="{BCDDEF0A-5DD2-487D-914B-55B4DCB340A1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r">
              <a:defRPr sz="1300"/>
            </a:lvl1pPr>
          </a:lstStyle>
          <a:p>
            <a:fld id="{5391D8D4-C3F1-4717-9584-816B81BC00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244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30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r">
              <a:defRPr sz="1300"/>
            </a:lvl1pPr>
          </a:lstStyle>
          <a:p>
            <a:fld id="{3454DC8F-3F56-474D-AE22-4B419D531D43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7" tIns="47429" rIns="94857" bIns="4742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4857" tIns="47429" rIns="94857" bIns="4742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r">
              <a:defRPr sz="1300"/>
            </a:lvl1pPr>
          </a:lstStyle>
          <a:p>
            <a:fld id="{A85A2054-2C07-4420-A9B1-D225DDAA52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64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0425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525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6766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82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83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25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457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40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04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981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3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926DA-8ED2-4565-AD15-178976B8AD24}" type="datetimeFigureOut">
              <a:rPr kumimoji="1" lang="ja-JP" altLang="en-US" smtClean="0"/>
              <a:t>2018/12/15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52AFB-3E35-439A-A7B6-EE49DEADC4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83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-5130" y="0"/>
            <a:ext cx="2560906" cy="685800"/>
          </a:xfrm>
        </p:spPr>
        <p:txBody>
          <a:bodyPr>
            <a:normAutofit/>
          </a:bodyPr>
          <a:lstStyle/>
          <a:p>
            <a:r>
              <a:rPr lang="en-US" altLang="ja-JP" sz="2800" dirty="0" smtClean="0"/>
              <a:t>Additional</a:t>
            </a:r>
            <a:r>
              <a:rPr lang="ja-JP" altLang="en-US" sz="2800" dirty="0"/>
              <a:t> </a:t>
            </a:r>
            <a:r>
              <a:rPr lang="en-US" altLang="ja-JP" sz="2800" dirty="0" smtClean="0"/>
              <a:t>file</a:t>
            </a:r>
            <a:r>
              <a:rPr lang="ja-JP" altLang="en-US" sz="2800" dirty="0"/>
              <a:t> </a:t>
            </a:r>
            <a:r>
              <a:rPr lang="en-US" altLang="ja-JP" sz="2800" dirty="0"/>
              <a:t>1</a:t>
            </a:r>
            <a:endParaRPr kumimoji="1" lang="ja-JP" altLang="en-US" sz="28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07180" y="1388529"/>
            <a:ext cx="9142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err="1" smtClean="0"/>
              <a:t>aSV</a:t>
            </a:r>
            <a:r>
              <a:rPr lang="en-US" altLang="ja-JP" sz="1600" dirty="0" smtClean="0"/>
              <a:t> </a:t>
            </a:r>
            <a:r>
              <a:rPr kumimoji="1" lang="en-US" altLang="ja-JP" sz="1600" dirty="0" smtClean="0"/>
              <a:t>(mL)</a:t>
            </a:r>
            <a:endParaRPr kumimoji="1" lang="ja-JP" altLang="en-US" sz="1600" dirty="0"/>
          </a:p>
        </p:txBody>
      </p:sp>
      <p:graphicFrame>
        <p:nvGraphicFramePr>
          <p:cNvPr id="13" name="グラフ 12"/>
          <p:cNvGraphicFramePr>
            <a:graphicFrameLocks/>
          </p:cNvGraphicFramePr>
          <p:nvPr>
            <p:extLst/>
          </p:nvPr>
        </p:nvGraphicFramePr>
        <p:xfrm>
          <a:off x="271502" y="1727083"/>
          <a:ext cx="4228490" cy="3836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760692" y="5138395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Targeted </a:t>
            </a:r>
            <a:r>
              <a:rPr kumimoji="1" lang="en-US" altLang="ja-JP" sz="1600" dirty="0" err="1" smtClean="0"/>
              <a:t>aSV</a:t>
            </a:r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=80 mL</a:t>
            </a:r>
            <a:endParaRPr kumimoji="1" lang="ja-JP" altLang="en-US" sz="16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981229" y="5138395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Targeted </a:t>
            </a:r>
            <a:r>
              <a:rPr kumimoji="1" lang="en-US" altLang="ja-JP" sz="1600" dirty="0" err="1" smtClean="0"/>
              <a:t>aSV</a:t>
            </a:r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=120 mL</a:t>
            </a:r>
            <a:endParaRPr kumimoji="1" lang="ja-JP" altLang="en-US" sz="1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188956" y="5138395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Targeted </a:t>
            </a:r>
            <a:r>
              <a:rPr kumimoji="1" lang="en-US" altLang="ja-JP" sz="1600" dirty="0" err="1" smtClean="0"/>
              <a:t>aSV</a:t>
            </a:r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=160 mL</a:t>
            </a:r>
            <a:endParaRPr kumimoji="1" lang="ja-JP" altLang="en-US" sz="16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866264" y="836712"/>
            <a:ext cx="883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/>
              <a:t>a</a:t>
            </a:r>
            <a:r>
              <a:rPr lang="en-US" altLang="ja-JP" sz="2000" dirty="0" smtClean="0"/>
              <a:t>: </a:t>
            </a:r>
            <a:r>
              <a:rPr kumimoji="1" lang="en-US" altLang="ja-JP" sz="2000" dirty="0" smtClean="0"/>
              <a:t>6 Hz</a:t>
            </a:r>
            <a:endParaRPr kumimoji="1" lang="ja-JP" altLang="en-US" sz="2000" dirty="0"/>
          </a:p>
        </p:txBody>
      </p:sp>
      <p:graphicFrame>
        <p:nvGraphicFramePr>
          <p:cNvPr id="14" name="グラフ 13"/>
          <p:cNvGraphicFramePr>
            <a:graphicFrameLocks/>
          </p:cNvGraphicFramePr>
          <p:nvPr>
            <p:extLst/>
          </p:nvPr>
        </p:nvGraphicFramePr>
        <p:xfrm>
          <a:off x="4716016" y="1727083"/>
          <a:ext cx="4223157" cy="3836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4644008" y="1395908"/>
            <a:ext cx="9142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 err="1" smtClean="0"/>
              <a:t>aSV</a:t>
            </a:r>
            <a:r>
              <a:rPr lang="en-US" altLang="ja-JP" sz="1600" dirty="0" smtClean="0"/>
              <a:t> </a:t>
            </a:r>
            <a:r>
              <a:rPr kumimoji="1" lang="en-US" altLang="ja-JP" sz="1600" dirty="0" smtClean="0"/>
              <a:t>(mL)</a:t>
            </a:r>
            <a:endParaRPr kumimoji="1" lang="ja-JP" altLang="en-US" sz="16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588224" y="836712"/>
            <a:ext cx="894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 smtClean="0"/>
              <a:t>b: 8 </a:t>
            </a:r>
            <a:r>
              <a:rPr kumimoji="1" lang="en-US" altLang="ja-JP" sz="2000" dirty="0" smtClean="0"/>
              <a:t>Hz</a:t>
            </a:r>
            <a:endParaRPr kumimoji="1" lang="ja-JP" altLang="en-US" sz="20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184212" y="5147106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Targeted </a:t>
            </a:r>
            <a:r>
              <a:rPr kumimoji="1" lang="en-US" altLang="ja-JP" sz="1600" dirty="0" err="1" smtClean="0"/>
              <a:t>aSV</a:t>
            </a:r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=80 mL</a:t>
            </a:r>
            <a:endParaRPr kumimoji="1" lang="ja-JP" altLang="en-US" sz="16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413714" y="5147106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Targeted </a:t>
            </a:r>
            <a:r>
              <a:rPr kumimoji="1" lang="en-US" altLang="ja-JP" sz="1600" dirty="0" err="1" smtClean="0"/>
              <a:t>aSV</a:t>
            </a:r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=100 mL</a:t>
            </a:r>
            <a:endParaRPr kumimoji="1" lang="ja-JP" altLang="en-US" sz="16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648336" y="5147106"/>
            <a:ext cx="1262269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 smtClean="0"/>
              <a:t>Targeted </a:t>
            </a:r>
            <a:r>
              <a:rPr kumimoji="1" lang="en-US" altLang="ja-JP" sz="1600" dirty="0" err="1" smtClean="0"/>
              <a:t>aSV</a:t>
            </a:r>
            <a:endParaRPr kumimoji="1" lang="en-US" altLang="ja-JP" sz="1600" dirty="0" smtClean="0"/>
          </a:p>
          <a:p>
            <a:pPr algn="ctr"/>
            <a:r>
              <a:rPr kumimoji="1" lang="en-US" altLang="ja-JP" sz="1600" dirty="0" smtClean="0"/>
              <a:t>=120 mL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80935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7257</TotalTime>
  <Words>49</Words>
  <Application>Microsoft Office PowerPoint</Application>
  <PresentationFormat>画面に合わせる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Additional file 1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TGI+TGA</dc:title>
  <dc:creator>USER</dc:creator>
  <cp:lastModifiedBy>user</cp:lastModifiedBy>
  <cp:revision>248</cp:revision>
  <cp:lastPrinted>2018-12-11T07:43:24Z</cp:lastPrinted>
  <dcterms:created xsi:type="dcterms:W3CDTF">2016-09-01T06:03:53Z</dcterms:created>
  <dcterms:modified xsi:type="dcterms:W3CDTF">2018-12-15T05:04:40Z</dcterms:modified>
</cp:coreProperties>
</file>