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gene_study!$A$68</c:f>
              <c:strCache>
                <c:ptCount val="1"/>
                <c:pt idx="0">
                  <c:v>PBMC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gene_study!$E$68</c:f>
                <c:numCache>
                  <c:formatCode>General</c:formatCode>
                  <c:ptCount val="1"/>
                  <c:pt idx="0">
                    <c:v>1.0320062984303918E-2</c:v>
                  </c:pt>
                </c:numCache>
              </c:numRef>
            </c:plus>
            <c:minus>
              <c:numRef>
                <c:f>gene_study!$E$68</c:f>
                <c:numCache>
                  <c:formatCode>General</c:formatCode>
                  <c:ptCount val="1"/>
                  <c:pt idx="0">
                    <c:v>1.0320062984303918E-2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gene_study!$D$68</c:f>
              <c:numCache>
                <c:formatCode>General</c:formatCode>
                <c:ptCount val="1"/>
                <c:pt idx="0">
                  <c:v>2.1940000000000001E-2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C2-481A-922E-FC4FE64EF668}"/>
            </c:ext>
          </c:extLst>
        </c:ser>
        <c:ser>
          <c:idx val="1"/>
          <c:order val="1"/>
          <c:tx>
            <c:strRef>
              <c:f>gene_study!$A$69</c:f>
              <c:strCache>
                <c:ptCount val="1"/>
                <c:pt idx="0">
                  <c:v>Monocytes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gene_study!$E$69</c:f>
                <c:numCache>
                  <c:formatCode>General</c:formatCode>
                  <c:ptCount val="1"/>
                  <c:pt idx="0">
                    <c:v>3.0122232503457147E-3</c:v>
                  </c:pt>
                </c:numCache>
              </c:numRef>
            </c:plus>
            <c:minus>
              <c:numRef>
                <c:f>gene_study!$E$69</c:f>
                <c:numCache>
                  <c:formatCode>General</c:formatCode>
                  <c:ptCount val="1"/>
                  <c:pt idx="0">
                    <c:v>3.0122232503457147E-3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gene_study!$D$69</c:f>
              <c:numCache>
                <c:formatCode>General</c:formatCode>
                <c:ptCount val="1"/>
                <c:pt idx="0">
                  <c:v>8.7833333333333322E-3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C2-481A-922E-FC4FE64EF668}"/>
            </c:ext>
          </c:extLst>
        </c:ser>
        <c:ser>
          <c:idx val="2"/>
          <c:order val="2"/>
          <c:tx>
            <c:strRef>
              <c:f>gene_study!$A$70</c:f>
              <c:strCache>
                <c:ptCount val="1"/>
                <c:pt idx="0">
                  <c:v>Lymphocytes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gene_study!$E$70</c:f>
                <c:numCache>
                  <c:formatCode>General</c:formatCode>
                  <c:ptCount val="1"/>
                  <c:pt idx="0">
                    <c:v>1.1541930333646713E-2</c:v>
                  </c:pt>
                </c:numCache>
              </c:numRef>
            </c:plus>
            <c:minus>
              <c:numRef>
                <c:f>gene_study!$E$70</c:f>
                <c:numCache>
                  <c:formatCode>General</c:formatCode>
                  <c:ptCount val="1"/>
                  <c:pt idx="0">
                    <c:v>1.1541930333646713E-2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gene_study!$D$70</c:f>
              <c:numCache>
                <c:formatCode>General</c:formatCode>
                <c:ptCount val="1"/>
                <c:pt idx="0">
                  <c:v>2.5433333333333336E-2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C2-481A-922E-FC4FE64EF6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2736248"/>
        <c:axId val="522736904"/>
      </c:barChart>
      <c:catAx>
        <c:axId val="5227362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2736904"/>
        <c:crosses val="autoZero"/>
        <c:auto val="1"/>
        <c:lblAlgn val="ctr"/>
        <c:lblOffset val="100"/>
        <c:noMultiLvlLbl val="0"/>
      </c:catAx>
      <c:valAx>
        <c:axId val="52273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H" sz="1200"/>
                  <a:t>CircNFAT5</a:t>
                </a:r>
                <a:r>
                  <a:rPr lang="fr-CH" sz="1200" baseline="0"/>
                  <a:t> n</a:t>
                </a:r>
                <a:r>
                  <a:rPr lang="fr-CH" sz="1200"/>
                  <a:t>ormalised expression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2273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4337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6760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66529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20476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3359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8767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88418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09808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44823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17957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9872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8D916-590A-45DA-981F-C95D6FC6F378}" type="datetimeFigureOut">
              <a:rPr lang="fr-CH" smtClean="0"/>
              <a:t>13.05.2022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6D9AF-3DB6-4388-863F-A0A9EBF24C00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43114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35647" y="5257242"/>
            <a:ext cx="3310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1200" dirty="0" smtClean="0"/>
              <a:t>PBMC </a:t>
            </a:r>
            <a:r>
              <a:rPr lang="fr-CH" sz="1200" dirty="0"/>
              <a:t>= </a:t>
            </a:r>
            <a:r>
              <a:rPr lang="fr-CH" sz="1200" dirty="0" err="1"/>
              <a:t>peripheral</a:t>
            </a:r>
            <a:r>
              <a:rPr lang="fr-CH" sz="1200" dirty="0"/>
              <a:t> </a:t>
            </a:r>
            <a:r>
              <a:rPr lang="fr-CH" sz="1200" dirty="0" err="1"/>
              <a:t>blood</a:t>
            </a:r>
            <a:r>
              <a:rPr lang="fr-CH" sz="1200" dirty="0"/>
              <a:t> </a:t>
            </a:r>
            <a:r>
              <a:rPr lang="fr-CH" sz="1200" dirty="0" err="1"/>
              <a:t>mononuclear</a:t>
            </a:r>
            <a:r>
              <a:rPr lang="fr-CH" sz="1200" dirty="0"/>
              <a:t> </a:t>
            </a:r>
            <a:r>
              <a:rPr lang="fr-CH" sz="1200" dirty="0" err="1"/>
              <a:t>cell</a:t>
            </a:r>
            <a:endParaRPr lang="fr-CH" sz="12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7666887"/>
              </p:ext>
            </p:extLst>
          </p:nvPr>
        </p:nvGraphicFramePr>
        <p:xfrm>
          <a:off x="425703" y="2528994"/>
          <a:ext cx="456595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-181785" y="685362"/>
            <a:ext cx="12113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/>
              <a:t>circNFAT5 </a:t>
            </a:r>
            <a:r>
              <a:rPr lang="fr-CH" dirty="0" smtClean="0"/>
              <a:t>expression profiles in </a:t>
            </a:r>
            <a:r>
              <a:rPr lang="fr-CH" dirty="0" err="1" smtClean="0"/>
              <a:t>blood</a:t>
            </a:r>
            <a:r>
              <a:rPr lang="fr-CH" dirty="0" smtClean="0"/>
              <a:t> </a:t>
            </a:r>
            <a:r>
              <a:rPr lang="fr-CH" dirty="0" err="1" smtClean="0"/>
              <a:t>compartments</a:t>
            </a:r>
            <a:r>
              <a:rPr lang="fr-CH" dirty="0" smtClean="0"/>
              <a:t> in </a:t>
            </a:r>
            <a:r>
              <a:rPr lang="fr-CH" dirty="0" err="1" smtClean="0"/>
              <a:t>samples</a:t>
            </a:r>
            <a:r>
              <a:rPr lang="fr-CH" dirty="0" smtClean="0"/>
              <a:t> </a:t>
            </a:r>
            <a:r>
              <a:rPr lang="fr-CH" dirty="0" err="1"/>
              <a:t>from</a:t>
            </a:r>
            <a:r>
              <a:rPr lang="fr-CH" dirty="0"/>
              <a:t> </a:t>
            </a:r>
            <a:r>
              <a:rPr lang="fr-CH" dirty="0" smtClean="0"/>
              <a:t>3 </a:t>
            </a:r>
            <a:r>
              <a:rPr lang="fr-CH" dirty="0" err="1" smtClean="0"/>
              <a:t>volunteers</a:t>
            </a:r>
            <a:endParaRPr lang="fr-CH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786" y="2735099"/>
            <a:ext cx="2828571" cy="2533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7170" y="2735099"/>
            <a:ext cx="2771429" cy="25333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12540" y="1874350"/>
            <a:ext cx="449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White </a:t>
            </a:r>
            <a:r>
              <a:rPr lang="fr-CH" dirty="0" err="1"/>
              <a:t>b</a:t>
            </a:r>
            <a:r>
              <a:rPr lang="fr-CH" dirty="0" err="1" smtClean="0"/>
              <a:t>lood</a:t>
            </a:r>
            <a:r>
              <a:rPr lang="fr-CH" dirty="0" smtClean="0"/>
              <a:t> </a:t>
            </a:r>
            <a:r>
              <a:rPr lang="fr-CH" dirty="0" err="1" smtClean="0"/>
              <a:t>cells</a:t>
            </a:r>
            <a:r>
              <a:rPr lang="fr-CH" dirty="0" smtClean="0"/>
              <a:t> isolation </a:t>
            </a:r>
            <a:r>
              <a:rPr lang="fr-CH" dirty="0" err="1" smtClean="0"/>
              <a:t>from</a:t>
            </a:r>
            <a:r>
              <a:rPr lang="fr-CH" dirty="0" smtClean="0"/>
              <a:t> 3 </a:t>
            </a:r>
            <a:r>
              <a:rPr lang="fr-CH" dirty="0" err="1" smtClean="0"/>
              <a:t>volunteers</a:t>
            </a:r>
            <a:endParaRPr lang="fr-CH" dirty="0"/>
          </a:p>
        </p:txBody>
      </p:sp>
      <p:sp>
        <p:nvSpPr>
          <p:cNvPr id="10" name="TextBox 9"/>
          <p:cNvSpPr txBox="1"/>
          <p:nvPr/>
        </p:nvSpPr>
        <p:spPr>
          <a:xfrm>
            <a:off x="6389623" y="1874350"/>
            <a:ext cx="369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err="1"/>
              <a:t>S</a:t>
            </a:r>
            <a:r>
              <a:rPr lang="fr-CH" dirty="0" err="1" smtClean="0"/>
              <a:t>erum</a:t>
            </a:r>
            <a:r>
              <a:rPr lang="fr-CH" dirty="0" smtClean="0"/>
              <a:t> </a:t>
            </a:r>
            <a:r>
              <a:rPr lang="fr-CH" dirty="0" err="1" smtClean="0"/>
              <a:t>samples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3 </a:t>
            </a:r>
            <a:r>
              <a:rPr lang="fr-CH" dirty="0" err="1" smtClean="0"/>
              <a:t>volunteers</a:t>
            </a:r>
            <a:endParaRPr lang="fr-CH" dirty="0"/>
          </a:p>
        </p:txBody>
      </p:sp>
      <p:sp>
        <p:nvSpPr>
          <p:cNvPr id="11" name="TextBox 10"/>
          <p:cNvSpPr txBox="1"/>
          <p:nvPr/>
        </p:nvSpPr>
        <p:spPr>
          <a:xfrm>
            <a:off x="425703" y="1874350"/>
            <a:ext cx="386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a.</a:t>
            </a:r>
            <a:endParaRPr lang="fr-CH" dirty="0"/>
          </a:p>
        </p:txBody>
      </p:sp>
      <p:sp>
        <p:nvSpPr>
          <p:cNvPr id="12" name="TextBox 11"/>
          <p:cNvSpPr txBox="1"/>
          <p:nvPr/>
        </p:nvSpPr>
        <p:spPr>
          <a:xfrm>
            <a:off x="6002786" y="1874350"/>
            <a:ext cx="386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b</a:t>
            </a:r>
            <a:r>
              <a:rPr lang="fr-CH" dirty="0" smtClean="0"/>
              <a:t>.</a:t>
            </a:r>
            <a:endParaRPr lang="fr-CH" dirty="0"/>
          </a:p>
        </p:txBody>
      </p:sp>
      <p:sp>
        <p:nvSpPr>
          <p:cNvPr id="13" name="Rectangle 12"/>
          <p:cNvSpPr/>
          <p:nvPr/>
        </p:nvSpPr>
        <p:spPr>
          <a:xfrm>
            <a:off x="5951413" y="5426518"/>
            <a:ext cx="57599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1100" dirty="0" smtClean="0"/>
              <a:t>Amplification </a:t>
            </a:r>
            <a:r>
              <a:rPr lang="fr-CH" sz="1100" dirty="0" err="1" smtClean="0"/>
              <a:t>curves</a:t>
            </a:r>
            <a:r>
              <a:rPr lang="fr-CH" sz="1100" dirty="0" smtClean="0"/>
              <a:t> </a:t>
            </a:r>
            <a:r>
              <a:rPr lang="fr-CH" sz="1100" dirty="0" err="1" smtClean="0"/>
              <a:t>showing</a:t>
            </a:r>
            <a:r>
              <a:rPr lang="fr-CH" sz="1100" dirty="0" smtClean="0"/>
              <a:t> </a:t>
            </a:r>
            <a:r>
              <a:rPr lang="fr-CH" sz="1100" dirty="0" err="1" smtClean="0"/>
              <a:t>very</a:t>
            </a:r>
            <a:r>
              <a:rPr lang="fr-CH" sz="1100" dirty="0" smtClean="0"/>
              <a:t> </a:t>
            </a:r>
            <a:r>
              <a:rPr lang="fr-CH" sz="1100" dirty="0" err="1" smtClean="0"/>
              <a:t>low</a:t>
            </a:r>
            <a:r>
              <a:rPr lang="fr-CH" sz="1100" dirty="0" smtClean="0"/>
              <a:t> expressions of circNFAT5 in </a:t>
            </a:r>
            <a:r>
              <a:rPr lang="fr-CH" sz="1100" dirty="0" err="1" smtClean="0"/>
              <a:t>serum</a:t>
            </a:r>
            <a:r>
              <a:rPr lang="fr-CH" sz="1100" dirty="0" smtClean="0"/>
              <a:t> </a:t>
            </a:r>
            <a:r>
              <a:rPr lang="fr-CH" sz="1100" dirty="0" err="1" smtClean="0"/>
              <a:t>samples</a:t>
            </a:r>
            <a:r>
              <a:rPr lang="fr-CH" sz="1100" dirty="0" smtClean="0"/>
              <a:t> </a:t>
            </a:r>
            <a:r>
              <a:rPr lang="fr-CH" sz="1100" dirty="0" err="1" smtClean="0"/>
              <a:t>from</a:t>
            </a:r>
            <a:r>
              <a:rPr lang="fr-CH" sz="1100" dirty="0" smtClean="0"/>
              <a:t> </a:t>
            </a:r>
            <a:r>
              <a:rPr lang="fr-CH" sz="1100" dirty="0" err="1" smtClean="0"/>
              <a:t>volunteers</a:t>
            </a:r>
            <a:endParaRPr lang="fr-CH" sz="1100" baseline="0" dirty="0" smtClean="0">
              <a:sym typeface="Wingdings" panose="05000000000000000000" pitchFamily="2" charset="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48123" y="6158222"/>
            <a:ext cx="234070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sz="1100" dirty="0" smtClean="0"/>
              <a:t>RT</a:t>
            </a:r>
            <a:r>
              <a:rPr lang="fr-CH" sz="1100" baseline="0" dirty="0" smtClean="0"/>
              <a:t> </a:t>
            </a:r>
            <a:r>
              <a:rPr lang="fr-CH" sz="1100" baseline="0" dirty="0" smtClean="0">
                <a:sym typeface="Wingdings" panose="05000000000000000000" pitchFamily="2" charset="2"/>
              </a:rPr>
              <a:t> 650 </a:t>
            </a:r>
            <a:r>
              <a:rPr lang="fr-CH" sz="1100" baseline="0" dirty="0" err="1" smtClean="0">
                <a:sym typeface="Wingdings" panose="05000000000000000000" pitchFamily="2" charset="2"/>
              </a:rPr>
              <a:t>ng</a:t>
            </a:r>
            <a:r>
              <a:rPr lang="fr-CH" sz="1100" baseline="0" dirty="0" smtClean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fr-CH" sz="1100" dirty="0" smtClean="0">
                <a:sym typeface="Wingdings" panose="05000000000000000000" pitchFamily="2" charset="2"/>
              </a:rPr>
              <a:t>Expression </a:t>
            </a:r>
            <a:r>
              <a:rPr lang="fr-CH" sz="1100" dirty="0" err="1" smtClean="0">
                <a:sym typeface="Wingdings" panose="05000000000000000000" pitchFamily="2" charset="2"/>
              </a:rPr>
              <a:t>levels</a:t>
            </a:r>
            <a:r>
              <a:rPr lang="fr-CH" sz="1100" dirty="0" smtClean="0">
                <a:sym typeface="Wingdings" panose="05000000000000000000" pitchFamily="2" charset="2"/>
              </a:rPr>
              <a:t> </a:t>
            </a:r>
            <a:r>
              <a:rPr lang="fr-CH" sz="1100" baseline="0" dirty="0" err="1" smtClean="0">
                <a:sym typeface="Wingdings" panose="05000000000000000000" pitchFamily="2" charset="2"/>
              </a:rPr>
              <a:t>normalised</a:t>
            </a:r>
            <a:r>
              <a:rPr lang="fr-CH" sz="1100" baseline="0" dirty="0" smtClean="0">
                <a:sym typeface="Wingdings" panose="05000000000000000000" pitchFamily="2" charset="2"/>
              </a:rPr>
              <a:t> </a:t>
            </a:r>
            <a:r>
              <a:rPr lang="fr-CH" sz="1100" baseline="0" dirty="0" err="1" smtClean="0">
                <a:sym typeface="Wingdings" panose="05000000000000000000" pitchFamily="2" charset="2"/>
              </a:rPr>
              <a:t>with</a:t>
            </a:r>
            <a:r>
              <a:rPr lang="fr-CH" sz="1100" baseline="0" dirty="0" smtClean="0">
                <a:sym typeface="Wingdings" panose="05000000000000000000" pitchFamily="2" charset="2"/>
              </a:rPr>
              <a:t> 18s</a:t>
            </a:r>
            <a:endParaRPr lang="fr-CH" sz="1100" baseline="0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53184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58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>Luxembourg Institute of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Francesca Maria Stefanizzi</dc:creator>
  <cp:lastModifiedBy>Francesca Maria Stefanizzi</cp:lastModifiedBy>
  <cp:revision>2</cp:revision>
  <dcterms:created xsi:type="dcterms:W3CDTF">2022-05-13T08:09:59Z</dcterms:created>
  <dcterms:modified xsi:type="dcterms:W3CDTF">2022-05-13T08:19:48Z</dcterms:modified>
</cp:coreProperties>
</file>