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8" r:id="rId2"/>
  </p:sldIdLst>
  <p:sldSz cx="47548800" cy="43891200"/>
  <p:notesSz cx="9144000" cy="6858000"/>
  <p:defaultTextStyle>
    <a:defPPr>
      <a:defRPr lang="en-US"/>
    </a:defPPr>
    <a:lvl1pPr marL="0" algn="l" defTabSz="2716343" rtl="0" eaLnBrk="1" latinLnBrk="0" hangingPunct="1">
      <a:defRPr sz="5348" kern="1200">
        <a:solidFill>
          <a:schemeClr val="tx1"/>
        </a:solidFill>
        <a:latin typeface="+mn-lt"/>
        <a:ea typeface="+mn-ea"/>
        <a:cs typeface="+mn-cs"/>
      </a:defRPr>
    </a:lvl1pPr>
    <a:lvl2pPr marL="1358171" algn="l" defTabSz="2716343" rtl="0" eaLnBrk="1" latinLnBrk="0" hangingPunct="1">
      <a:defRPr sz="5348" kern="1200">
        <a:solidFill>
          <a:schemeClr val="tx1"/>
        </a:solidFill>
        <a:latin typeface="+mn-lt"/>
        <a:ea typeface="+mn-ea"/>
        <a:cs typeface="+mn-cs"/>
      </a:defRPr>
    </a:lvl2pPr>
    <a:lvl3pPr marL="2716343" algn="l" defTabSz="2716343" rtl="0" eaLnBrk="1" latinLnBrk="0" hangingPunct="1">
      <a:defRPr sz="5348" kern="1200">
        <a:solidFill>
          <a:schemeClr val="tx1"/>
        </a:solidFill>
        <a:latin typeface="+mn-lt"/>
        <a:ea typeface="+mn-ea"/>
        <a:cs typeface="+mn-cs"/>
      </a:defRPr>
    </a:lvl3pPr>
    <a:lvl4pPr marL="4074516" algn="l" defTabSz="2716343" rtl="0" eaLnBrk="1" latinLnBrk="0" hangingPunct="1">
      <a:defRPr sz="5348" kern="1200">
        <a:solidFill>
          <a:schemeClr val="tx1"/>
        </a:solidFill>
        <a:latin typeface="+mn-lt"/>
        <a:ea typeface="+mn-ea"/>
        <a:cs typeface="+mn-cs"/>
      </a:defRPr>
    </a:lvl4pPr>
    <a:lvl5pPr marL="5432687" algn="l" defTabSz="2716343" rtl="0" eaLnBrk="1" latinLnBrk="0" hangingPunct="1">
      <a:defRPr sz="5348" kern="1200">
        <a:solidFill>
          <a:schemeClr val="tx1"/>
        </a:solidFill>
        <a:latin typeface="+mn-lt"/>
        <a:ea typeface="+mn-ea"/>
        <a:cs typeface="+mn-cs"/>
      </a:defRPr>
    </a:lvl5pPr>
    <a:lvl6pPr marL="6790859" algn="l" defTabSz="2716343" rtl="0" eaLnBrk="1" latinLnBrk="0" hangingPunct="1">
      <a:defRPr sz="5348" kern="1200">
        <a:solidFill>
          <a:schemeClr val="tx1"/>
        </a:solidFill>
        <a:latin typeface="+mn-lt"/>
        <a:ea typeface="+mn-ea"/>
        <a:cs typeface="+mn-cs"/>
      </a:defRPr>
    </a:lvl6pPr>
    <a:lvl7pPr marL="8149030" algn="l" defTabSz="2716343" rtl="0" eaLnBrk="1" latinLnBrk="0" hangingPunct="1">
      <a:defRPr sz="5348" kern="1200">
        <a:solidFill>
          <a:schemeClr val="tx1"/>
        </a:solidFill>
        <a:latin typeface="+mn-lt"/>
        <a:ea typeface="+mn-ea"/>
        <a:cs typeface="+mn-cs"/>
      </a:defRPr>
    </a:lvl7pPr>
    <a:lvl8pPr marL="9507202" algn="l" defTabSz="2716343" rtl="0" eaLnBrk="1" latinLnBrk="0" hangingPunct="1">
      <a:defRPr sz="5348" kern="1200">
        <a:solidFill>
          <a:schemeClr val="tx1"/>
        </a:solidFill>
        <a:latin typeface="+mn-lt"/>
        <a:ea typeface="+mn-ea"/>
        <a:cs typeface="+mn-cs"/>
      </a:defRPr>
    </a:lvl8pPr>
    <a:lvl9pPr marL="10865373" algn="l" defTabSz="2716343" rtl="0" eaLnBrk="1" latinLnBrk="0" hangingPunct="1">
      <a:defRPr sz="534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79" autoAdjust="0"/>
    <p:restoredTop sz="86408" autoAdjust="0"/>
  </p:normalViewPr>
  <p:slideViewPr>
    <p:cSldViewPr snapToGrid="0">
      <p:cViewPr varScale="1">
        <p:scale>
          <a:sx n="10" d="100"/>
          <a:sy n="10" d="100"/>
        </p:scale>
        <p:origin x="1382" y="5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66160" y="7183123"/>
            <a:ext cx="40416480" cy="15280640"/>
          </a:xfrm>
        </p:spPr>
        <p:txBody>
          <a:bodyPr anchor="b"/>
          <a:lstStyle>
            <a:lvl1pPr algn="ctr">
              <a:defRPr sz="3120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3600" y="23053043"/>
            <a:ext cx="35661600" cy="10596877"/>
          </a:xfrm>
        </p:spPr>
        <p:txBody>
          <a:bodyPr/>
          <a:lstStyle>
            <a:lvl1pPr marL="0" indent="0" algn="ctr">
              <a:buNone/>
              <a:defRPr sz="12480"/>
            </a:lvl1pPr>
            <a:lvl2pPr marL="2377514" indent="0" algn="ctr">
              <a:buNone/>
              <a:defRPr sz="10400"/>
            </a:lvl2pPr>
            <a:lvl3pPr marL="4755029" indent="0" algn="ctr">
              <a:buNone/>
              <a:defRPr sz="9360"/>
            </a:lvl3pPr>
            <a:lvl4pPr marL="7132543" indent="0" algn="ctr">
              <a:buNone/>
              <a:defRPr sz="8320"/>
            </a:lvl4pPr>
            <a:lvl5pPr marL="9510057" indent="0" algn="ctr">
              <a:buNone/>
              <a:defRPr sz="8320"/>
            </a:lvl5pPr>
            <a:lvl6pPr marL="11887571" indent="0" algn="ctr">
              <a:buNone/>
              <a:defRPr sz="8320"/>
            </a:lvl6pPr>
            <a:lvl7pPr marL="14265086" indent="0" algn="ctr">
              <a:buNone/>
              <a:defRPr sz="8320"/>
            </a:lvl7pPr>
            <a:lvl8pPr marL="16642600" indent="0" algn="ctr">
              <a:buNone/>
              <a:defRPr sz="8320"/>
            </a:lvl8pPr>
            <a:lvl9pPr marL="19020114" indent="0" algn="ctr">
              <a:buNone/>
              <a:defRPr sz="832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71D32-C66E-4ED0-AE7C-BDF63D2E4A3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7FC2-C87F-44A1-8C1D-F2E2F7509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790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71D32-C66E-4ED0-AE7C-BDF63D2E4A3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7FC2-C87F-44A1-8C1D-F2E2F7509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11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4218" y="10942334"/>
            <a:ext cx="41010840" cy="18257517"/>
          </a:xfrm>
        </p:spPr>
        <p:txBody>
          <a:bodyPr anchor="b"/>
          <a:lstStyle>
            <a:lvl1pPr>
              <a:defRPr sz="3120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4218" y="29372574"/>
            <a:ext cx="41010840" cy="9601197"/>
          </a:xfrm>
        </p:spPr>
        <p:txBody>
          <a:bodyPr/>
          <a:lstStyle>
            <a:lvl1pPr marL="0" indent="0">
              <a:buNone/>
              <a:defRPr sz="12480">
                <a:solidFill>
                  <a:schemeClr val="tx1"/>
                </a:solidFill>
              </a:defRPr>
            </a:lvl1pPr>
            <a:lvl2pPr marL="2377514" indent="0">
              <a:buNone/>
              <a:defRPr sz="10400">
                <a:solidFill>
                  <a:schemeClr val="tx1">
                    <a:tint val="75000"/>
                  </a:schemeClr>
                </a:solidFill>
              </a:defRPr>
            </a:lvl2pPr>
            <a:lvl3pPr marL="4755029" indent="0">
              <a:buNone/>
              <a:defRPr sz="9360">
                <a:solidFill>
                  <a:schemeClr val="tx1">
                    <a:tint val="75000"/>
                  </a:schemeClr>
                </a:solidFill>
              </a:defRPr>
            </a:lvl3pPr>
            <a:lvl4pPr marL="7132543" indent="0">
              <a:buNone/>
              <a:defRPr sz="8320">
                <a:solidFill>
                  <a:schemeClr val="tx1">
                    <a:tint val="75000"/>
                  </a:schemeClr>
                </a:solidFill>
              </a:defRPr>
            </a:lvl4pPr>
            <a:lvl5pPr marL="9510057" indent="0">
              <a:buNone/>
              <a:defRPr sz="8320">
                <a:solidFill>
                  <a:schemeClr val="tx1">
                    <a:tint val="75000"/>
                  </a:schemeClr>
                </a:solidFill>
              </a:defRPr>
            </a:lvl5pPr>
            <a:lvl6pPr marL="11887571" indent="0">
              <a:buNone/>
              <a:defRPr sz="8320">
                <a:solidFill>
                  <a:schemeClr val="tx1">
                    <a:tint val="75000"/>
                  </a:schemeClr>
                </a:solidFill>
              </a:defRPr>
            </a:lvl6pPr>
            <a:lvl7pPr marL="14265086" indent="0">
              <a:buNone/>
              <a:defRPr sz="8320">
                <a:solidFill>
                  <a:schemeClr val="tx1">
                    <a:tint val="75000"/>
                  </a:schemeClr>
                </a:solidFill>
              </a:defRPr>
            </a:lvl7pPr>
            <a:lvl8pPr marL="16642600" indent="0">
              <a:buNone/>
              <a:defRPr sz="8320">
                <a:solidFill>
                  <a:schemeClr val="tx1">
                    <a:tint val="75000"/>
                  </a:schemeClr>
                </a:solidFill>
              </a:defRPr>
            </a:lvl8pPr>
            <a:lvl9pPr marL="19020114" indent="0">
              <a:buNone/>
              <a:defRPr sz="8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71D32-C66E-4ED0-AE7C-BDF63D2E4A3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7FC2-C87F-44A1-8C1D-F2E2F7509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407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68980" y="11684000"/>
            <a:ext cx="20208240" cy="27848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071580" y="11684000"/>
            <a:ext cx="20208240" cy="27848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71D32-C66E-4ED0-AE7C-BDF63D2E4A3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7FC2-C87F-44A1-8C1D-F2E2F7509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253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5173" y="2336811"/>
            <a:ext cx="41010840" cy="848360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75178" y="10759443"/>
            <a:ext cx="20115368" cy="5273037"/>
          </a:xfrm>
        </p:spPr>
        <p:txBody>
          <a:bodyPr anchor="b"/>
          <a:lstStyle>
            <a:lvl1pPr marL="0" indent="0">
              <a:buNone/>
              <a:defRPr sz="12480" b="1"/>
            </a:lvl1pPr>
            <a:lvl2pPr marL="2377514" indent="0">
              <a:buNone/>
              <a:defRPr sz="10400" b="1"/>
            </a:lvl2pPr>
            <a:lvl3pPr marL="4755029" indent="0">
              <a:buNone/>
              <a:defRPr sz="9360" b="1"/>
            </a:lvl3pPr>
            <a:lvl4pPr marL="7132543" indent="0">
              <a:buNone/>
              <a:defRPr sz="8320" b="1"/>
            </a:lvl4pPr>
            <a:lvl5pPr marL="9510057" indent="0">
              <a:buNone/>
              <a:defRPr sz="8320" b="1"/>
            </a:lvl5pPr>
            <a:lvl6pPr marL="11887571" indent="0">
              <a:buNone/>
              <a:defRPr sz="8320" b="1"/>
            </a:lvl6pPr>
            <a:lvl7pPr marL="14265086" indent="0">
              <a:buNone/>
              <a:defRPr sz="8320" b="1"/>
            </a:lvl7pPr>
            <a:lvl8pPr marL="16642600" indent="0">
              <a:buNone/>
              <a:defRPr sz="8320" b="1"/>
            </a:lvl8pPr>
            <a:lvl9pPr marL="19020114" indent="0">
              <a:buNone/>
              <a:defRPr sz="83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75178" y="16032480"/>
            <a:ext cx="20115368" cy="23581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4071585" y="10759443"/>
            <a:ext cx="20214433" cy="5273037"/>
          </a:xfrm>
        </p:spPr>
        <p:txBody>
          <a:bodyPr anchor="b"/>
          <a:lstStyle>
            <a:lvl1pPr marL="0" indent="0">
              <a:buNone/>
              <a:defRPr sz="12480" b="1"/>
            </a:lvl1pPr>
            <a:lvl2pPr marL="2377514" indent="0">
              <a:buNone/>
              <a:defRPr sz="10400" b="1"/>
            </a:lvl2pPr>
            <a:lvl3pPr marL="4755029" indent="0">
              <a:buNone/>
              <a:defRPr sz="9360" b="1"/>
            </a:lvl3pPr>
            <a:lvl4pPr marL="7132543" indent="0">
              <a:buNone/>
              <a:defRPr sz="8320" b="1"/>
            </a:lvl4pPr>
            <a:lvl5pPr marL="9510057" indent="0">
              <a:buNone/>
              <a:defRPr sz="8320" b="1"/>
            </a:lvl5pPr>
            <a:lvl6pPr marL="11887571" indent="0">
              <a:buNone/>
              <a:defRPr sz="8320" b="1"/>
            </a:lvl6pPr>
            <a:lvl7pPr marL="14265086" indent="0">
              <a:buNone/>
              <a:defRPr sz="8320" b="1"/>
            </a:lvl7pPr>
            <a:lvl8pPr marL="16642600" indent="0">
              <a:buNone/>
              <a:defRPr sz="8320" b="1"/>
            </a:lvl8pPr>
            <a:lvl9pPr marL="19020114" indent="0">
              <a:buNone/>
              <a:defRPr sz="83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4071585" y="16032480"/>
            <a:ext cx="20214433" cy="23581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71D32-C66E-4ED0-AE7C-BDF63D2E4A3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7FC2-C87F-44A1-8C1D-F2E2F7509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53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71D32-C66E-4ED0-AE7C-BDF63D2E4A3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7FC2-C87F-44A1-8C1D-F2E2F7509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224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71D32-C66E-4ED0-AE7C-BDF63D2E4A3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7FC2-C87F-44A1-8C1D-F2E2F7509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73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5173" y="2926080"/>
            <a:ext cx="15335726" cy="10241280"/>
          </a:xfrm>
        </p:spPr>
        <p:txBody>
          <a:bodyPr anchor="b"/>
          <a:lstStyle>
            <a:lvl1pPr>
              <a:defRPr sz="1664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14433" y="6319530"/>
            <a:ext cx="24071580" cy="31191200"/>
          </a:xfrm>
        </p:spPr>
        <p:txBody>
          <a:bodyPr/>
          <a:lstStyle>
            <a:lvl1pPr>
              <a:defRPr sz="16641"/>
            </a:lvl1pPr>
            <a:lvl2pPr>
              <a:defRPr sz="14560"/>
            </a:lvl2pPr>
            <a:lvl3pPr>
              <a:defRPr sz="12480"/>
            </a:lvl3pPr>
            <a:lvl4pPr>
              <a:defRPr sz="10400"/>
            </a:lvl4pPr>
            <a:lvl5pPr>
              <a:defRPr sz="10400"/>
            </a:lvl5pPr>
            <a:lvl6pPr>
              <a:defRPr sz="10400"/>
            </a:lvl6pPr>
            <a:lvl7pPr>
              <a:defRPr sz="10400"/>
            </a:lvl7pPr>
            <a:lvl8pPr>
              <a:defRPr sz="10400"/>
            </a:lvl8pPr>
            <a:lvl9pPr>
              <a:defRPr sz="10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75173" y="13167360"/>
            <a:ext cx="15335726" cy="24394163"/>
          </a:xfrm>
        </p:spPr>
        <p:txBody>
          <a:bodyPr/>
          <a:lstStyle>
            <a:lvl1pPr marL="0" indent="0">
              <a:buNone/>
              <a:defRPr sz="8320"/>
            </a:lvl1pPr>
            <a:lvl2pPr marL="2377514" indent="0">
              <a:buNone/>
              <a:defRPr sz="7280"/>
            </a:lvl2pPr>
            <a:lvl3pPr marL="4755029" indent="0">
              <a:buNone/>
              <a:defRPr sz="6240"/>
            </a:lvl3pPr>
            <a:lvl4pPr marL="7132543" indent="0">
              <a:buNone/>
              <a:defRPr sz="5200"/>
            </a:lvl4pPr>
            <a:lvl5pPr marL="9510057" indent="0">
              <a:buNone/>
              <a:defRPr sz="5200"/>
            </a:lvl5pPr>
            <a:lvl6pPr marL="11887571" indent="0">
              <a:buNone/>
              <a:defRPr sz="5200"/>
            </a:lvl6pPr>
            <a:lvl7pPr marL="14265086" indent="0">
              <a:buNone/>
              <a:defRPr sz="5200"/>
            </a:lvl7pPr>
            <a:lvl8pPr marL="16642600" indent="0">
              <a:buNone/>
              <a:defRPr sz="5200"/>
            </a:lvl8pPr>
            <a:lvl9pPr marL="19020114" indent="0">
              <a:buNone/>
              <a:defRPr sz="5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71D32-C66E-4ED0-AE7C-BDF63D2E4A3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7FC2-C87F-44A1-8C1D-F2E2F7509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289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5173" y="2926080"/>
            <a:ext cx="15335726" cy="10241280"/>
          </a:xfrm>
        </p:spPr>
        <p:txBody>
          <a:bodyPr anchor="b"/>
          <a:lstStyle>
            <a:lvl1pPr>
              <a:defRPr sz="1664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0214433" y="6319530"/>
            <a:ext cx="24071580" cy="31191200"/>
          </a:xfrm>
        </p:spPr>
        <p:txBody>
          <a:bodyPr anchor="t"/>
          <a:lstStyle>
            <a:lvl1pPr marL="0" indent="0">
              <a:buNone/>
              <a:defRPr sz="16641"/>
            </a:lvl1pPr>
            <a:lvl2pPr marL="2377514" indent="0">
              <a:buNone/>
              <a:defRPr sz="14560"/>
            </a:lvl2pPr>
            <a:lvl3pPr marL="4755029" indent="0">
              <a:buNone/>
              <a:defRPr sz="12480"/>
            </a:lvl3pPr>
            <a:lvl4pPr marL="7132543" indent="0">
              <a:buNone/>
              <a:defRPr sz="10400"/>
            </a:lvl4pPr>
            <a:lvl5pPr marL="9510057" indent="0">
              <a:buNone/>
              <a:defRPr sz="10400"/>
            </a:lvl5pPr>
            <a:lvl6pPr marL="11887571" indent="0">
              <a:buNone/>
              <a:defRPr sz="10400"/>
            </a:lvl6pPr>
            <a:lvl7pPr marL="14265086" indent="0">
              <a:buNone/>
              <a:defRPr sz="10400"/>
            </a:lvl7pPr>
            <a:lvl8pPr marL="16642600" indent="0">
              <a:buNone/>
              <a:defRPr sz="10400"/>
            </a:lvl8pPr>
            <a:lvl9pPr marL="19020114" indent="0">
              <a:buNone/>
              <a:defRPr sz="104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75173" y="13167360"/>
            <a:ext cx="15335726" cy="24394163"/>
          </a:xfrm>
        </p:spPr>
        <p:txBody>
          <a:bodyPr/>
          <a:lstStyle>
            <a:lvl1pPr marL="0" indent="0">
              <a:buNone/>
              <a:defRPr sz="8320"/>
            </a:lvl1pPr>
            <a:lvl2pPr marL="2377514" indent="0">
              <a:buNone/>
              <a:defRPr sz="7280"/>
            </a:lvl2pPr>
            <a:lvl3pPr marL="4755029" indent="0">
              <a:buNone/>
              <a:defRPr sz="6240"/>
            </a:lvl3pPr>
            <a:lvl4pPr marL="7132543" indent="0">
              <a:buNone/>
              <a:defRPr sz="5200"/>
            </a:lvl4pPr>
            <a:lvl5pPr marL="9510057" indent="0">
              <a:buNone/>
              <a:defRPr sz="5200"/>
            </a:lvl5pPr>
            <a:lvl6pPr marL="11887571" indent="0">
              <a:buNone/>
              <a:defRPr sz="5200"/>
            </a:lvl6pPr>
            <a:lvl7pPr marL="14265086" indent="0">
              <a:buNone/>
              <a:defRPr sz="5200"/>
            </a:lvl7pPr>
            <a:lvl8pPr marL="16642600" indent="0">
              <a:buNone/>
              <a:defRPr sz="5200"/>
            </a:lvl8pPr>
            <a:lvl9pPr marL="19020114" indent="0">
              <a:buNone/>
              <a:defRPr sz="5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71D32-C66E-4ED0-AE7C-BDF63D2E4A3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7FC2-C87F-44A1-8C1D-F2E2F7509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160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71D32-C66E-4ED0-AE7C-BDF63D2E4A3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7FC2-C87F-44A1-8C1D-F2E2F7509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711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4027113" y="2336800"/>
            <a:ext cx="10252710" cy="37195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68983" y="2336800"/>
            <a:ext cx="30163770" cy="37195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71D32-C66E-4ED0-AE7C-BDF63D2E4A3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7FC2-C87F-44A1-8C1D-F2E2F7509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089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68980" y="2336811"/>
            <a:ext cx="41010840" cy="848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68980" y="11684000"/>
            <a:ext cx="41010840" cy="27848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68980" y="40680650"/>
            <a:ext cx="1069848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71D32-C66E-4ED0-AE7C-BDF63D2E4A35}" type="datetimeFigureOut">
              <a:rPr lang="en-US" smtClean="0"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750540" y="40680650"/>
            <a:ext cx="1604772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581340" y="40680650"/>
            <a:ext cx="1069848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D7FC2-C87F-44A1-8C1D-F2E2F7509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899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4755029" rtl="0" eaLnBrk="1" latinLnBrk="0" hangingPunct="1">
        <a:lnSpc>
          <a:spcPct val="90000"/>
        </a:lnSpc>
        <a:spcBef>
          <a:spcPct val="0"/>
        </a:spcBef>
        <a:buNone/>
        <a:defRPr sz="2288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88757" indent="-1188757" algn="l" defTabSz="4755029" rtl="0" eaLnBrk="1" latinLnBrk="0" hangingPunct="1">
        <a:lnSpc>
          <a:spcPct val="90000"/>
        </a:lnSpc>
        <a:spcBef>
          <a:spcPts val="5200"/>
        </a:spcBef>
        <a:buFont typeface="Arial" panose="020B0604020202020204" pitchFamily="34" charset="0"/>
        <a:buChar char="•"/>
        <a:defRPr sz="14560" kern="1200">
          <a:solidFill>
            <a:schemeClr val="tx1"/>
          </a:solidFill>
          <a:latin typeface="+mn-lt"/>
          <a:ea typeface="+mn-ea"/>
          <a:cs typeface="+mn-cs"/>
        </a:defRPr>
      </a:lvl1pPr>
      <a:lvl2pPr marL="3566271" indent="-1188757" algn="l" defTabSz="4755029" rtl="0" eaLnBrk="1" latinLnBrk="0" hangingPunct="1">
        <a:lnSpc>
          <a:spcPct val="90000"/>
        </a:lnSpc>
        <a:spcBef>
          <a:spcPts val="2601"/>
        </a:spcBef>
        <a:buFont typeface="Arial" panose="020B0604020202020204" pitchFamily="34" charset="0"/>
        <a:buChar char="•"/>
        <a:defRPr sz="12480" kern="1200">
          <a:solidFill>
            <a:schemeClr val="tx1"/>
          </a:solidFill>
          <a:latin typeface="+mn-lt"/>
          <a:ea typeface="+mn-ea"/>
          <a:cs typeface="+mn-cs"/>
        </a:defRPr>
      </a:lvl2pPr>
      <a:lvl3pPr marL="5943786" indent="-1188757" algn="l" defTabSz="4755029" rtl="0" eaLnBrk="1" latinLnBrk="0" hangingPunct="1">
        <a:lnSpc>
          <a:spcPct val="90000"/>
        </a:lnSpc>
        <a:spcBef>
          <a:spcPts val="2601"/>
        </a:spcBef>
        <a:buFont typeface="Arial" panose="020B0604020202020204" pitchFamily="34" charset="0"/>
        <a:buChar char="•"/>
        <a:defRPr sz="10400" kern="1200">
          <a:solidFill>
            <a:schemeClr val="tx1"/>
          </a:solidFill>
          <a:latin typeface="+mn-lt"/>
          <a:ea typeface="+mn-ea"/>
          <a:cs typeface="+mn-cs"/>
        </a:defRPr>
      </a:lvl3pPr>
      <a:lvl4pPr marL="8321300" indent="-1188757" algn="l" defTabSz="4755029" rtl="0" eaLnBrk="1" latinLnBrk="0" hangingPunct="1">
        <a:lnSpc>
          <a:spcPct val="90000"/>
        </a:lnSpc>
        <a:spcBef>
          <a:spcPts val="2601"/>
        </a:spcBef>
        <a:buFont typeface="Arial" panose="020B0604020202020204" pitchFamily="34" charset="0"/>
        <a:buChar char="•"/>
        <a:defRPr sz="9360" kern="1200">
          <a:solidFill>
            <a:schemeClr val="tx1"/>
          </a:solidFill>
          <a:latin typeface="+mn-lt"/>
          <a:ea typeface="+mn-ea"/>
          <a:cs typeface="+mn-cs"/>
        </a:defRPr>
      </a:lvl4pPr>
      <a:lvl5pPr marL="10698814" indent="-1188757" algn="l" defTabSz="4755029" rtl="0" eaLnBrk="1" latinLnBrk="0" hangingPunct="1">
        <a:lnSpc>
          <a:spcPct val="90000"/>
        </a:lnSpc>
        <a:spcBef>
          <a:spcPts val="2601"/>
        </a:spcBef>
        <a:buFont typeface="Arial" panose="020B0604020202020204" pitchFamily="34" charset="0"/>
        <a:buChar char="•"/>
        <a:defRPr sz="9360" kern="1200">
          <a:solidFill>
            <a:schemeClr val="tx1"/>
          </a:solidFill>
          <a:latin typeface="+mn-lt"/>
          <a:ea typeface="+mn-ea"/>
          <a:cs typeface="+mn-cs"/>
        </a:defRPr>
      </a:lvl5pPr>
      <a:lvl6pPr marL="13076329" indent="-1188757" algn="l" defTabSz="4755029" rtl="0" eaLnBrk="1" latinLnBrk="0" hangingPunct="1">
        <a:lnSpc>
          <a:spcPct val="90000"/>
        </a:lnSpc>
        <a:spcBef>
          <a:spcPts val="2601"/>
        </a:spcBef>
        <a:buFont typeface="Arial" panose="020B0604020202020204" pitchFamily="34" charset="0"/>
        <a:buChar char="•"/>
        <a:defRPr sz="9360" kern="1200">
          <a:solidFill>
            <a:schemeClr val="tx1"/>
          </a:solidFill>
          <a:latin typeface="+mn-lt"/>
          <a:ea typeface="+mn-ea"/>
          <a:cs typeface="+mn-cs"/>
        </a:defRPr>
      </a:lvl6pPr>
      <a:lvl7pPr marL="15453843" indent="-1188757" algn="l" defTabSz="4755029" rtl="0" eaLnBrk="1" latinLnBrk="0" hangingPunct="1">
        <a:lnSpc>
          <a:spcPct val="90000"/>
        </a:lnSpc>
        <a:spcBef>
          <a:spcPts val="2601"/>
        </a:spcBef>
        <a:buFont typeface="Arial" panose="020B0604020202020204" pitchFamily="34" charset="0"/>
        <a:buChar char="•"/>
        <a:defRPr sz="9360" kern="1200">
          <a:solidFill>
            <a:schemeClr val="tx1"/>
          </a:solidFill>
          <a:latin typeface="+mn-lt"/>
          <a:ea typeface="+mn-ea"/>
          <a:cs typeface="+mn-cs"/>
        </a:defRPr>
      </a:lvl7pPr>
      <a:lvl8pPr marL="17831357" indent="-1188757" algn="l" defTabSz="4755029" rtl="0" eaLnBrk="1" latinLnBrk="0" hangingPunct="1">
        <a:lnSpc>
          <a:spcPct val="90000"/>
        </a:lnSpc>
        <a:spcBef>
          <a:spcPts val="2601"/>
        </a:spcBef>
        <a:buFont typeface="Arial" panose="020B0604020202020204" pitchFamily="34" charset="0"/>
        <a:buChar char="•"/>
        <a:defRPr sz="9360" kern="1200">
          <a:solidFill>
            <a:schemeClr val="tx1"/>
          </a:solidFill>
          <a:latin typeface="+mn-lt"/>
          <a:ea typeface="+mn-ea"/>
          <a:cs typeface="+mn-cs"/>
        </a:defRPr>
      </a:lvl8pPr>
      <a:lvl9pPr marL="20208872" indent="-1188757" algn="l" defTabSz="4755029" rtl="0" eaLnBrk="1" latinLnBrk="0" hangingPunct="1">
        <a:lnSpc>
          <a:spcPct val="90000"/>
        </a:lnSpc>
        <a:spcBef>
          <a:spcPts val="2601"/>
        </a:spcBef>
        <a:buFont typeface="Arial" panose="020B0604020202020204" pitchFamily="34" charset="0"/>
        <a:buChar char="•"/>
        <a:defRPr sz="93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755029" rtl="0" eaLnBrk="1" latinLnBrk="0" hangingPunct="1">
        <a:defRPr sz="9360" kern="1200">
          <a:solidFill>
            <a:schemeClr val="tx1"/>
          </a:solidFill>
          <a:latin typeface="+mn-lt"/>
          <a:ea typeface="+mn-ea"/>
          <a:cs typeface="+mn-cs"/>
        </a:defRPr>
      </a:lvl1pPr>
      <a:lvl2pPr marL="2377514" algn="l" defTabSz="4755029" rtl="0" eaLnBrk="1" latinLnBrk="0" hangingPunct="1">
        <a:defRPr sz="9360" kern="1200">
          <a:solidFill>
            <a:schemeClr val="tx1"/>
          </a:solidFill>
          <a:latin typeface="+mn-lt"/>
          <a:ea typeface="+mn-ea"/>
          <a:cs typeface="+mn-cs"/>
        </a:defRPr>
      </a:lvl2pPr>
      <a:lvl3pPr marL="4755029" algn="l" defTabSz="4755029" rtl="0" eaLnBrk="1" latinLnBrk="0" hangingPunct="1">
        <a:defRPr sz="9360" kern="1200">
          <a:solidFill>
            <a:schemeClr val="tx1"/>
          </a:solidFill>
          <a:latin typeface="+mn-lt"/>
          <a:ea typeface="+mn-ea"/>
          <a:cs typeface="+mn-cs"/>
        </a:defRPr>
      </a:lvl3pPr>
      <a:lvl4pPr marL="7132543" algn="l" defTabSz="4755029" rtl="0" eaLnBrk="1" latinLnBrk="0" hangingPunct="1">
        <a:defRPr sz="9360" kern="1200">
          <a:solidFill>
            <a:schemeClr val="tx1"/>
          </a:solidFill>
          <a:latin typeface="+mn-lt"/>
          <a:ea typeface="+mn-ea"/>
          <a:cs typeface="+mn-cs"/>
        </a:defRPr>
      </a:lvl4pPr>
      <a:lvl5pPr marL="9510057" algn="l" defTabSz="4755029" rtl="0" eaLnBrk="1" latinLnBrk="0" hangingPunct="1">
        <a:defRPr sz="9360" kern="1200">
          <a:solidFill>
            <a:schemeClr val="tx1"/>
          </a:solidFill>
          <a:latin typeface="+mn-lt"/>
          <a:ea typeface="+mn-ea"/>
          <a:cs typeface="+mn-cs"/>
        </a:defRPr>
      </a:lvl5pPr>
      <a:lvl6pPr marL="11887571" algn="l" defTabSz="4755029" rtl="0" eaLnBrk="1" latinLnBrk="0" hangingPunct="1">
        <a:defRPr sz="9360" kern="1200">
          <a:solidFill>
            <a:schemeClr val="tx1"/>
          </a:solidFill>
          <a:latin typeface="+mn-lt"/>
          <a:ea typeface="+mn-ea"/>
          <a:cs typeface="+mn-cs"/>
        </a:defRPr>
      </a:lvl6pPr>
      <a:lvl7pPr marL="14265086" algn="l" defTabSz="4755029" rtl="0" eaLnBrk="1" latinLnBrk="0" hangingPunct="1">
        <a:defRPr sz="9360" kern="1200">
          <a:solidFill>
            <a:schemeClr val="tx1"/>
          </a:solidFill>
          <a:latin typeface="+mn-lt"/>
          <a:ea typeface="+mn-ea"/>
          <a:cs typeface="+mn-cs"/>
        </a:defRPr>
      </a:lvl7pPr>
      <a:lvl8pPr marL="16642600" algn="l" defTabSz="4755029" rtl="0" eaLnBrk="1" latinLnBrk="0" hangingPunct="1">
        <a:defRPr sz="9360" kern="1200">
          <a:solidFill>
            <a:schemeClr val="tx1"/>
          </a:solidFill>
          <a:latin typeface="+mn-lt"/>
          <a:ea typeface="+mn-ea"/>
          <a:cs typeface="+mn-cs"/>
        </a:defRPr>
      </a:lvl8pPr>
      <a:lvl9pPr marL="19020114" algn="l" defTabSz="4755029" rtl="0" eaLnBrk="1" latinLnBrk="0" hangingPunct="1">
        <a:defRPr sz="93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134540" y="1383965"/>
            <a:ext cx="5070763" cy="76581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Start the loop (for number of enzymes): with 1</a:t>
            </a:r>
            <a:r>
              <a:rPr lang="en-US" sz="2201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 enzyme</a:t>
            </a:r>
          </a:p>
        </p:txBody>
      </p:sp>
      <p:cxnSp>
        <p:nvCxnSpPr>
          <p:cNvPr id="3" name="Straight Arrow Connector 2"/>
          <p:cNvCxnSpPr>
            <a:stCxn id="5" idx="2"/>
            <a:endCxn id="4" idx="0"/>
          </p:cNvCxnSpPr>
          <p:nvPr/>
        </p:nvCxnSpPr>
        <p:spPr>
          <a:xfrm flipH="1">
            <a:off x="13660053" y="2149780"/>
            <a:ext cx="9865" cy="3940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lowchart: Decision 3"/>
          <p:cNvSpPr/>
          <p:nvPr/>
        </p:nvSpPr>
        <p:spPr>
          <a:xfrm>
            <a:off x="11961578" y="2543790"/>
            <a:ext cx="3396959" cy="1588301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Is enzyme bound already?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59204" y="2659801"/>
            <a:ext cx="946096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10646" y="4095215"/>
            <a:ext cx="712806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cxnSp>
        <p:nvCxnSpPr>
          <p:cNvPr id="13" name="Straight Arrow Connector 12"/>
          <p:cNvCxnSpPr>
            <a:stCxn id="4" idx="3"/>
            <a:endCxn id="18" idx="1"/>
          </p:cNvCxnSpPr>
          <p:nvPr/>
        </p:nvCxnSpPr>
        <p:spPr>
          <a:xfrm flipV="1">
            <a:off x="15358537" y="1876539"/>
            <a:ext cx="1997023" cy="146139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lowchart: Decision 17"/>
          <p:cNvSpPr/>
          <p:nvPr/>
        </p:nvSpPr>
        <p:spPr>
          <a:xfrm>
            <a:off x="17355557" y="1076469"/>
            <a:ext cx="3491694" cy="1600145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Is the location a reducing end</a:t>
            </a:r>
          </a:p>
        </p:txBody>
      </p:sp>
      <p:cxnSp>
        <p:nvCxnSpPr>
          <p:cNvPr id="22" name="Straight Arrow Connector 21"/>
          <p:cNvCxnSpPr>
            <a:stCxn id="18" idx="2"/>
            <a:endCxn id="26" idx="0"/>
          </p:cNvCxnSpPr>
          <p:nvPr/>
        </p:nvCxnSpPr>
        <p:spPr>
          <a:xfrm>
            <a:off x="19101403" y="2676614"/>
            <a:ext cx="3972" cy="3189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8123690" y="2676615"/>
            <a:ext cx="1020157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6" name="Flowchart: Decision 25"/>
          <p:cNvSpPr/>
          <p:nvPr/>
        </p:nvSpPr>
        <p:spPr>
          <a:xfrm>
            <a:off x="17478650" y="2995571"/>
            <a:ext cx="3253452" cy="1425995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Is the molecule soluble?</a:t>
            </a:r>
          </a:p>
        </p:txBody>
      </p:sp>
      <p:cxnSp>
        <p:nvCxnSpPr>
          <p:cNvPr id="27" name="Straight Arrow Connector 26"/>
          <p:cNvCxnSpPr>
            <a:stCxn id="26" idx="2"/>
            <a:endCxn id="41" idx="0"/>
          </p:cNvCxnSpPr>
          <p:nvPr/>
        </p:nvCxnSpPr>
        <p:spPr>
          <a:xfrm flipH="1">
            <a:off x="19086843" y="4421567"/>
            <a:ext cx="18532" cy="4162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8145461" y="4359413"/>
            <a:ext cx="1156194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31" name="Flowchart: Decision 30"/>
          <p:cNvSpPr/>
          <p:nvPr/>
        </p:nvSpPr>
        <p:spPr>
          <a:xfrm>
            <a:off x="15844596" y="5597119"/>
            <a:ext cx="6473827" cy="3054215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Is the chain length &gt; Minimum soluble length </a:t>
            </a:r>
          </a:p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Random number &lt; Probability of soluble action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7184107" y="4837828"/>
            <a:ext cx="3805472" cy="43519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Generate a random number</a:t>
            </a:r>
          </a:p>
        </p:txBody>
      </p:sp>
      <p:cxnSp>
        <p:nvCxnSpPr>
          <p:cNvPr id="45" name="Straight Arrow Connector 44"/>
          <p:cNvCxnSpPr>
            <a:stCxn id="41" idx="2"/>
            <a:endCxn id="31" idx="0"/>
          </p:cNvCxnSpPr>
          <p:nvPr/>
        </p:nvCxnSpPr>
        <p:spPr>
          <a:xfrm flipH="1">
            <a:off x="19081510" y="5273030"/>
            <a:ext cx="5337" cy="3240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31" idx="2"/>
            <a:endCxn id="78" idx="0"/>
          </p:cNvCxnSpPr>
          <p:nvPr/>
        </p:nvCxnSpPr>
        <p:spPr>
          <a:xfrm>
            <a:off x="19081506" y="8651330"/>
            <a:ext cx="0" cy="3574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7919324" y="8694201"/>
            <a:ext cx="844864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15693676" y="11853672"/>
            <a:ext cx="6752879" cy="156024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Bond is broken and properties of molecule and other in the chain are changed (reducing end, NR, chain length etc.); Increase </a:t>
            </a:r>
            <a:r>
              <a:rPr lang="en-US" sz="2201" dirty="0" err="1">
                <a:latin typeface="Arial" panose="020B0604020202020204" pitchFamily="34" charset="0"/>
                <a:cs typeface="Arial" panose="020B0604020202020204" pitchFamily="34" charset="0"/>
              </a:rPr>
              <a:t>bond_broken</a:t>
            </a:r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 number by 1, and counter by the productive increase</a:t>
            </a:r>
          </a:p>
        </p:txBody>
      </p:sp>
      <p:cxnSp>
        <p:nvCxnSpPr>
          <p:cNvPr id="68" name="Straight Arrow Connector 67"/>
          <p:cNvCxnSpPr>
            <a:stCxn id="78" idx="3"/>
          </p:cNvCxnSpPr>
          <p:nvPr/>
        </p:nvCxnSpPr>
        <p:spPr>
          <a:xfrm flipH="1">
            <a:off x="20546228" y="10136855"/>
            <a:ext cx="2139156" cy="1211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23400950" y="9646208"/>
            <a:ext cx="3375273" cy="98136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Increase the counter by the Non-productive increase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2553661" y="9488359"/>
            <a:ext cx="893243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78" name="Flowchart: Decision 77"/>
          <p:cNvSpPr/>
          <p:nvPr/>
        </p:nvSpPr>
        <p:spPr>
          <a:xfrm>
            <a:off x="15477629" y="9008801"/>
            <a:ext cx="7207754" cy="2256111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20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Check the next bond (Z++), if it is hydrolysable?, as CBH produce cellobiose</a:t>
            </a:r>
          </a:p>
        </p:txBody>
      </p:sp>
      <p:cxnSp>
        <p:nvCxnSpPr>
          <p:cNvPr id="86" name="Straight Arrow Connector 85"/>
          <p:cNvCxnSpPr>
            <a:stCxn id="78" idx="2"/>
            <a:endCxn id="66" idx="0"/>
          </p:cNvCxnSpPr>
          <p:nvPr/>
        </p:nvCxnSpPr>
        <p:spPr>
          <a:xfrm flipH="1">
            <a:off x="19070112" y="11264912"/>
            <a:ext cx="11394" cy="5887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17688863" y="11291059"/>
            <a:ext cx="1020157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cxnSp>
        <p:nvCxnSpPr>
          <p:cNvPr id="94" name="Straight Arrow Connector 93"/>
          <p:cNvCxnSpPr>
            <a:stCxn id="31" idx="3"/>
            <a:endCxn id="97" idx="1"/>
          </p:cNvCxnSpPr>
          <p:nvPr/>
        </p:nvCxnSpPr>
        <p:spPr>
          <a:xfrm flipV="1">
            <a:off x="22318420" y="5007759"/>
            <a:ext cx="345228" cy="2116467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Flowchart: Decision 96"/>
          <p:cNvSpPr/>
          <p:nvPr/>
        </p:nvSpPr>
        <p:spPr>
          <a:xfrm>
            <a:off x="22663651" y="4284647"/>
            <a:ext cx="3295905" cy="1446223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Is the molecule cellobiose?</a:t>
            </a:r>
          </a:p>
        </p:txBody>
      </p:sp>
      <p:cxnSp>
        <p:nvCxnSpPr>
          <p:cNvPr id="99" name="Straight Arrow Connector 98"/>
          <p:cNvCxnSpPr>
            <a:stCxn id="97" idx="3"/>
            <a:endCxn id="100" idx="1"/>
          </p:cNvCxnSpPr>
          <p:nvPr/>
        </p:nvCxnSpPr>
        <p:spPr>
          <a:xfrm>
            <a:off x="25959552" y="5007756"/>
            <a:ext cx="702044" cy="18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99"/>
          <p:cNvSpPr/>
          <p:nvPr/>
        </p:nvSpPr>
        <p:spPr>
          <a:xfrm>
            <a:off x="26661599" y="4461991"/>
            <a:ext cx="3285845" cy="109514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Increase the counter by the </a:t>
            </a:r>
            <a:r>
              <a:rPr lang="en-US" sz="2201" dirty="0" err="1">
                <a:latin typeface="Arial" panose="020B0604020202020204" pitchFamily="34" charset="0"/>
                <a:cs typeface="Arial" panose="020B0604020202020204" pitchFamily="34" charset="0"/>
              </a:rPr>
              <a:t>Cellobiose_Inhibition</a:t>
            </a:r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 counter increase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25879371" y="4467980"/>
            <a:ext cx="720268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21752612" y="6368592"/>
            <a:ext cx="719566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119" name="Flowchart: Decision 118"/>
          <p:cNvSpPr/>
          <p:nvPr/>
        </p:nvSpPr>
        <p:spPr>
          <a:xfrm>
            <a:off x="22616220" y="6109171"/>
            <a:ext cx="3367983" cy="1380617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Is the molecule Glucose?</a:t>
            </a:r>
          </a:p>
        </p:txBody>
      </p:sp>
      <p:cxnSp>
        <p:nvCxnSpPr>
          <p:cNvPr id="120" name="Straight Arrow Connector 119"/>
          <p:cNvCxnSpPr>
            <a:stCxn id="97" idx="2"/>
            <a:endCxn id="119" idx="0"/>
          </p:cNvCxnSpPr>
          <p:nvPr/>
        </p:nvCxnSpPr>
        <p:spPr>
          <a:xfrm flipH="1">
            <a:off x="24300208" y="5730867"/>
            <a:ext cx="11392" cy="3783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23624423" y="5705122"/>
            <a:ext cx="696638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cxnSp>
        <p:nvCxnSpPr>
          <p:cNvPr id="137" name="Straight Arrow Connector 136"/>
          <p:cNvCxnSpPr>
            <a:stCxn id="119" idx="3"/>
            <a:endCxn id="138" idx="1"/>
          </p:cNvCxnSpPr>
          <p:nvPr/>
        </p:nvCxnSpPr>
        <p:spPr>
          <a:xfrm flipV="1">
            <a:off x="25984202" y="6785390"/>
            <a:ext cx="650985" cy="140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Rectangle 137"/>
          <p:cNvSpPr/>
          <p:nvPr/>
        </p:nvSpPr>
        <p:spPr>
          <a:xfrm>
            <a:off x="26635188" y="6287673"/>
            <a:ext cx="3300763" cy="99544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Increase the counter by the </a:t>
            </a:r>
            <a:r>
              <a:rPr lang="en-US" sz="2201" dirty="0" err="1">
                <a:latin typeface="Arial" panose="020B0604020202020204" pitchFamily="34" charset="0"/>
                <a:cs typeface="Arial" panose="020B0604020202020204" pitchFamily="34" charset="0"/>
              </a:rPr>
              <a:t>Glucose_Inhibition</a:t>
            </a:r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 counter increase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25878035" y="6206297"/>
            <a:ext cx="829059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22657493" y="7840751"/>
            <a:ext cx="3270949" cy="115754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Increase the counter by the Non-bind counter increase</a:t>
            </a:r>
          </a:p>
        </p:txBody>
      </p:sp>
      <p:cxnSp>
        <p:nvCxnSpPr>
          <p:cNvPr id="142" name="Straight Arrow Connector 141"/>
          <p:cNvCxnSpPr>
            <a:stCxn id="119" idx="2"/>
            <a:endCxn id="141" idx="0"/>
          </p:cNvCxnSpPr>
          <p:nvPr/>
        </p:nvCxnSpPr>
        <p:spPr>
          <a:xfrm flipH="1">
            <a:off x="24292965" y="7489784"/>
            <a:ext cx="7244" cy="3509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/>
          <p:cNvSpPr txBox="1"/>
          <p:nvPr/>
        </p:nvSpPr>
        <p:spPr>
          <a:xfrm>
            <a:off x="23101026" y="7320115"/>
            <a:ext cx="685451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cxnSp>
        <p:nvCxnSpPr>
          <p:cNvPr id="150" name="Straight Arrow Connector 93"/>
          <p:cNvCxnSpPr>
            <a:stCxn id="26" idx="3"/>
            <a:endCxn id="155" idx="1"/>
          </p:cNvCxnSpPr>
          <p:nvPr/>
        </p:nvCxnSpPr>
        <p:spPr>
          <a:xfrm flipV="1">
            <a:off x="20732105" y="1315819"/>
            <a:ext cx="10063423" cy="2392751"/>
          </a:xfrm>
          <a:prstGeom prst="bentConnector3">
            <a:avLst>
              <a:gd name="adj1" fmla="val 56436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/>
          <p:cNvSpPr txBox="1"/>
          <p:nvPr/>
        </p:nvSpPr>
        <p:spPr>
          <a:xfrm>
            <a:off x="20702452" y="2976090"/>
            <a:ext cx="847503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155" name="Rectangle 154"/>
          <p:cNvSpPr/>
          <p:nvPr/>
        </p:nvSpPr>
        <p:spPr>
          <a:xfrm>
            <a:off x="30795524" y="481855"/>
            <a:ext cx="4597594" cy="166792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Consider the chain length equal to size of CBH enzyme and count the number of molecules on surface and unblocked in current chain and adjacent two chains</a:t>
            </a:r>
          </a:p>
        </p:txBody>
      </p:sp>
      <p:sp>
        <p:nvSpPr>
          <p:cNvPr id="160" name="Flowchart: Decision 159"/>
          <p:cNvSpPr/>
          <p:nvPr/>
        </p:nvSpPr>
        <p:spPr>
          <a:xfrm>
            <a:off x="30395476" y="2662085"/>
            <a:ext cx="5418524" cy="1925753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Are sufficient molecules available on surface and are unblocked</a:t>
            </a:r>
          </a:p>
        </p:txBody>
      </p:sp>
      <p:cxnSp>
        <p:nvCxnSpPr>
          <p:cNvPr id="161" name="Straight Arrow Connector 160"/>
          <p:cNvCxnSpPr>
            <a:stCxn id="155" idx="2"/>
            <a:endCxn id="160" idx="0"/>
          </p:cNvCxnSpPr>
          <p:nvPr/>
        </p:nvCxnSpPr>
        <p:spPr>
          <a:xfrm>
            <a:off x="33094324" y="2149778"/>
            <a:ext cx="10417" cy="5123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/>
          <p:cNvCxnSpPr>
            <a:stCxn id="160" idx="2"/>
            <a:endCxn id="173" idx="0"/>
          </p:cNvCxnSpPr>
          <p:nvPr/>
        </p:nvCxnSpPr>
        <p:spPr>
          <a:xfrm flipH="1">
            <a:off x="33094323" y="4587840"/>
            <a:ext cx="10416" cy="4256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32056571" y="4651058"/>
            <a:ext cx="851559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173" name="Flowchart: Decision 172"/>
          <p:cNvSpPr/>
          <p:nvPr/>
        </p:nvSpPr>
        <p:spPr>
          <a:xfrm>
            <a:off x="30643126" y="5013463"/>
            <a:ext cx="4902393" cy="1784825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Are sufficient molecules available on MF Surface</a:t>
            </a:r>
          </a:p>
        </p:txBody>
      </p:sp>
      <p:cxnSp>
        <p:nvCxnSpPr>
          <p:cNvPr id="176" name="Straight Arrow Connector 175"/>
          <p:cNvCxnSpPr>
            <a:stCxn id="173" idx="2"/>
            <a:endCxn id="70" idx="1"/>
          </p:cNvCxnSpPr>
          <p:nvPr/>
        </p:nvCxnSpPr>
        <p:spPr>
          <a:xfrm rot="16200000" flipH="1">
            <a:off x="32413955" y="7478656"/>
            <a:ext cx="3411885" cy="2051146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32136002" y="6789131"/>
            <a:ext cx="1078834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cxnSp>
        <p:nvCxnSpPr>
          <p:cNvPr id="180" name="Straight Arrow Connector 179"/>
          <p:cNvCxnSpPr>
            <a:stCxn id="173" idx="3"/>
            <a:endCxn id="186" idx="1"/>
          </p:cNvCxnSpPr>
          <p:nvPr/>
        </p:nvCxnSpPr>
        <p:spPr>
          <a:xfrm>
            <a:off x="35545521" y="5905875"/>
            <a:ext cx="640777" cy="100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TextBox 180"/>
          <p:cNvSpPr txBox="1"/>
          <p:nvPr/>
        </p:nvSpPr>
        <p:spPr>
          <a:xfrm>
            <a:off x="35269887" y="5203034"/>
            <a:ext cx="652691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185" name="Flowchart: Decision 184"/>
          <p:cNvSpPr/>
          <p:nvPr/>
        </p:nvSpPr>
        <p:spPr>
          <a:xfrm>
            <a:off x="35288936" y="6669055"/>
            <a:ext cx="5611417" cy="2198581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Random number &lt; Probability of binding on EF surface (internal chains)</a:t>
            </a:r>
          </a:p>
        </p:txBody>
      </p:sp>
      <p:sp>
        <p:nvSpPr>
          <p:cNvPr id="186" name="Rectangle 185"/>
          <p:cNvSpPr/>
          <p:nvPr/>
        </p:nvSpPr>
        <p:spPr>
          <a:xfrm>
            <a:off x="36186298" y="5591477"/>
            <a:ext cx="3782523" cy="64897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Generate a random number</a:t>
            </a:r>
          </a:p>
        </p:txBody>
      </p:sp>
      <p:cxnSp>
        <p:nvCxnSpPr>
          <p:cNvPr id="187" name="Straight Arrow Connector 186"/>
          <p:cNvCxnSpPr>
            <a:stCxn id="186" idx="2"/>
            <a:endCxn id="185" idx="0"/>
          </p:cNvCxnSpPr>
          <p:nvPr/>
        </p:nvCxnSpPr>
        <p:spPr>
          <a:xfrm>
            <a:off x="38077560" y="6240450"/>
            <a:ext cx="17085" cy="4286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185" idx="2"/>
            <a:endCxn id="70" idx="0"/>
          </p:cNvCxnSpPr>
          <p:nvPr/>
        </p:nvCxnSpPr>
        <p:spPr>
          <a:xfrm flipH="1">
            <a:off x="38085038" y="8867634"/>
            <a:ext cx="9607" cy="4186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7196143" y="8811672"/>
            <a:ext cx="820493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cxnSp>
        <p:nvCxnSpPr>
          <p:cNvPr id="63" name="Straight Arrow Connector 62"/>
          <p:cNvCxnSpPr>
            <a:stCxn id="185" idx="3"/>
            <a:endCxn id="69" idx="1"/>
          </p:cNvCxnSpPr>
          <p:nvPr/>
        </p:nvCxnSpPr>
        <p:spPr>
          <a:xfrm flipV="1">
            <a:off x="40900353" y="7714574"/>
            <a:ext cx="2070543" cy="537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41458835" y="7180394"/>
            <a:ext cx="733790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2970893" y="7221021"/>
            <a:ext cx="2867456" cy="98710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Binding does not occur at this location</a:t>
            </a:r>
          </a:p>
        </p:txBody>
      </p:sp>
      <p:sp>
        <p:nvSpPr>
          <p:cNvPr id="70" name="Flowchart: Decision 69"/>
          <p:cNvSpPr/>
          <p:nvPr/>
        </p:nvSpPr>
        <p:spPr>
          <a:xfrm>
            <a:off x="35145471" y="9286268"/>
            <a:ext cx="5879133" cy="1847808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Is the chain length less than preferred chain length?</a:t>
            </a:r>
          </a:p>
        </p:txBody>
      </p:sp>
      <p:cxnSp>
        <p:nvCxnSpPr>
          <p:cNvPr id="71" name="Straight Arrow Connector 70"/>
          <p:cNvCxnSpPr>
            <a:stCxn id="70" idx="2"/>
            <a:endCxn id="83" idx="0"/>
          </p:cNvCxnSpPr>
          <p:nvPr/>
        </p:nvCxnSpPr>
        <p:spPr>
          <a:xfrm>
            <a:off x="38085038" y="11134076"/>
            <a:ext cx="16409" cy="5672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36809351" y="11106991"/>
            <a:ext cx="916855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cxnSp>
        <p:nvCxnSpPr>
          <p:cNvPr id="75" name="Straight Arrow Connector 74"/>
          <p:cNvCxnSpPr>
            <a:stCxn id="70" idx="3"/>
            <a:endCxn id="79" idx="1"/>
          </p:cNvCxnSpPr>
          <p:nvPr/>
        </p:nvCxnSpPr>
        <p:spPr>
          <a:xfrm flipV="1">
            <a:off x="41024604" y="10197426"/>
            <a:ext cx="1267311" cy="127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Flowchart: Decision 75"/>
          <p:cNvSpPr/>
          <p:nvPr/>
        </p:nvSpPr>
        <p:spPr>
          <a:xfrm>
            <a:off x="41050217" y="11153908"/>
            <a:ext cx="5812784" cy="1700745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Random number &lt; Probability of binding on long chain</a:t>
            </a:r>
          </a:p>
        </p:txBody>
      </p:sp>
      <p:sp>
        <p:nvSpPr>
          <p:cNvPr id="79" name="Rectangle 78"/>
          <p:cNvSpPr/>
          <p:nvPr/>
        </p:nvSpPr>
        <p:spPr>
          <a:xfrm>
            <a:off x="42291914" y="9841382"/>
            <a:ext cx="3305161" cy="71208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Generate a random number</a:t>
            </a:r>
          </a:p>
        </p:txBody>
      </p:sp>
      <p:cxnSp>
        <p:nvCxnSpPr>
          <p:cNvPr id="80" name="Straight Arrow Connector 79"/>
          <p:cNvCxnSpPr>
            <a:stCxn id="79" idx="2"/>
            <a:endCxn id="76" idx="0"/>
          </p:cNvCxnSpPr>
          <p:nvPr/>
        </p:nvCxnSpPr>
        <p:spPr>
          <a:xfrm>
            <a:off x="43944493" y="10553466"/>
            <a:ext cx="12116" cy="6004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76" idx="1"/>
            <a:endCxn id="83" idx="3"/>
          </p:cNvCxnSpPr>
          <p:nvPr/>
        </p:nvCxnSpPr>
        <p:spPr>
          <a:xfrm flipH="1">
            <a:off x="39136593" y="12004280"/>
            <a:ext cx="1913627" cy="160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39780743" y="11502466"/>
            <a:ext cx="1227936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066300" y="11701324"/>
            <a:ext cx="2070293" cy="63791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Binding occur at this location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0558526" y="9448786"/>
            <a:ext cx="900311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42299346" y="13062680"/>
            <a:ext cx="782689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92" name="Flowchart: Decision 91"/>
          <p:cNvSpPr/>
          <p:nvPr/>
        </p:nvSpPr>
        <p:spPr>
          <a:xfrm>
            <a:off x="42259954" y="14958692"/>
            <a:ext cx="3440999" cy="1552115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Is the molecule cellobiose?</a:t>
            </a:r>
          </a:p>
        </p:txBody>
      </p:sp>
      <p:sp>
        <p:nvSpPr>
          <p:cNvPr id="93" name="Rectangle 92"/>
          <p:cNvSpPr/>
          <p:nvPr/>
        </p:nvSpPr>
        <p:spPr>
          <a:xfrm>
            <a:off x="38172634" y="15200794"/>
            <a:ext cx="3353863" cy="106791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Increase the counter by the </a:t>
            </a:r>
            <a:r>
              <a:rPr lang="en-US" sz="2201" dirty="0" err="1">
                <a:latin typeface="Arial" panose="020B0604020202020204" pitchFamily="34" charset="0"/>
                <a:cs typeface="Arial" panose="020B0604020202020204" pitchFamily="34" charset="0"/>
              </a:rPr>
              <a:t>Cellobiose_Inhibition</a:t>
            </a:r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 counter increase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41744653" y="15153044"/>
            <a:ext cx="693856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cxnSp>
        <p:nvCxnSpPr>
          <p:cNvPr id="96" name="Straight Arrow Connector 95"/>
          <p:cNvCxnSpPr>
            <a:stCxn id="92" idx="2"/>
            <a:endCxn id="116" idx="0"/>
          </p:cNvCxnSpPr>
          <p:nvPr/>
        </p:nvCxnSpPr>
        <p:spPr>
          <a:xfrm flipH="1">
            <a:off x="43980453" y="16510807"/>
            <a:ext cx="1" cy="6189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ctangle 97"/>
          <p:cNvSpPr/>
          <p:nvPr/>
        </p:nvSpPr>
        <p:spPr>
          <a:xfrm>
            <a:off x="42438509" y="13445361"/>
            <a:ext cx="3048000" cy="89840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Binding does not occur at this location</a:t>
            </a:r>
          </a:p>
        </p:txBody>
      </p:sp>
      <p:cxnSp>
        <p:nvCxnSpPr>
          <p:cNvPr id="101" name="Straight Arrow Connector 100"/>
          <p:cNvCxnSpPr>
            <a:stCxn id="76" idx="2"/>
            <a:endCxn id="98" idx="0"/>
          </p:cNvCxnSpPr>
          <p:nvPr/>
        </p:nvCxnSpPr>
        <p:spPr>
          <a:xfrm>
            <a:off x="43956609" y="12854655"/>
            <a:ext cx="5900" cy="5907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93"/>
          <p:cNvCxnSpPr>
            <a:stCxn id="69" idx="3"/>
            <a:endCxn id="92" idx="0"/>
          </p:cNvCxnSpPr>
          <p:nvPr/>
        </p:nvCxnSpPr>
        <p:spPr>
          <a:xfrm flipH="1">
            <a:off x="43980452" y="7714575"/>
            <a:ext cx="1857898" cy="7244116"/>
          </a:xfrm>
          <a:prstGeom prst="bentConnector4">
            <a:avLst>
              <a:gd name="adj1" fmla="val -68698"/>
              <a:gd name="adj2" fmla="val 9495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stCxn id="92" idx="1"/>
            <a:endCxn id="93" idx="3"/>
          </p:cNvCxnSpPr>
          <p:nvPr/>
        </p:nvCxnSpPr>
        <p:spPr>
          <a:xfrm flipH="1" flipV="1">
            <a:off x="41526496" y="15734750"/>
            <a:ext cx="733457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115"/>
          <p:cNvSpPr/>
          <p:nvPr/>
        </p:nvSpPr>
        <p:spPr>
          <a:xfrm>
            <a:off x="41758828" y="17129793"/>
            <a:ext cx="4443249" cy="80394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Increase the counter by the Non-bind counter increase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43082033" y="16505442"/>
            <a:ext cx="1293174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cxnSp>
        <p:nvCxnSpPr>
          <p:cNvPr id="134" name="Straight Arrow Connector 133"/>
          <p:cNvCxnSpPr>
            <a:stCxn id="18" idx="3"/>
            <a:endCxn id="135" idx="1"/>
          </p:cNvCxnSpPr>
          <p:nvPr/>
        </p:nvCxnSpPr>
        <p:spPr>
          <a:xfrm flipV="1">
            <a:off x="20847254" y="1869687"/>
            <a:ext cx="1178231" cy="68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Rectangle 134"/>
          <p:cNvSpPr/>
          <p:nvPr/>
        </p:nvSpPr>
        <p:spPr>
          <a:xfrm>
            <a:off x="22025485" y="1411607"/>
            <a:ext cx="3806319" cy="91616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Increase the counter by the Non-bind counter increase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0904402" y="1482550"/>
            <a:ext cx="732302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144" name="Rectangle 143"/>
          <p:cNvSpPr/>
          <p:nvPr/>
        </p:nvSpPr>
        <p:spPr>
          <a:xfrm>
            <a:off x="16121344" y="14401927"/>
            <a:ext cx="2070293" cy="63791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Enzyme is bound</a:t>
            </a:r>
          </a:p>
        </p:txBody>
      </p:sp>
      <p:cxnSp>
        <p:nvCxnSpPr>
          <p:cNvPr id="145" name="Straight Arrow Connector 93"/>
          <p:cNvCxnSpPr>
            <a:stCxn id="83" idx="2"/>
            <a:endCxn id="144" idx="3"/>
          </p:cNvCxnSpPr>
          <p:nvPr/>
        </p:nvCxnSpPr>
        <p:spPr>
          <a:xfrm rot="5400000">
            <a:off x="26955720" y="3575161"/>
            <a:ext cx="2381645" cy="19909809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93"/>
          <p:cNvCxnSpPr>
            <a:stCxn id="4" idx="2"/>
            <a:endCxn id="144" idx="1"/>
          </p:cNvCxnSpPr>
          <p:nvPr/>
        </p:nvCxnSpPr>
        <p:spPr>
          <a:xfrm rot="16200000" flipH="1">
            <a:off x="9596298" y="8195846"/>
            <a:ext cx="10588798" cy="2461287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Flowchart: Decision 152"/>
          <p:cNvSpPr/>
          <p:nvPr/>
        </p:nvSpPr>
        <p:spPr>
          <a:xfrm>
            <a:off x="15068071" y="15605913"/>
            <a:ext cx="4177372" cy="1181339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Is Length &gt; CBH length</a:t>
            </a:r>
          </a:p>
        </p:txBody>
      </p:sp>
      <p:cxnSp>
        <p:nvCxnSpPr>
          <p:cNvPr id="154" name="Straight Arrow Connector 153"/>
          <p:cNvCxnSpPr>
            <a:stCxn id="144" idx="2"/>
            <a:endCxn id="153" idx="0"/>
          </p:cNvCxnSpPr>
          <p:nvPr/>
        </p:nvCxnSpPr>
        <p:spPr>
          <a:xfrm>
            <a:off x="17156490" y="15039845"/>
            <a:ext cx="268" cy="5660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/>
          <p:cNvCxnSpPr>
            <a:stCxn id="153" idx="2"/>
            <a:endCxn id="167" idx="0"/>
          </p:cNvCxnSpPr>
          <p:nvPr/>
        </p:nvCxnSpPr>
        <p:spPr>
          <a:xfrm flipH="1">
            <a:off x="17123046" y="16787250"/>
            <a:ext cx="33712" cy="5513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/>
          <p:cNvCxnSpPr>
            <a:stCxn id="153" idx="3"/>
            <a:endCxn id="273" idx="0"/>
          </p:cNvCxnSpPr>
          <p:nvPr/>
        </p:nvCxnSpPr>
        <p:spPr>
          <a:xfrm>
            <a:off x="19245444" y="16196580"/>
            <a:ext cx="15253292" cy="739746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Rectangle 166"/>
          <p:cNvSpPr/>
          <p:nvPr/>
        </p:nvSpPr>
        <p:spPr>
          <a:xfrm>
            <a:off x="14469651" y="17338598"/>
            <a:ext cx="5306788" cy="114070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Block insoluble glucose molecules in current chain and adjacent two chains, equal to length of enzyme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17461399" y="16796880"/>
            <a:ext cx="1153340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174" name="Flowchart: Decision 173"/>
          <p:cNvSpPr/>
          <p:nvPr/>
        </p:nvSpPr>
        <p:spPr>
          <a:xfrm>
            <a:off x="14320288" y="20563649"/>
            <a:ext cx="5590482" cy="1638091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Is this bond (z+1)</a:t>
            </a:r>
          </a:p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Hydrolysable AND at EF Surface?</a:t>
            </a:r>
          </a:p>
        </p:txBody>
      </p:sp>
      <p:cxnSp>
        <p:nvCxnSpPr>
          <p:cNvPr id="175" name="Straight Arrow Connector 174"/>
          <p:cNvCxnSpPr>
            <a:stCxn id="167" idx="2"/>
            <a:endCxn id="189" idx="0"/>
          </p:cNvCxnSpPr>
          <p:nvPr/>
        </p:nvCxnSpPr>
        <p:spPr>
          <a:xfrm>
            <a:off x="17123047" y="18479298"/>
            <a:ext cx="8553" cy="56814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>
            <a:stCxn id="174" idx="2"/>
            <a:endCxn id="195" idx="0"/>
          </p:cNvCxnSpPr>
          <p:nvPr/>
        </p:nvCxnSpPr>
        <p:spPr>
          <a:xfrm>
            <a:off x="17115531" y="22201737"/>
            <a:ext cx="7517" cy="5654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TextBox 183"/>
          <p:cNvSpPr txBox="1"/>
          <p:nvPr/>
        </p:nvSpPr>
        <p:spPr>
          <a:xfrm>
            <a:off x="16069582" y="22284089"/>
            <a:ext cx="989463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189" name="Rectangle 188"/>
          <p:cNvSpPr/>
          <p:nvPr/>
        </p:nvSpPr>
        <p:spPr>
          <a:xfrm>
            <a:off x="14984999" y="19047439"/>
            <a:ext cx="4293203" cy="88849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Move to Next Glucose molecule in the chain</a:t>
            </a:r>
          </a:p>
        </p:txBody>
      </p:sp>
      <p:cxnSp>
        <p:nvCxnSpPr>
          <p:cNvPr id="192" name="Straight Arrow Connector 191"/>
          <p:cNvCxnSpPr>
            <a:stCxn id="189" idx="2"/>
            <a:endCxn id="174" idx="0"/>
          </p:cNvCxnSpPr>
          <p:nvPr/>
        </p:nvCxnSpPr>
        <p:spPr>
          <a:xfrm flipH="1">
            <a:off x="17115528" y="19935932"/>
            <a:ext cx="16070" cy="6277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Flowchart: Decision 194"/>
          <p:cNvSpPr/>
          <p:nvPr/>
        </p:nvSpPr>
        <p:spPr>
          <a:xfrm>
            <a:off x="15059758" y="22767238"/>
            <a:ext cx="4126574" cy="1421085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Is this in crystalline region?</a:t>
            </a:r>
          </a:p>
        </p:txBody>
      </p:sp>
      <p:cxnSp>
        <p:nvCxnSpPr>
          <p:cNvPr id="198" name="Straight Arrow Connector 197"/>
          <p:cNvCxnSpPr>
            <a:stCxn id="195" idx="2"/>
            <a:endCxn id="204" idx="0"/>
          </p:cNvCxnSpPr>
          <p:nvPr/>
        </p:nvCxnSpPr>
        <p:spPr>
          <a:xfrm flipH="1">
            <a:off x="17105528" y="24188323"/>
            <a:ext cx="17518" cy="4435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TextBox 198"/>
          <p:cNvSpPr txBox="1"/>
          <p:nvPr/>
        </p:nvSpPr>
        <p:spPr>
          <a:xfrm>
            <a:off x="15877503" y="24018606"/>
            <a:ext cx="768393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03" name="Flowchart: Decision 202"/>
          <p:cNvSpPr/>
          <p:nvPr/>
        </p:nvSpPr>
        <p:spPr>
          <a:xfrm>
            <a:off x="13906503" y="25706687"/>
            <a:ext cx="6401275" cy="1790768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Random number &lt; Probability of detaching in the crystalline region?</a:t>
            </a:r>
          </a:p>
        </p:txBody>
      </p:sp>
      <p:sp>
        <p:nvSpPr>
          <p:cNvPr id="204" name="Rectangle 203"/>
          <p:cNvSpPr/>
          <p:nvPr/>
        </p:nvSpPr>
        <p:spPr>
          <a:xfrm>
            <a:off x="15262736" y="24631851"/>
            <a:ext cx="3685582" cy="5661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Generate a random number</a:t>
            </a:r>
          </a:p>
        </p:txBody>
      </p:sp>
      <p:cxnSp>
        <p:nvCxnSpPr>
          <p:cNvPr id="205" name="Straight Arrow Connector 204"/>
          <p:cNvCxnSpPr>
            <a:stCxn id="204" idx="2"/>
            <a:endCxn id="203" idx="0"/>
          </p:cNvCxnSpPr>
          <p:nvPr/>
        </p:nvCxnSpPr>
        <p:spPr>
          <a:xfrm>
            <a:off x="17105529" y="25197981"/>
            <a:ext cx="1611" cy="5087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Arrow Connector 205"/>
          <p:cNvCxnSpPr>
            <a:stCxn id="203" idx="2"/>
            <a:endCxn id="229" idx="0"/>
          </p:cNvCxnSpPr>
          <p:nvPr/>
        </p:nvCxnSpPr>
        <p:spPr>
          <a:xfrm>
            <a:off x="17107139" y="27497457"/>
            <a:ext cx="8498" cy="5959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Arrow Connector 206"/>
          <p:cNvCxnSpPr>
            <a:stCxn id="203" idx="3"/>
            <a:endCxn id="261" idx="1"/>
          </p:cNvCxnSpPr>
          <p:nvPr/>
        </p:nvCxnSpPr>
        <p:spPr>
          <a:xfrm>
            <a:off x="20307777" y="26602073"/>
            <a:ext cx="5004183" cy="20423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TextBox 216"/>
          <p:cNvSpPr txBox="1"/>
          <p:nvPr/>
        </p:nvSpPr>
        <p:spPr>
          <a:xfrm>
            <a:off x="15877500" y="27600799"/>
            <a:ext cx="913852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cxnSp>
        <p:nvCxnSpPr>
          <p:cNvPr id="218" name="Straight Arrow Connector 217"/>
          <p:cNvCxnSpPr>
            <a:stCxn id="195" idx="3"/>
            <a:endCxn id="224" idx="1"/>
          </p:cNvCxnSpPr>
          <p:nvPr/>
        </p:nvCxnSpPr>
        <p:spPr>
          <a:xfrm>
            <a:off x="19186332" y="23477778"/>
            <a:ext cx="3046506" cy="160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Flowchart: Decision 222"/>
          <p:cNvSpPr/>
          <p:nvPr/>
        </p:nvSpPr>
        <p:spPr>
          <a:xfrm>
            <a:off x="20797071" y="24405479"/>
            <a:ext cx="6142195" cy="1944304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Random number &lt; Probability of detaching in the amorphous region?</a:t>
            </a:r>
          </a:p>
        </p:txBody>
      </p:sp>
      <p:sp>
        <p:nvSpPr>
          <p:cNvPr id="224" name="Rectangle 223"/>
          <p:cNvSpPr/>
          <p:nvPr/>
        </p:nvSpPr>
        <p:spPr>
          <a:xfrm>
            <a:off x="22232839" y="23163574"/>
            <a:ext cx="3280836" cy="6604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Generate a random number</a:t>
            </a:r>
          </a:p>
        </p:txBody>
      </p:sp>
      <p:cxnSp>
        <p:nvCxnSpPr>
          <p:cNvPr id="225" name="Straight Arrow Connector 224"/>
          <p:cNvCxnSpPr>
            <a:stCxn id="224" idx="2"/>
            <a:endCxn id="223" idx="0"/>
          </p:cNvCxnSpPr>
          <p:nvPr/>
        </p:nvCxnSpPr>
        <p:spPr>
          <a:xfrm flipH="1">
            <a:off x="23868166" y="23824006"/>
            <a:ext cx="5090" cy="5814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Arrow Connector 225"/>
          <p:cNvCxnSpPr>
            <a:stCxn id="223" idx="2"/>
            <a:endCxn id="229" idx="3"/>
          </p:cNvCxnSpPr>
          <p:nvPr/>
        </p:nvCxnSpPr>
        <p:spPr>
          <a:xfrm rot="5400000">
            <a:off x="20635015" y="25717921"/>
            <a:ext cx="2601289" cy="3865012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/>
          <p:cNvSpPr txBox="1"/>
          <p:nvPr/>
        </p:nvSpPr>
        <p:spPr>
          <a:xfrm>
            <a:off x="23168008" y="26271411"/>
            <a:ext cx="692217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29" name="Rectangle 228"/>
          <p:cNvSpPr/>
          <p:nvPr/>
        </p:nvSpPr>
        <p:spPr>
          <a:xfrm>
            <a:off x="14228118" y="28093408"/>
            <a:ext cx="5775036" cy="171532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Bond is broken and properties of molecule and other in the chain are changed (reducing end, NR, chain length etc.); Increase </a:t>
            </a:r>
            <a:r>
              <a:rPr lang="en-US" sz="2201" dirty="0" err="1">
                <a:latin typeface="Arial" panose="020B0604020202020204" pitchFamily="34" charset="0"/>
                <a:cs typeface="Arial" panose="020B0604020202020204" pitchFamily="34" charset="0"/>
              </a:rPr>
              <a:t>bond_broken</a:t>
            </a:r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 number by 1, and counter by the productive increase</a:t>
            </a:r>
          </a:p>
        </p:txBody>
      </p:sp>
      <p:cxnSp>
        <p:nvCxnSpPr>
          <p:cNvPr id="234" name="Straight Arrow Connector 233"/>
          <p:cNvCxnSpPr>
            <a:stCxn id="229" idx="2"/>
            <a:endCxn id="237" idx="0"/>
          </p:cNvCxnSpPr>
          <p:nvPr/>
        </p:nvCxnSpPr>
        <p:spPr>
          <a:xfrm flipH="1">
            <a:off x="17105496" y="29808732"/>
            <a:ext cx="10140" cy="5507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Flowchart: Decision 236"/>
          <p:cNvSpPr/>
          <p:nvPr/>
        </p:nvSpPr>
        <p:spPr>
          <a:xfrm>
            <a:off x="14334089" y="30359443"/>
            <a:ext cx="5542816" cy="950725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Is New chain length &gt; CBH length</a:t>
            </a:r>
          </a:p>
        </p:txBody>
      </p:sp>
      <p:cxnSp>
        <p:nvCxnSpPr>
          <p:cNvPr id="240" name="Straight Arrow Connector 239"/>
          <p:cNvCxnSpPr>
            <a:stCxn id="237" idx="2"/>
            <a:endCxn id="244" idx="0"/>
          </p:cNvCxnSpPr>
          <p:nvPr/>
        </p:nvCxnSpPr>
        <p:spPr>
          <a:xfrm>
            <a:off x="17105497" y="31310166"/>
            <a:ext cx="13322" cy="5507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TextBox 241"/>
          <p:cNvSpPr txBox="1"/>
          <p:nvPr/>
        </p:nvSpPr>
        <p:spPr>
          <a:xfrm>
            <a:off x="16115636" y="31325162"/>
            <a:ext cx="743541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44" name="Flowchart: Decision 243"/>
          <p:cNvSpPr/>
          <p:nvPr/>
        </p:nvSpPr>
        <p:spPr>
          <a:xfrm>
            <a:off x="13931900" y="31860874"/>
            <a:ext cx="6373836" cy="2193770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Are next two molecules in each chain (three) are unblocked for CBH movement?</a:t>
            </a:r>
          </a:p>
        </p:txBody>
      </p:sp>
      <p:cxnSp>
        <p:nvCxnSpPr>
          <p:cNvPr id="251" name="Straight Arrow Connector 250"/>
          <p:cNvCxnSpPr>
            <a:stCxn id="244" idx="2"/>
            <a:endCxn id="255" idx="0"/>
          </p:cNvCxnSpPr>
          <p:nvPr/>
        </p:nvCxnSpPr>
        <p:spPr>
          <a:xfrm flipH="1">
            <a:off x="17118148" y="34054643"/>
            <a:ext cx="673" cy="6548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2" name="TextBox 251"/>
          <p:cNvSpPr txBox="1"/>
          <p:nvPr/>
        </p:nvSpPr>
        <p:spPr>
          <a:xfrm>
            <a:off x="16225793" y="34147506"/>
            <a:ext cx="958314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55" name="Rectangle 254"/>
          <p:cNvSpPr/>
          <p:nvPr/>
        </p:nvSpPr>
        <p:spPr>
          <a:xfrm>
            <a:off x="15535530" y="34709490"/>
            <a:ext cx="3165230" cy="33313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Block these molecules</a:t>
            </a:r>
          </a:p>
        </p:txBody>
      </p:sp>
      <p:cxnSp>
        <p:nvCxnSpPr>
          <p:cNvPr id="257" name="Straight Arrow Connector 256"/>
          <p:cNvCxnSpPr>
            <a:stCxn id="255" idx="2"/>
            <a:endCxn id="259" idx="0"/>
          </p:cNvCxnSpPr>
          <p:nvPr/>
        </p:nvCxnSpPr>
        <p:spPr>
          <a:xfrm flipH="1">
            <a:off x="17108327" y="35042621"/>
            <a:ext cx="9821" cy="3885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" name="Rectangle 258"/>
          <p:cNvSpPr/>
          <p:nvPr/>
        </p:nvSpPr>
        <p:spPr>
          <a:xfrm>
            <a:off x="15525709" y="35431152"/>
            <a:ext cx="3165230" cy="33313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Enzyme remain bound</a:t>
            </a:r>
          </a:p>
        </p:txBody>
      </p:sp>
      <p:sp>
        <p:nvSpPr>
          <p:cNvPr id="261" name="Rectangle 260"/>
          <p:cNvSpPr/>
          <p:nvPr/>
        </p:nvSpPr>
        <p:spPr>
          <a:xfrm>
            <a:off x="25311958" y="26282014"/>
            <a:ext cx="5083518" cy="104858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Increase the counter by the Non-Productive binding counter increase</a:t>
            </a:r>
          </a:p>
        </p:txBody>
      </p:sp>
      <p:cxnSp>
        <p:nvCxnSpPr>
          <p:cNvPr id="262" name="Straight Arrow Connector 261"/>
          <p:cNvCxnSpPr>
            <a:stCxn id="223" idx="3"/>
            <a:endCxn id="261" idx="0"/>
          </p:cNvCxnSpPr>
          <p:nvPr/>
        </p:nvCxnSpPr>
        <p:spPr>
          <a:xfrm>
            <a:off x="26939264" y="25377634"/>
            <a:ext cx="914454" cy="904381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" name="TextBox 265"/>
          <p:cNvSpPr txBox="1"/>
          <p:nvPr/>
        </p:nvSpPr>
        <p:spPr>
          <a:xfrm>
            <a:off x="20256744" y="26098142"/>
            <a:ext cx="900411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67" name="TextBox 266"/>
          <p:cNvSpPr txBox="1"/>
          <p:nvPr/>
        </p:nvSpPr>
        <p:spPr>
          <a:xfrm>
            <a:off x="26951210" y="24862344"/>
            <a:ext cx="874355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cxnSp>
        <p:nvCxnSpPr>
          <p:cNvPr id="268" name="Straight Arrow Connector 261"/>
          <p:cNvCxnSpPr>
            <a:stCxn id="174" idx="3"/>
            <a:endCxn id="261" idx="0"/>
          </p:cNvCxnSpPr>
          <p:nvPr/>
        </p:nvCxnSpPr>
        <p:spPr>
          <a:xfrm>
            <a:off x="19910769" y="21382695"/>
            <a:ext cx="7942948" cy="4899319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2" name="TextBox 271"/>
          <p:cNvSpPr txBox="1"/>
          <p:nvPr/>
        </p:nvSpPr>
        <p:spPr>
          <a:xfrm>
            <a:off x="20082806" y="20828070"/>
            <a:ext cx="1253740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73" name="Flowchart: Decision 272"/>
          <p:cNvSpPr/>
          <p:nvPr/>
        </p:nvSpPr>
        <p:spPr>
          <a:xfrm>
            <a:off x="32246302" y="16936326"/>
            <a:ext cx="4504866" cy="1284182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Is Length &gt; CBH Catalytic length</a:t>
            </a:r>
          </a:p>
        </p:txBody>
      </p:sp>
      <p:sp>
        <p:nvSpPr>
          <p:cNvPr id="276" name="TextBox 275"/>
          <p:cNvSpPr txBox="1"/>
          <p:nvPr/>
        </p:nvSpPr>
        <p:spPr>
          <a:xfrm>
            <a:off x="19251715" y="15642069"/>
            <a:ext cx="977318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77" name="Rectangle 276"/>
          <p:cNvSpPr/>
          <p:nvPr/>
        </p:nvSpPr>
        <p:spPr>
          <a:xfrm>
            <a:off x="37816102" y="18158760"/>
            <a:ext cx="4023734" cy="111340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Increase the counter by the Non-Productive binding counter increase</a:t>
            </a:r>
          </a:p>
        </p:txBody>
      </p:sp>
      <p:cxnSp>
        <p:nvCxnSpPr>
          <p:cNvPr id="278" name="Straight Arrow Connector 261"/>
          <p:cNvCxnSpPr>
            <a:stCxn id="273" idx="3"/>
            <a:endCxn id="277" idx="0"/>
          </p:cNvCxnSpPr>
          <p:nvPr/>
        </p:nvCxnSpPr>
        <p:spPr>
          <a:xfrm>
            <a:off x="36751168" y="17578418"/>
            <a:ext cx="3076800" cy="58034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1" name="TextBox 280"/>
          <p:cNvSpPr txBox="1"/>
          <p:nvPr/>
        </p:nvSpPr>
        <p:spPr>
          <a:xfrm>
            <a:off x="36998205" y="16992286"/>
            <a:ext cx="821111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82" name="Rectangle 281"/>
          <p:cNvSpPr/>
          <p:nvPr/>
        </p:nvSpPr>
        <p:spPr>
          <a:xfrm>
            <a:off x="25845361" y="27991927"/>
            <a:ext cx="4046895" cy="57453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Enzyme detach from chain</a:t>
            </a:r>
          </a:p>
        </p:txBody>
      </p:sp>
      <p:cxnSp>
        <p:nvCxnSpPr>
          <p:cNvPr id="283" name="Straight Arrow Connector 282"/>
          <p:cNvCxnSpPr>
            <a:stCxn id="261" idx="2"/>
            <a:endCxn id="282" idx="0"/>
          </p:cNvCxnSpPr>
          <p:nvPr/>
        </p:nvCxnSpPr>
        <p:spPr>
          <a:xfrm>
            <a:off x="27853720" y="27330601"/>
            <a:ext cx="15089" cy="6613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Arrow Connector 285"/>
          <p:cNvCxnSpPr>
            <a:stCxn id="273" idx="2"/>
            <a:endCxn id="289" idx="0"/>
          </p:cNvCxnSpPr>
          <p:nvPr/>
        </p:nvCxnSpPr>
        <p:spPr>
          <a:xfrm flipH="1">
            <a:off x="34496829" y="18220510"/>
            <a:ext cx="1909" cy="5756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9" name="Rectangle 288"/>
          <p:cNvSpPr/>
          <p:nvPr/>
        </p:nvSpPr>
        <p:spPr>
          <a:xfrm>
            <a:off x="31787626" y="18796115"/>
            <a:ext cx="5418400" cy="68431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Block surface molecules in adjacent two chains (equal to length of enzyme)</a:t>
            </a:r>
          </a:p>
        </p:txBody>
      </p:sp>
      <p:sp>
        <p:nvSpPr>
          <p:cNvPr id="291" name="TextBox 290"/>
          <p:cNvSpPr txBox="1"/>
          <p:nvPr/>
        </p:nvSpPr>
        <p:spPr>
          <a:xfrm>
            <a:off x="32908127" y="18112758"/>
            <a:ext cx="821056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93" name="Rectangle 292"/>
          <p:cNvSpPr/>
          <p:nvPr/>
        </p:nvSpPr>
        <p:spPr>
          <a:xfrm>
            <a:off x="31285577" y="19982473"/>
            <a:ext cx="6415226" cy="18749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Next Bond (Z+) is broken and properties of molecule and other in the chain are changed (reducing end, NR, chain length etc.); Increase </a:t>
            </a:r>
            <a:r>
              <a:rPr lang="en-US" sz="2201" dirty="0" err="1">
                <a:latin typeface="Arial" panose="020B0604020202020204" pitchFamily="34" charset="0"/>
                <a:cs typeface="Arial" panose="020B0604020202020204" pitchFamily="34" charset="0"/>
              </a:rPr>
              <a:t>bond_broken</a:t>
            </a:r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 number by 1, and counter by the productive increase</a:t>
            </a:r>
          </a:p>
        </p:txBody>
      </p:sp>
      <p:cxnSp>
        <p:nvCxnSpPr>
          <p:cNvPr id="294" name="Straight Arrow Connector 293"/>
          <p:cNvCxnSpPr>
            <a:stCxn id="289" idx="2"/>
            <a:endCxn id="293" idx="0"/>
          </p:cNvCxnSpPr>
          <p:nvPr/>
        </p:nvCxnSpPr>
        <p:spPr>
          <a:xfrm flipH="1">
            <a:off x="34493191" y="19480432"/>
            <a:ext cx="3636" cy="50204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" name="Flowchart: Decision 296"/>
          <p:cNvSpPr/>
          <p:nvPr/>
        </p:nvSpPr>
        <p:spPr>
          <a:xfrm>
            <a:off x="32246302" y="23635458"/>
            <a:ext cx="4563046" cy="1715997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Is new Length &gt; CBH Catalytic length</a:t>
            </a:r>
          </a:p>
        </p:txBody>
      </p:sp>
      <p:cxnSp>
        <p:nvCxnSpPr>
          <p:cNvPr id="298" name="Straight Arrow Connector 297"/>
          <p:cNvCxnSpPr>
            <a:stCxn id="293" idx="2"/>
            <a:endCxn id="301" idx="0"/>
          </p:cNvCxnSpPr>
          <p:nvPr/>
        </p:nvCxnSpPr>
        <p:spPr>
          <a:xfrm>
            <a:off x="34493192" y="21857429"/>
            <a:ext cx="19305" cy="5542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1" name="Rectangle 300"/>
          <p:cNvSpPr/>
          <p:nvPr/>
        </p:nvSpPr>
        <p:spPr>
          <a:xfrm>
            <a:off x="32517002" y="22411637"/>
            <a:ext cx="3990988" cy="65918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Move (Check) for next bond</a:t>
            </a:r>
          </a:p>
        </p:txBody>
      </p:sp>
      <p:cxnSp>
        <p:nvCxnSpPr>
          <p:cNvPr id="306" name="Straight Arrow Connector 305"/>
          <p:cNvCxnSpPr>
            <a:stCxn id="301" idx="2"/>
            <a:endCxn id="297" idx="0"/>
          </p:cNvCxnSpPr>
          <p:nvPr/>
        </p:nvCxnSpPr>
        <p:spPr>
          <a:xfrm>
            <a:off x="34512495" y="23070820"/>
            <a:ext cx="15330" cy="5646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" name="Rectangle 308"/>
          <p:cNvSpPr/>
          <p:nvPr/>
        </p:nvSpPr>
        <p:spPr>
          <a:xfrm>
            <a:off x="38268203" y="24018604"/>
            <a:ext cx="3165230" cy="93137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Enzyme detach from chain</a:t>
            </a:r>
          </a:p>
        </p:txBody>
      </p:sp>
      <p:cxnSp>
        <p:nvCxnSpPr>
          <p:cNvPr id="310" name="Straight Arrow Connector 309"/>
          <p:cNvCxnSpPr>
            <a:stCxn id="297" idx="3"/>
            <a:endCxn id="309" idx="1"/>
          </p:cNvCxnSpPr>
          <p:nvPr/>
        </p:nvCxnSpPr>
        <p:spPr>
          <a:xfrm flipV="1">
            <a:off x="36809351" y="24484289"/>
            <a:ext cx="1458855" cy="91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4" name="TextBox 313"/>
          <p:cNvSpPr txBox="1"/>
          <p:nvPr/>
        </p:nvSpPr>
        <p:spPr>
          <a:xfrm>
            <a:off x="36609781" y="23914678"/>
            <a:ext cx="928994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cxnSp>
        <p:nvCxnSpPr>
          <p:cNvPr id="315" name="Straight Arrow Connector 314"/>
          <p:cNvCxnSpPr>
            <a:stCxn id="297" idx="2"/>
            <a:endCxn id="324" idx="0"/>
          </p:cNvCxnSpPr>
          <p:nvPr/>
        </p:nvCxnSpPr>
        <p:spPr>
          <a:xfrm>
            <a:off x="34527828" y="25351451"/>
            <a:ext cx="20551" cy="9059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" name="TextBox 316"/>
          <p:cNvSpPr txBox="1"/>
          <p:nvPr/>
        </p:nvSpPr>
        <p:spPr>
          <a:xfrm>
            <a:off x="33595270" y="25485201"/>
            <a:ext cx="917227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324" name="Flowchart: Decision 323"/>
          <p:cNvSpPr/>
          <p:nvPr/>
        </p:nvSpPr>
        <p:spPr>
          <a:xfrm>
            <a:off x="31900612" y="26257361"/>
            <a:ext cx="5295529" cy="2547617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Are next two molecules in adjacent two chains are unblocked for CBH movement?</a:t>
            </a:r>
          </a:p>
        </p:txBody>
      </p:sp>
      <p:cxnSp>
        <p:nvCxnSpPr>
          <p:cNvPr id="329" name="Straight Arrow Connector 225"/>
          <p:cNvCxnSpPr>
            <a:stCxn id="324" idx="3"/>
            <a:endCxn id="309" idx="1"/>
          </p:cNvCxnSpPr>
          <p:nvPr/>
        </p:nvCxnSpPr>
        <p:spPr>
          <a:xfrm flipV="1">
            <a:off x="37196143" y="24484292"/>
            <a:ext cx="1072063" cy="3046877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2" name="TextBox 331"/>
          <p:cNvSpPr txBox="1"/>
          <p:nvPr/>
        </p:nvSpPr>
        <p:spPr>
          <a:xfrm>
            <a:off x="36370833" y="26323567"/>
            <a:ext cx="872827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333" name="Rectangle 332"/>
          <p:cNvSpPr/>
          <p:nvPr/>
        </p:nvSpPr>
        <p:spPr>
          <a:xfrm>
            <a:off x="37912605" y="25636482"/>
            <a:ext cx="3902147" cy="128295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Unblock molecules in adjacent two chains (equal to length of enzyme)</a:t>
            </a:r>
          </a:p>
        </p:txBody>
      </p:sp>
      <p:cxnSp>
        <p:nvCxnSpPr>
          <p:cNvPr id="334" name="Straight Arrow Connector 333"/>
          <p:cNvCxnSpPr>
            <a:stCxn id="309" idx="2"/>
            <a:endCxn id="333" idx="0"/>
          </p:cNvCxnSpPr>
          <p:nvPr/>
        </p:nvCxnSpPr>
        <p:spPr>
          <a:xfrm>
            <a:off x="39850818" y="24949975"/>
            <a:ext cx="12858" cy="6865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7" name="Rectangle 336"/>
          <p:cNvSpPr/>
          <p:nvPr/>
        </p:nvSpPr>
        <p:spPr>
          <a:xfrm>
            <a:off x="32978614" y="29520436"/>
            <a:ext cx="3165230" cy="33313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Enzyme remain bound</a:t>
            </a:r>
          </a:p>
        </p:txBody>
      </p:sp>
      <p:cxnSp>
        <p:nvCxnSpPr>
          <p:cNvPr id="338" name="Straight Arrow Connector 337"/>
          <p:cNvCxnSpPr>
            <a:stCxn id="324" idx="2"/>
            <a:endCxn id="337" idx="0"/>
          </p:cNvCxnSpPr>
          <p:nvPr/>
        </p:nvCxnSpPr>
        <p:spPr>
          <a:xfrm>
            <a:off x="34548376" y="28804974"/>
            <a:ext cx="12852" cy="7154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1" name="TextBox 340"/>
          <p:cNvSpPr txBox="1"/>
          <p:nvPr/>
        </p:nvSpPr>
        <p:spPr>
          <a:xfrm>
            <a:off x="33519071" y="29040123"/>
            <a:ext cx="1023433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342" name="Flowchart: Decision 341"/>
          <p:cNvSpPr/>
          <p:nvPr/>
        </p:nvSpPr>
        <p:spPr>
          <a:xfrm>
            <a:off x="25984200" y="32422313"/>
            <a:ext cx="6542012" cy="2863692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If Counter &gt; </a:t>
            </a:r>
            <a:r>
              <a:rPr lang="en-US" sz="2201" dirty="0" err="1">
                <a:latin typeface="Arial" panose="020B0604020202020204" pitchFamily="34" charset="0"/>
                <a:cs typeface="Arial" panose="020B0604020202020204" pitchFamily="34" charset="0"/>
              </a:rPr>
              <a:t>Maximum_enzymes</a:t>
            </a:r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 per minute </a:t>
            </a:r>
          </a:p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All Enzymes Run complete</a:t>
            </a:r>
          </a:p>
        </p:txBody>
      </p:sp>
      <p:cxnSp>
        <p:nvCxnSpPr>
          <p:cNvPr id="343" name="Straight Arrow Connector 225"/>
          <p:cNvCxnSpPr>
            <a:stCxn id="337" idx="2"/>
            <a:endCxn id="342" idx="0"/>
          </p:cNvCxnSpPr>
          <p:nvPr/>
        </p:nvCxnSpPr>
        <p:spPr>
          <a:xfrm rot="5400000">
            <a:off x="30623846" y="28484927"/>
            <a:ext cx="2568747" cy="530602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Straight Arrow Connector 225"/>
          <p:cNvCxnSpPr>
            <a:stCxn id="259" idx="3"/>
            <a:endCxn id="342" idx="1"/>
          </p:cNvCxnSpPr>
          <p:nvPr/>
        </p:nvCxnSpPr>
        <p:spPr>
          <a:xfrm flipV="1">
            <a:off x="18690942" y="33854161"/>
            <a:ext cx="7293261" cy="1743557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Straight Arrow Connector 225"/>
          <p:cNvCxnSpPr>
            <a:stCxn id="342" idx="2"/>
            <a:endCxn id="4" idx="1"/>
          </p:cNvCxnSpPr>
          <p:nvPr/>
        </p:nvCxnSpPr>
        <p:spPr>
          <a:xfrm rot="5400000" flipH="1">
            <a:off x="4634358" y="10665159"/>
            <a:ext cx="31948066" cy="17293631"/>
          </a:xfrm>
          <a:prstGeom prst="bentConnector4">
            <a:avLst>
              <a:gd name="adj1" fmla="val -3896"/>
              <a:gd name="adj2" fmla="val 101322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9" name="TextBox 358"/>
          <p:cNvSpPr txBox="1"/>
          <p:nvPr/>
        </p:nvSpPr>
        <p:spPr>
          <a:xfrm>
            <a:off x="29427000" y="35548839"/>
            <a:ext cx="1040884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360" name="TextBox 359"/>
          <p:cNvSpPr txBox="1"/>
          <p:nvPr/>
        </p:nvSpPr>
        <p:spPr>
          <a:xfrm>
            <a:off x="32821081" y="33298107"/>
            <a:ext cx="787513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361" name="Rectangle 360"/>
          <p:cNvSpPr/>
          <p:nvPr/>
        </p:nvSpPr>
        <p:spPr>
          <a:xfrm>
            <a:off x="34042868" y="32970978"/>
            <a:ext cx="4537953" cy="175158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Store the current locations and binding/non-binding value of enzymes, and return the counter and bonds broken value </a:t>
            </a:r>
          </a:p>
        </p:txBody>
      </p:sp>
      <p:cxnSp>
        <p:nvCxnSpPr>
          <p:cNvPr id="362" name="Straight Arrow Connector 206"/>
          <p:cNvCxnSpPr>
            <a:stCxn id="342" idx="3"/>
            <a:endCxn id="361" idx="1"/>
          </p:cNvCxnSpPr>
          <p:nvPr/>
        </p:nvCxnSpPr>
        <p:spPr>
          <a:xfrm flipV="1">
            <a:off x="32526214" y="33846774"/>
            <a:ext cx="1516653" cy="73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Straight Arrow Connector 225"/>
          <p:cNvCxnSpPr>
            <a:stCxn id="244" idx="3"/>
            <a:endCxn id="282" idx="1"/>
          </p:cNvCxnSpPr>
          <p:nvPr/>
        </p:nvCxnSpPr>
        <p:spPr>
          <a:xfrm flipV="1">
            <a:off x="20305736" y="28279199"/>
            <a:ext cx="5539622" cy="4678563"/>
          </a:xfrm>
          <a:prstGeom prst="bentConnector3">
            <a:avLst>
              <a:gd name="adj1" fmla="val 75218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1" name="TextBox 370"/>
          <p:cNvSpPr txBox="1"/>
          <p:nvPr/>
        </p:nvSpPr>
        <p:spPr>
          <a:xfrm>
            <a:off x="20330694" y="32318777"/>
            <a:ext cx="1030809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385" name="TextBox 384"/>
          <p:cNvSpPr txBox="1"/>
          <p:nvPr/>
        </p:nvSpPr>
        <p:spPr>
          <a:xfrm>
            <a:off x="19825135" y="30321167"/>
            <a:ext cx="1285749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391" name="Rectangle 390"/>
          <p:cNvSpPr/>
          <p:nvPr/>
        </p:nvSpPr>
        <p:spPr>
          <a:xfrm>
            <a:off x="25854095" y="29068401"/>
            <a:ext cx="4046895" cy="99454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Unblock the glucose molecules blocked earlier by this enzyme</a:t>
            </a:r>
          </a:p>
        </p:txBody>
      </p:sp>
      <p:cxnSp>
        <p:nvCxnSpPr>
          <p:cNvPr id="392" name="Straight Arrow Connector 391"/>
          <p:cNvCxnSpPr>
            <a:stCxn id="282" idx="2"/>
            <a:endCxn id="391" idx="0"/>
          </p:cNvCxnSpPr>
          <p:nvPr/>
        </p:nvCxnSpPr>
        <p:spPr>
          <a:xfrm>
            <a:off x="27868806" y="28566464"/>
            <a:ext cx="8734" cy="5019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Arrow Connector 291"/>
          <p:cNvCxnSpPr>
            <a:stCxn id="78" idx="3"/>
            <a:endCxn id="72" idx="1"/>
          </p:cNvCxnSpPr>
          <p:nvPr/>
        </p:nvCxnSpPr>
        <p:spPr>
          <a:xfrm>
            <a:off x="22685384" y="10136858"/>
            <a:ext cx="715568" cy="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5" name="Straight Arrow Connector 414"/>
          <p:cNvCxnSpPr>
            <a:stCxn id="98" idx="2"/>
            <a:endCxn id="92" idx="0"/>
          </p:cNvCxnSpPr>
          <p:nvPr/>
        </p:nvCxnSpPr>
        <p:spPr>
          <a:xfrm>
            <a:off x="43962510" y="14343759"/>
            <a:ext cx="17942" cy="6149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9" name="TextBox 498"/>
          <p:cNvSpPr txBox="1"/>
          <p:nvPr/>
        </p:nvSpPr>
        <p:spPr>
          <a:xfrm>
            <a:off x="19316108" y="22959016"/>
            <a:ext cx="1253740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cxnSp>
        <p:nvCxnSpPr>
          <p:cNvPr id="651" name="Straight Arrow Connector 225"/>
          <p:cNvCxnSpPr>
            <a:stCxn id="237" idx="3"/>
            <a:endCxn id="289" idx="1"/>
          </p:cNvCxnSpPr>
          <p:nvPr/>
        </p:nvCxnSpPr>
        <p:spPr>
          <a:xfrm flipV="1">
            <a:off x="19876904" y="19138274"/>
            <a:ext cx="11910722" cy="11696531"/>
          </a:xfrm>
          <a:prstGeom prst="bentConnector3">
            <a:avLst>
              <a:gd name="adj1" fmla="val 91158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Rectangle 178"/>
          <p:cNvSpPr/>
          <p:nvPr/>
        </p:nvSpPr>
        <p:spPr>
          <a:xfrm>
            <a:off x="2003719" y="1610053"/>
            <a:ext cx="5449854" cy="127665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Calculate No. of maximum bonds broken per minute ((</a:t>
            </a:r>
            <a:r>
              <a:rPr lang="en-US" sz="2201" dirty="0" err="1">
                <a:latin typeface="Arial" panose="020B0604020202020204" pitchFamily="34" charset="0"/>
                <a:cs typeface="Arial" panose="020B0604020202020204" pitchFamily="34" charset="0"/>
              </a:rPr>
              <a:t>basd</a:t>
            </a:r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 on activity, dosage and fraction of specific </a:t>
            </a:r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enzyme)</a:t>
            </a:r>
            <a:endParaRPr lang="en-US" sz="220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ectangle 181"/>
          <p:cNvSpPr/>
          <p:nvPr/>
        </p:nvSpPr>
        <p:spPr>
          <a:xfrm>
            <a:off x="2031885" y="3354418"/>
            <a:ext cx="5370889" cy="68533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Calculate No. of CBH enzymes per microfibril</a:t>
            </a:r>
          </a:p>
        </p:txBody>
      </p:sp>
      <p:sp>
        <p:nvSpPr>
          <p:cNvPr id="190" name="Rectangle 189"/>
          <p:cNvSpPr/>
          <p:nvPr/>
        </p:nvSpPr>
        <p:spPr>
          <a:xfrm>
            <a:off x="1978319" y="4633432"/>
            <a:ext cx="5449855" cy="61928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Pass these values to the </a:t>
            </a:r>
            <a:r>
              <a:rPr lang="en-US" sz="2201" dirty="0" err="1">
                <a:latin typeface="Arial" panose="020B0604020202020204" pitchFamily="34" charset="0"/>
                <a:cs typeface="Arial" panose="020B0604020202020204" pitchFamily="34" charset="0"/>
              </a:rPr>
              <a:t>CBHI_action</a:t>
            </a:r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 function </a:t>
            </a:r>
          </a:p>
        </p:txBody>
      </p:sp>
      <p:sp>
        <p:nvSpPr>
          <p:cNvPr id="191" name="Rectangle 190"/>
          <p:cNvSpPr/>
          <p:nvPr/>
        </p:nvSpPr>
        <p:spPr>
          <a:xfrm>
            <a:off x="1978319" y="5561356"/>
            <a:ext cx="5424455" cy="71326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Store all surface molecules (both EF &amp; MF) in an array</a:t>
            </a:r>
          </a:p>
        </p:txBody>
      </p:sp>
      <p:sp>
        <p:nvSpPr>
          <p:cNvPr id="193" name="Rectangle 192"/>
          <p:cNvSpPr/>
          <p:nvPr/>
        </p:nvSpPr>
        <p:spPr>
          <a:xfrm>
            <a:off x="2003718" y="7866148"/>
            <a:ext cx="5399055" cy="87076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Start the loop (for number of enzymes) to determine the locations</a:t>
            </a:r>
          </a:p>
        </p:txBody>
      </p:sp>
      <p:cxnSp>
        <p:nvCxnSpPr>
          <p:cNvPr id="194" name="Straight Arrow Connector 193"/>
          <p:cNvCxnSpPr>
            <a:stCxn id="182" idx="2"/>
            <a:endCxn id="190" idx="0"/>
          </p:cNvCxnSpPr>
          <p:nvPr/>
        </p:nvCxnSpPr>
        <p:spPr>
          <a:xfrm flipH="1">
            <a:off x="4703248" y="4039752"/>
            <a:ext cx="14083" cy="5936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Arrow Connector 195"/>
          <p:cNvCxnSpPr>
            <a:stCxn id="190" idx="2"/>
            <a:endCxn id="191" idx="0"/>
          </p:cNvCxnSpPr>
          <p:nvPr/>
        </p:nvCxnSpPr>
        <p:spPr>
          <a:xfrm flipH="1">
            <a:off x="4690546" y="5252718"/>
            <a:ext cx="12700" cy="3086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Arrow Connector 196"/>
          <p:cNvCxnSpPr>
            <a:stCxn id="228" idx="2"/>
            <a:endCxn id="193" idx="0"/>
          </p:cNvCxnSpPr>
          <p:nvPr/>
        </p:nvCxnSpPr>
        <p:spPr>
          <a:xfrm>
            <a:off x="4700101" y="7388866"/>
            <a:ext cx="3146" cy="4772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Arrow Connector 199"/>
          <p:cNvCxnSpPr>
            <a:stCxn id="193" idx="2"/>
            <a:endCxn id="201" idx="0"/>
          </p:cNvCxnSpPr>
          <p:nvPr/>
        </p:nvCxnSpPr>
        <p:spPr>
          <a:xfrm flipH="1">
            <a:off x="4687454" y="8736915"/>
            <a:ext cx="15792" cy="4281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Flowchart: Decision 200"/>
          <p:cNvSpPr/>
          <p:nvPr/>
        </p:nvSpPr>
        <p:spPr>
          <a:xfrm>
            <a:off x="2701925" y="9165112"/>
            <a:ext cx="3971057" cy="1083250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Is enzyme bound?</a:t>
            </a:r>
          </a:p>
        </p:txBody>
      </p:sp>
      <p:cxnSp>
        <p:nvCxnSpPr>
          <p:cNvPr id="202" name="Straight Arrow Connector 201"/>
          <p:cNvCxnSpPr>
            <a:stCxn id="201" idx="2"/>
            <a:endCxn id="212" idx="0"/>
          </p:cNvCxnSpPr>
          <p:nvPr/>
        </p:nvCxnSpPr>
        <p:spPr>
          <a:xfrm>
            <a:off x="4687455" y="10248361"/>
            <a:ext cx="3092" cy="5402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TextBox 207"/>
          <p:cNvSpPr txBox="1"/>
          <p:nvPr/>
        </p:nvSpPr>
        <p:spPr>
          <a:xfrm>
            <a:off x="5022453" y="10284496"/>
            <a:ext cx="951458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09" name="TextBox 208"/>
          <p:cNvSpPr txBox="1"/>
          <p:nvPr/>
        </p:nvSpPr>
        <p:spPr>
          <a:xfrm>
            <a:off x="6672983" y="9196731"/>
            <a:ext cx="892228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10" name="Rectangle 209"/>
          <p:cNvSpPr/>
          <p:nvPr/>
        </p:nvSpPr>
        <p:spPr>
          <a:xfrm>
            <a:off x="7769369" y="10335275"/>
            <a:ext cx="2477095" cy="123869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Check for the next enzyme (location already set for current enzyme)</a:t>
            </a:r>
          </a:p>
        </p:txBody>
      </p:sp>
      <p:cxnSp>
        <p:nvCxnSpPr>
          <p:cNvPr id="211" name="Elbow Connector 210"/>
          <p:cNvCxnSpPr>
            <a:stCxn id="201" idx="3"/>
            <a:endCxn id="210" idx="0"/>
          </p:cNvCxnSpPr>
          <p:nvPr/>
        </p:nvCxnSpPr>
        <p:spPr>
          <a:xfrm>
            <a:off x="6672982" y="9706736"/>
            <a:ext cx="2334934" cy="628538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Rectangle 211"/>
          <p:cNvSpPr/>
          <p:nvPr/>
        </p:nvSpPr>
        <p:spPr>
          <a:xfrm>
            <a:off x="2054519" y="10788594"/>
            <a:ext cx="5272055" cy="78537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Select a random glucose molecule from the set of stored numbers</a:t>
            </a:r>
          </a:p>
        </p:txBody>
      </p:sp>
      <p:sp>
        <p:nvSpPr>
          <p:cNvPr id="213" name="Rectangle 212"/>
          <p:cNvSpPr/>
          <p:nvPr/>
        </p:nvSpPr>
        <p:spPr>
          <a:xfrm>
            <a:off x="2003719" y="11859474"/>
            <a:ext cx="5367363" cy="73640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Find the location of molecule in the MF and EF (</a:t>
            </a:r>
            <a:r>
              <a:rPr lang="en-US" sz="2201" dirty="0" err="1">
                <a:latin typeface="Arial" panose="020B0604020202020204" pitchFamily="34" charset="0"/>
                <a:cs typeface="Arial" panose="020B0604020202020204" pitchFamily="34" charset="0"/>
              </a:rPr>
              <a:t>i,j,x,y,z</a:t>
            </a:r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214" name="Straight Arrow Connector 213"/>
          <p:cNvCxnSpPr>
            <a:stCxn id="213" idx="2"/>
            <a:endCxn id="216" idx="0"/>
          </p:cNvCxnSpPr>
          <p:nvPr/>
        </p:nvCxnSpPr>
        <p:spPr>
          <a:xfrm flipH="1">
            <a:off x="4670163" y="12595876"/>
            <a:ext cx="17237" cy="5205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Arrow Connector 214"/>
          <p:cNvCxnSpPr>
            <a:stCxn id="212" idx="2"/>
            <a:endCxn id="213" idx="0"/>
          </p:cNvCxnSpPr>
          <p:nvPr/>
        </p:nvCxnSpPr>
        <p:spPr>
          <a:xfrm flipH="1">
            <a:off x="4687401" y="11573966"/>
            <a:ext cx="3146" cy="2855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Flowchart: Decision 215"/>
          <p:cNvSpPr/>
          <p:nvPr/>
        </p:nvSpPr>
        <p:spPr>
          <a:xfrm>
            <a:off x="2930526" y="13116443"/>
            <a:ext cx="3479275" cy="976748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All enzymes checked?</a:t>
            </a:r>
          </a:p>
        </p:txBody>
      </p:sp>
      <p:cxnSp>
        <p:nvCxnSpPr>
          <p:cNvPr id="219" name="Elbow Connector 218"/>
          <p:cNvCxnSpPr>
            <a:stCxn id="216" idx="3"/>
            <a:endCxn id="210" idx="2"/>
          </p:cNvCxnSpPr>
          <p:nvPr/>
        </p:nvCxnSpPr>
        <p:spPr>
          <a:xfrm flipV="1">
            <a:off x="6409800" y="11573969"/>
            <a:ext cx="2598116" cy="2030848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TextBox 219"/>
          <p:cNvSpPr txBox="1"/>
          <p:nvPr/>
        </p:nvSpPr>
        <p:spPr>
          <a:xfrm>
            <a:off x="6435201" y="13173930"/>
            <a:ext cx="801033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21" name="Rectangle 220"/>
          <p:cNvSpPr/>
          <p:nvPr/>
        </p:nvSpPr>
        <p:spPr>
          <a:xfrm>
            <a:off x="2029119" y="14550395"/>
            <a:ext cx="5297455" cy="162059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Pass the location, counter, maximum bonds broken to the function to perform action that return number of bonds broken and counter in one iteration</a:t>
            </a:r>
          </a:p>
        </p:txBody>
      </p:sp>
      <p:cxnSp>
        <p:nvCxnSpPr>
          <p:cNvPr id="222" name="Straight Arrow Connector 221"/>
          <p:cNvCxnSpPr>
            <a:stCxn id="216" idx="2"/>
            <a:endCxn id="221" idx="0"/>
          </p:cNvCxnSpPr>
          <p:nvPr/>
        </p:nvCxnSpPr>
        <p:spPr>
          <a:xfrm>
            <a:off x="4670164" y="14093192"/>
            <a:ext cx="7683" cy="4572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Rectangle 227"/>
          <p:cNvSpPr/>
          <p:nvPr/>
        </p:nvSpPr>
        <p:spPr>
          <a:xfrm>
            <a:off x="2029119" y="6755171"/>
            <a:ext cx="5341963" cy="63369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Set the counter and </a:t>
            </a:r>
            <a:r>
              <a:rPr lang="en-US" sz="2201" dirty="0" err="1">
                <a:latin typeface="Arial" panose="020B0604020202020204" pitchFamily="34" charset="0"/>
                <a:cs typeface="Arial" panose="020B0604020202020204" pitchFamily="34" charset="0"/>
              </a:rPr>
              <a:t>Bonds_broken</a:t>
            </a:r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  equal to zero</a:t>
            </a:r>
          </a:p>
        </p:txBody>
      </p:sp>
      <p:cxnSp>
        <p:nvCxnSpPr>
          <p:cNvPr id="230" name="Straight Arrow Connector 229"/>
          <p:cNvCxnSpPr>
            <a:stCxn id="191" idx="2"/>
            <a:endCxn id="228" idx="0"/>
          </p:cNvCxnSpPr>
          <p:nvPr/>
        </p:nvCxnSpPr>
        <p:spPr>
          <a:xfrm>
            <a:off x="4690547" y="6274625"/>
            <a:ext cx="9554" cy="4805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Arrow Connector 230"/>
          <p:cNvCxnSpPr>
            <a:stCxn id="221" idx="2"/>
            <a:endCxn id="247" idx="0"/>
          </p:cNvCxnSpPr>
          <p:nvPr/>
        </p:nvCxnSpPr>
        <p:spPr>
          <a:xfrm flipH="1">
            <a:off x="4675890" y="16170991"/>
            <a:ext cx="1956" cy="6885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Flowchart: Decision 231"/>
          <p:cNvSpPr/>
          <p:nvPr/>
        </p:nvSpPr>
        <p:spPr>
          <a:xfrm>
            <a:off x="1978319" y="18120931"/>
            <a:ext cx="5348255" cy="2387612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Is Number of </a:t>
            </a:r>
            <a:r>
              <a:rPr lang="en-US" sz="2201" dirty="0" err="1">
                <a:latin typeface="Arial" panose="020B0604020202020204" pitchFamily="34" charset="0"/>
                <a:cs typeface="Arial" panose="020B0604020202020204" pitchFamily="34" charset="0"/>
              </a:rPr>
              <a:t>bonds_broken</a:t>
            </a:r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 &gt; Max. bonds OR Counter &gt; Max. bonds</a:t>
            </a:r>
          </a:p>
        </p:txBody>
      </p:sp>
      <p:cxnSp>
        <p:nvCxnSpPr>
          <p:cNvPr id="233" name="Elbow Connector 232"/>
          <p:cNvCxnSpPr>
            <a:stCxn id="232" idx="3"/>
            <a:endCxn id="193" idx="3"/>
          </p:cNvCxnSpPr>
          <p:nvPr/>
        </p:nvCxnSpPr>
        <p:spPr>
          <a:xfrm flipV="1">
            <a:off x="7326573" y="8301533"/>
            <a:ext cx="76201" cy="11013205"/>
          </a:xfrm>
          <a:prstGeom prst="bentConnector3">
            <a:avLst>
              <a:gd name="adj1" fmla="val 40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/>
          <p:cNvCxnSpPr>
            <a:stCxn id="232" idx="2"/>
            <a:endCxn id="243" idx="0"/>
          </p:cNvCxnSpPr>
          <p:nvPr/>
        </p:nvCxnSpPr>
        <p:spPr>
          <a:xfrm flipH="1">
            <a:off x="4652446" y="20508544"/>
            <a:ext cx="1" cy="4072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/>
          <p:cNvSpPr txBox="1"/>
          <p:nvPr/>
        </p:nvSpPr>
        <p:spPr>
          <a:xfrm>
            <a:off x="6807580" y="16993288"/>
            <a:ext cx="857307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cxnSp>
        <p:nvCxnSpPr>
          <p:cNvPr id="238" name="Straight Arrow Connector 237"/>
          <p:cNvCxnSpPr>
            <a:stCxn id="179" idx="2"/>
            <a:endCxn id="182" idx="0"/>
          </p:cNvCxnSpPr>
          <p:nvPr/>
        </p:nvCxnSpPr>
        <p:spPr>
          <a:xfrm flipH="1">
            <a:off x="4717329" y="2886711"/>
            <a:ext cx="11317" cy="4677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TextBox 238"/>
          <p:cNvSpPr txBox="1"/>
          <p:nvPr/>
        </p:nvSpPr>
        <p:spPr>
          <a:xfrm>
            <a:off x="3717565" y="14129683"/>
            <a:ext cx="1134297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41" name="TextBox 240"/>
          <p:cNvSpPr txBox="1"/>
          <p:nvPr/>
        </p:nvSpPr>
        <p:spPr>
          <a:xfrm>
            <a:off x="3717565" y="20415203"/>
            <a:ext cx="1099632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43" name="Rectangle 242"/>
          <p:cNvSpPr/>
          <p:nvPr/>
        </p:nvSpPr>
        <p:spPr>
          <a:xfrm>
            <a:off x="2117063" y="20915751"/>
            <a:ext cx="5070763" cy="44473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Start the simulation for next minute</a:t>
            </a:r>
          </a:p>
        </p:txBody>
      </p:sp>
      <p:cxnSp>
        <p:nvCxnSpPr>
          <p:cNvPr id="245" name="Elbow Connector 244"/>
          <p:cNvCxnSpPr>
            <a:stCxn id="210" idx="3"/>
            <a:endCxn id="201" idx="0"/>
          </p:cNvCxnSpPr>
          <p:nvPr/>
        </p:nvCxnSpPr>
        <p:spPr>
          <a:xfrm flipH="1" flipV="1">
            <a:off x="4687456" y="9165112"/>
            <a:ext cx="5559009" cy="1789511"/>
          </a:xfrm>
          <a:prstGeom prst="bentConnector4">
            <a:avLst>
              <a:gd name="adj1" fmla="val -4112"/>
              <a:gd name="adj2" fmla="val 112774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Elbow Connector 245"/>
          <p:cNvCxnSpPr>
            <a:stCxn id="221" idx="3"/>
            <a:endCxn id="5" idx="1"/>
          </p:cNvCxnSpPr>
          <p:nvPr/>
        </p:nvCxnSpPr>
        <p:spPr>
          <a:xfrm flipV="1">
            <a:off x="7326573" y="1766871"/>
            <a:ext cx="3807966" cy="13593823"/>
          </a:xfrm>
          <a:prstGeom prst="bentConnector3">
            <a:avLst>
              <a:gd name="adj1" fmla="val 93356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7" name="Rectangle 246"/>
          <p:cNvSpPr/>
          <p:nvPr/>
        </p:nvSpPr>
        <p:spPr>
          <a:xfrm>
            <a:off x="2140509" y="16859565"/>
            <a:ext cx="5070763" cy="75811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Add the number of broken bonds broken to previous broken bonds</a:t>
            </a:r>
            <a:endParaRPr lang="en-US" sz="220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8" name="Straight Arrow Connector 247"/>
          <p:cNvCxnSpPr>
            <a:stCxn id="247" idx="2"/>
            <a:endCxn id="232" idx="0"/>
          </p:cNvCxnSpPr>
          <p:nvPr/>
        </p:nvCxnSpPr>
        <p:spPr>
          <a:xfrm flipH="1">
            <a:off x="4652447" y="17617684"/>
            <a:ext cx="23444" cy="5032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9" name="TextBox 248"/>
          <p:cNvSpPr txBox="1"/>
          <p:nvPr/>
        </p:nvSpPr>
        <p:spPr>
          <a:xfrm>
            <a:off x="6933896" y="18668409"/>
            <a:ext cx="977318" cy="43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1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endParaRPr lang="en-US" sz="220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0" name="Straight Arrow Connector 225"/>
          <p:cNvCxnSpPr>
            <a:stCxn id="361" idx="2"/>
          </p:cNvCxnSpPr>
          <p:nvPr/>
        </p:nvCxnSpPr>
        <p:spPr>
          <a:xfrm rot="5400000" flipH="1">
            <a:off x="13007156" y="11417876"/>
            <a:ext cx="17533765" cy="29075612"/>
          </a:xfrm>
          <a:prstGeom prst="bentConnector4">
            <a:avLst>
              <a:gd name="adj1" fmla="val -16013"/>
              <a:gd name="adj2" fmla="val 9236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002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638</TotalTime>
  <Words>812</Words>
  <Application>Microsoft Office PowerPoint</Application>
  <PresentationFormat>Custom</PresentationFormat>
  <Paragraphs>134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Kumar</dc:creator>
  <cp:lastModifiedBy>Deepak Kumar</cp:lastModifiedBy>
  <cp:revision>60</cp:revision>
  <cp:lastPrinted>2014-05-13T19:17:01Z</cp:lastPrinted>
  <dcterms:created xsi:type="dcterms:W3CDTF">2014-05-11T18:36:35Z</dcterms:created>
  <dcterms:modified xsi:type="dcterms:W3CDTF">2014-05-13T20:34:17Z</dcterms:modified>
</cp:coreProperties>
</file>