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3"/>
  </p:notesMasterIdLst>
  <p:sldIdLst>
    <p:sldId id="258" r:id="rId2"/>
  </p:sldIdLst>
  <p:sldSz cx="51206400" cy="43891200"/>
  <p:notesSz cx="9144000" cy="6858000"/>
  <p:defaultTextStyle>
    <a:defPPr>
      <a:defRPr lang="en-US"/>
    </a:defPPr>
    <a:lvl1pPr marL="0" algn="l" defTabSz="4564685" rtl="0" eaLnBrk="1" latinLnBrk="0" hangingPunct="1">
      <a:defRPr sz="8986" kern="1200">
        <a:solidFill>
          <a:schemeClr val="tx1"/>
        </a:solidFill>
        <a:latin typeface="+mn-lt"/>
        <a:ea typeface="+mn-ea"/>
        <a:cs typeface="+mn-cs"/>
      </a:defRPr>
    </a:lvl1pPr>
    <a:lvl2pPr marL="2282342" algn="l" defTabSz="4564685" rtl="0" eaLnBrk="1" latinLnBrk="0" hangingPunct="1">
      <a:defRPr sz="8986" kern="1200">
        <a:solidFill>
          <a:schemeClr val="tx1"/>
        </a:solidFill>
        <a:latin typeface="+mn-lt"/>
        <a:ea typeface="+mn-ea"/>
        <a:cs typeface="+mn-cs"/>
      </a:defRPr>
    </a:lvl2pPr>
    <a:lvl3pPr marL="4564685" algn="l" defTabSz="4564685" rtl="0" eaLnBrk="1" latinLnBrk="0" hangingPunct="1">
      <a:defRPr sz="8986" kern="1200">
        <a:solidFill>
          <a:schemeClr val="tx1"/>
        </a:solidFill>
        <a:latin typeface="+mn-lt"/>
        <a:ea typeface="+mn-ea"/>
        <a:cs typeface="+mn-cs"/>
      </a:defRPr>
    </a:lvl3pPr>
    <a:lvl4pPr marL="6847027" algn="l" defTabSz="4564685" rtl="0" eaLnBrk="1" latinLnBrk="0" hangingPunct="1">
      <a:defRPr sz="8986" kern="1200">
        <a:solidFill>
          <a:schemeClr val="tx1"/>
        </a:solidFill>
        <a:latin typeface="+mn-lt"/>
        <a:ea typeface="+mn-ea"/>
        <a:cs typeface="+mn-cs"/>
      </a:defRPr>
    </a:lvl4pPr>
    <a:lvl5pPr marL="9129370" algn="l" defTabSz="4564685" rtl="0" eaLnBrk="1" latinLnBrk="0" hangingPunct="1">
      <a:defRPr sz="8986" kern="1200">
        <a:solidFill>
          <a:schemeClr val="tx1"/>
        </a:solidFill>
        <a:latin typeface="+mn-lt"/>
        <a:ea typeface="+mn-ea"/>
        <a:cs typeface="+mn-cs"/>
      </a:defRPr>
    </a:lvl5pPr>
    <a:lvl6pPr marL="11411712" algn="l" defTabSz="4564685" rtl="0" eaLnBrk="1" latinLnBrk="0" hangingPunct="1">
      <a:defRPr sz="8986" kern="1200">
        <a:solidFill>
          <a:schemeClr val="tx1"/>
        </a:solidFill>
        <a:latin typeface="+mn-lt"/>
        <a:ea typeface="+mn-ea"/>
        <a:cs typeface="+mn-cs"/>
      </a:defRPr>
    </a:lvl6pPr>
    <a:lvl7pPr marL="13694054" algn="l" defTabSz="4564685" rtl="0" eaLnBrk="1" latinLnBrk="0" hangingPunct="1">
      <a:defRPr sz="8986" kern="1200">
        <a:solidFill>
          <a:schemeClr val="tx1"/>
        </a:solidFill>
        <a:latin typeface="+mn-lt"/>
        <a:ea typeface="+mn-ea"/>
        <a:cs typeface="+mn-cs"/>
      </a:defRPr>
    </a:lvl7pPr>
    <a:lvl8pPr marL="15976397" algn="l" defTabSz="4564685" rtl="0" eaLnBrk="1" latinLnBrk="0" hangingPunct="1">
      <a:defRPr sz="8986" kern="1200">
        <a:solidFill>
          <a:schemeClr val="tx1"/>
        </a:solidFill>
        <a:latin typeface="+mn-lt"/>
        <a:ea typeface="+mn-ea"/>
        <a:cs typeface="+mn-cs"/>
      </a:defRPr>
    </a:lvl8pPr>
    <a:lvl9pPr marL="18258739" algn="l" defTabSz="4564685" rtl="0" eaLnBrk="1" latinLnBrk="0" hangingPunct="1">
      <a:defRPr sz="8986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0" d="100"/>
          <a:sy n="50" d="100"/>
        </p:scale>
        <p:origin x="-2602" y="-97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ADE949-EF1E-420F-A560-0F45EA2D522E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21038" y="857250"/>
            <a:ext cx="2701925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6534DC-85D8-42D0-8018-E7759738AD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0876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64685" rtl="0" eaLnBrk="1" latinLnBrk="0" hangingPunct="1">
      <a:defRPr sz="5990" kern="1200">
        <a:solidFill>
          <a:schemeClr val="tx1"/>
        </a:solidFill>
        <a:latin typeface="+mn-lt"/>
        <a:ea typeface="+mn-ea"/>
        <a:cs typeface="+mn-cs"/>
      </a:defRPr>
    </a:lvl1pPr>
    <a:lvl2pPr marL="2282342" algn="l" defTabSz="4564685" rtl="0" eaLnBrk="1" latinLnBrk="0" hangingPunct="1">
      <a:defRPr sz="5990" kern="1200">
        <a:solidFill>
          <a:schemeClr val="tx1"/>
        </a:solidFill>
        <a:latin typeface="+mn-lt"/>
        <a:ea typeface="+mn-ea"/>
        <a:cs typeface="+mn-cs"/>
      </a:defRPr>
    </a:lvl2pPr>
    <a:lvl3pPr marL="4564685" algn="l" defTabSz="4564685" rtl="0" eaLnBrk="1" latinLnBrk="0" hangingPunct="1">
      <a:defRPr sz="5990" kern="1200">
        <a:solidFill>
          <a:schemeClr val="tx1"/>
        </a:solidFill>
        <a:latin typeface="+mn-lt"/>
        <a:ea typeface="+mn-ea"/>
        <a:cs typeface="+mn-cs"/>
      </a:defRPr>
    </a:lvl3pPr>
    <a:lvl4pPr marL="6847027" algn="l" defTabSz="4564685" rtl="0" eaLnBrk="1" latinLnBrk="0" hangingPunct="1">
      <a:defRPr sz="5990" kern="1200">
        <a:solidFill>
          <a:schemeClr val="tx1"/>
        </a:solidFill>
        <a:latin typeface="+mn-lt"/>
        <a:ea typeface="+mn-ea"/>
        <a:cs typeface="+mn-cs"/>
      </a:defRPr>
    </a:lvl4pPr>
    <a:lvl5pPr marL="9129370" algn="l" defTabSz="4564685" rtl="0" eaLnBrk="1" latinLnBrk="0" hangingPunct="1">
      <a:defRPr sz="5990" kern="1200">
        <a:solidFill>
          <a:schemeClr val="tx1"/>
        </a:solidFill>
        <a:latin typeface="+mn-lt"/>
        <a:ea typeface="+mn-ea"/>
        <a:cs typeface="+mn-cs"/>
      </a:defRPr>
    </a:lvl5pPr>
    <a:lvl6pPr marL="11411712" algn="l" defTabSz="4564685" rtl="0" eaLnBrk="1" latinLnBrk="0" hangingPunct="1">
      <a:defRPr sz="5990" kern="1200">
        <a:solidFill>
          <a:schemeClr val="tx1"/>
        </a:solidFill>
        <a:latin typeface="+mn-lt"/>
        <a:ea typeface="+mn-ea"/>
        <a:cs typeface="+mn-cs"/>
      </a:defRPr>
    </a:lvl6pPr>
    <a:lvl7pPr marL="13694054" algn="l" defTabSz="4564685" rtl="0" eaLnBrk="1" latinLnBrk="0" hangingPunct="1">
      <a:defRPr sz="5990" kern="1200">
        <a:solidFill>
          <a:schemeClr val="tx1"/>
        </a:solidFill>
        <a:latin typeface="+mn-lt"/>
        <a:ea typeface="+mn-ea"/>
        <a:cs typeface="+mn-cs"/>
      </a:defRPr>
    </a:lvl7pPr>
    <a:lvl8pPr marL="15976397" algn="l" defTabSz="4564685" rtl="0" eaLnBrk="1" latinLnBrk="0" hangingPunct="1">
      <a:defRPr sz="5990" kern="1200">
        <a:solidFill>
          <a:schemeClr val="tx1"/>
        </a:solidFill>
        <a:latin typeface="+mn-lt"/>
        <a:ea typeface="+mn-ea"/>
        <a:cs typeface="+mn-cs"/>
      </a:defRPr>
    </a:lvl8pPr>
    <a:lvl9pPr marL="18258739" algn="l" defTabSz="4564685" rtl="0" eaLnBrk="1" latinLnBrk="0" hangingPunct="1">
      <a:defRPr sz="599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221038" y="857250"/>
            <a:ext cx="2701925" cy="2314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97E1FD-17EB-4930-BC4B-6B04EBA5DE8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051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0480" y="7183123"/>
            <a:ext cx="43525440" cy="15280640"/>
          </a:xfrm>
        </p:spPr>
        <p:txBody>
          <a:bodyPr anchor="b"/>
          <a:lstStyle>
            <a:lvl1pPr algn="ctr">
              <a:defRPr sz="3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00800" y="23053043"/>
            <a:ext cx="38404800" cy="10596877"/>
          </a:xfrm>
        </p:spPr>
        <p:txBody>
          <a:bodyPr/>
          <a:lstStyle>
            <a:lvl1pPr marL="0" indent="0" algn="ctr">
              <a:buNone/>
              <a:defRPr sz="13440"/>
            </a:lvl1pPr>
            <a:lvl2pPr marL="2560320" indent="0" algn="ctr">
              <a:buNone/>
              <a:defRPr sz="11200"/>
            </a:lvl2pPr>
            <a:lvl3pPr marL="5120640" indent="0" algn="ctr">
              <a:buNone/>
              <a:defRPr sz="10080"/>
            </a:lvl3pPr>
            <a:lvl4pPr marL="7680960" indent="0" algn="ctr">
              <a:buNone/>
              <a:defRPr sz="8960"/>
            </a:lvl4pPr>
            <a:lvl5pPr marL="10241280" indent="0" algn="ctr">
              <a:buNone/>
              <a:defRPr sz="8960"/>
            </a:lvl5pPr>
            <a:lvl6pPr marL="12801600" indent="0" algn="ctr">
              <a:buNone/>
              <a:defRPr sz="8960"/>
            </a:lvl6pPr>
            <a:lvl7pPr marL="15361920" indent="0" algn="ctr">
              <a:buNone/>
              <a:defRPr sz="8960"/>
            </a:lvl7pPr>
            <a:lvl8pPr marL="17922240" indent="0" algn="ctr">
              <a:buNone/>
              <a:defRPr sz="8960"/>
            </a:lvl8pPr>
            <a:lvl9pPr marL="20482560" indent="0" algn="ctr">
              <a:buNone/>
              <a:defRPr sz="89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BCB24-14EB-4F4D-A3EB-1FA6848CA813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5A943-17FE-42EC-AC0C-0C66F7679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323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BCB24-14EB-4F4D-A3EB-1FA6848CA813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5A943-17FE-42EC-AC0C-0C66F7679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0888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93773" y="10942333"/>
            <a:ext cx="44165520" cy="18257517"/>
          </a:xfrm>
        </p:spPr>
        <p:txBody>
          <a:bodyPr anchor="b"/>
          <a:lstStyle>
            <a:lvl1pPr>
              <a:defRPr sz="3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93773" y="29372573"/>
            <a:ext cx="44165520" cy="9601197"/>
          </a:xfrm>
        </p:spPr>
        <p:txBody>
          <a:bodyPr/>
          <a:lstStyle>
            <a:lvl1pPr marL="0" indent="0">
              <a:buNone/>
              <a:defRPr sz="13440">
                <a:solidFill>
                  <a:schemeClr val="tx1"/>
                </a:solidFill>
              </a:defRPr>
            </a:lvl1pPr>
            <a:lvl2pPr marL="2560320" indent="0">
              <a:buNone/>
              <a:defRPr sz="11200">
                <a:solidFill>
                  <a:schemeClr val="tx1">
                    <a:tint val="75000"/>
                  </a:schemeClr>
                </a:solidFill>
              </a:defRPr>
            </a:lvl2pPr>
            <a:lvl3pPr marL="5120640" indent="0">
              <a:buNone/>
              <a:defRPr sz="10080">
                <a:solidFill>
                  <a:schemeClr val="tx1">
                    <a:tint val="75000"/>
                  </a:schemeClr>
                </a:solidFill>
              </a:defRPr>
            </a:lvl3pPr>
            <a:lvl4pPr marL="7680960" indent="0">
              <a:buNone/>
              <a:defRPr sz="8960">
                <a:solidFill>
                  <a:schemeClr val="tx1">
                    <a:tint val="75000"/>
                  </a:schemeClr>
                </a:solidFill>
              </a:defRPr>
            </a:lvl4pPr>
            <a:lvl5pPr marL="10241280" indent="0">
              <a:buNone/>
              <a:defRPr sz="8960">
                <a:solidFill>
                  <a:schemeClr val="tx1">
                    <a:tint val="75000"/>
                  </a:schemeClr>
                </a:solidFill>
              </a:defRPr>
            </a:lvl5pPr>
            <a:lvl6pPr marL="12801600" indent="0">
              <a:buNone/>
              <a:defRPr sz="8960">
                <a:solidFill>
                  <a:schemeClr val="tx1">
                    <a:tint val="75000"/>
                  </a:schemeClr>
                </a:solidFill>
              </a:defRPr>
            </a:lvl6pPr>
            <a:lvl7pPr marL="15361920" indent="0">
              <a:buNone/>
              <a:defRPr sz="8960">
                <a:solidFill>
                  <a:schemeClr val="tx1">
                    <a:tint val="75000"/>
                  </a:schemeClr>
                </a:solidFill>
              </a:defRPr>
            </a:lvl7pPr>
            <a:lvl8pPr marL="17922240" indent="0">
              <a:buNone/>
              <a:defRPr sz="8960">
                <a:solidFill>
                  <a:schemeClr val="tx1">
                    <a:tint val="75000"/>
                  </a:schemeClr>
                </a:solidFill>
              </a:defRPr>
            </a:lvl8pPr>
            <a:lvl9pPr marL="20482560" indent="0">
              <a:buNone/>
              <a:defRPr sz="89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BCB24-14EB-4F4D-A3EB-1FA6848CA813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5A943-17FE-42EC-AC0C-0C66F7679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2121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520440" y="11684000"/>
            <a:ext cx="21762720" cy="27848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923240" y="11684000"/>
            <a:ext cx="21762720" cy="278485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BCB24-14EB-4F4D-A3EB-1FA6848CA813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5A943-17FE-42EC-AC0C-0C66F7679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5245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2336810"/>
            <a:ext cx="44165520" cy="848360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7115" y="10759443"/>
            <a:ext cx="21662704" cy="5273037"/>
          </a:xfrm>
        </p:spPr>
        <p:txBody>
          <a:bodyPr anchor="b"/>
          <a:lstStyle>
            <a:lvl1pPr marL="0" indent="0">
              <a:buNone/>
              <a:defRPr sz="13440" b="1"/>
            </a:lvl1pPr>
            <a:lvl2pPr marL="2560320" indent="0">
              <a:buNone/>
              <a:defRPr sz="11200" b="1"/>
            </a:lvl2pPr>
            <a:lvl3pPr marL="5120640" indent="0">
              <a:buNone/>
              <a:defRPr sz="10080" b="1"/>
            </a:lvl3pPr>
            <a:lvl4pPr marL="7680960" indent="0">
              <a:buNone/>
              <a:defRPr sz="8960" b="1"/>
            </a:lvl4pPr>
            <a:lvl5pPr marL="10241280" indent="0">
              <a:buNone/>
              <a:defRPr sz="8960" b="1"/>
            </a:lvl5pPr>
            <a:lvl6pPr marL="12801600" indent="0">
              <a:buNone/>
              <a:defRPr sz="8960" b="1"/>
            </a:lvl6pPr>
            <a:lvl7pPr marL="15361920" indent="0">
              <a:buNone/>
              <a:defRPr sz="8960" b="1"/>
            </a:lvl7pPr>
            <a:lvl8pPr marL="17922240" indent="0">
              <a:buNone/>
              <a:defRPr sz="8960" b="1"/>
            </a:lvl8pPr>
            <a:lvl9pPr marL="20482560" indent="0">
              <a:buNone/>
              <a:defRPr sz="89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27115" y="16032480"/>
            <a:ext cx="21662704" cy="23581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5923243" y="10759443"/>
            <a:ext cx="21769390" cy="5273037"/>
          </a:xfrm>
        </p:spPr>
        <p:txBody>
          <a:bodyPr anchor="b"/>
          <a:lstStyle>
            <a:lvl1pPr marL="0" indent="0">
              <a:buNone/>
              <a:defRPr sz="13440" b="1"/>
            </a:lvl1pPr>
            <a:lvl2pPr marL="2560320" indent="0">
              <a:buNone/>
              <a:defRPr sz="11200" b="1"/>
            </a:lvl2pPr>
            <a:lvl3pPr marL="5120640" indent="0">
              <a:buNone/>
              <a:defRPr sz="10080" b="1"/>
            </a:lvl3pPr>
            <a:lvl4pPr marL="7680960" indent="0">
              <a:buNone/>
              <a:defRPr sz="8960" b="1"/>
            </a:lvl4pPr>
            <a:lvl5pPr marL="10241280" indent="0">
              <a:buNone/>
              <a:defRPr sz="8960" b="1"/>
            </a:lvl5pPr>
            <a:lvl6pPr marL="12801600" indent="0">
              <a:buNone/>
              <a:defRPr sz="8960" b="1"/>
            </a:lvl6pPr>
            <a:lvl7pPr marL="15361920" indent="0">
              <a:buNone/>
              <a:defRPr sz="8960" b="1"/>
            </a:lvl7pPr>
            <a:lvl8pPr marL="17922240" indent="0">
              <a:buNone/>
              <a:defRPr sz="8960" b="1"/>
            </a:lvl8pPr>
            <a:lvl9pPr marL="20482560" indent="0">
              <a:buNone/>
              <a:defRPr sz="89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5923243" y="16032480"/>
            <a:ext cx="21769390" cy="235813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BCB24-14EB-4F4D-A3EB-1FA6848CA813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5A943-17FE-42EC-AC0C-0C66F7679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62263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BCB24-14EB-4F4D-A3EB-1FA6848CA813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5A943-17FE-42EC-AC0C-0C66F7679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79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BCB24-14EB-4F4D-A3EB-1FA6848CA813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5A943-17FE-42EC-AC0C-0C66F7679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9055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2926080"/>
            <a:ext cx="16515397" cy="10241280"/>
          </a:xfrm>
        </p:spPr>
        <p:txBody>
          <a:bodyPr anchor="b"/>
          <a:lstStyle>
            <a:lvl1pPr>
              <a:defRPr sz="179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769390" y="6319530"/>
            <a:ext cx="25923240" cy="31191200"/>
          </a:xfrm>
        </p:spPr>
        <p:txBody>
          <a:bodyPr/>
          <a:lstStyle>
            <a:lvl1pPr>
              <a:defRPr sz="17920"/>
            </a:lvl1pPr>
            <a:lvl2pPr>
              <a:defRPr sz="15680"/>
            </a:lvl2pPr>
            <a:lvl3pPr>
              <a:defRPr sz="13440"/>
            </a:lvl3pPr>
            <a:lvl4pPr>
              <a:defRPr sz="11200"/>
            </a:lvl4pPr>
            <a:lvl5pPr>
              <a:defRPr sz="11200"/>
            </a:lvl5pPr>
            <a:lvl6pPr>
              <a:defRPr sz="11200"/>
            </a:lvl6pPr>
            <a:lvl7pPr>
              <a:defRPr sz="11200"/>
            </a:lvl7pPr>
            <a:lvl8pPr>
              <a:defRPr sz="11200"/>
            </a:lvl8pPr>
            <a:lvl9pPr>
              <a:defRPr sz="1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0" y="13167360"/>
            <a:ext cx="16515397" cy="24394163"/>
          </a:xfrm>
        </p:spPr>
        <p:txBody>
          <a:bodyPr/>
          <a:lstStyle>
            <a:lvl1pPr marL="0" indent="0">
              <a:buNone/>
              <a:defRPr sz="8960"/>
            </a:lvl1pPr>
            <a:lvl2pPr marL="2560320" indent="0">
              <a:buNone/>
              <a:defRPr sz="7840"/>
            </a:lvl2pPr>
            <a:lvl3pPr marL="5120640" indent="0">
              <a:buNone/>
              <a:defRPr sz="6720"/>
            </a:lvl3pPr>
            <a:lvl4pPr marL="7680960" indent="0">
              <a:buNone/>
              <a:defRPr sz="5600"/>
            </a:lvl4pPr>
            <a:lvl5pPr marL="10241280" indent="0">
              <a:buNone/>
              <a:defRPr sz="5600"/>
            </a:lvl5pPr>
            <a:lvl6pPr marL="12801600" indent="0">
              <a:buNone/>
              <a:defRPr sz="5600"/>
            </a:lvl6pPr>
            <a:lvl7pPr marL="15361920" indent="0">
              <a:buNone/>
              <a:defRPr sz="5600"/>
            </a:lvl7pPr>
            <a:lvl8pPr marL="17922240" indent="0">
              <a:buNone/>
              <a:defRPr sz="5600"/>
            </a:lvl8pPr>
            <a:lvl9pPr marL="20482560" indent="0">
              <a:buNone/>
              <a:defRPr sz="5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BCB24-14EB-4F4D-A3EB-1FA6848CA813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5A943-17FE-42EC-AC0C-0C66F7679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645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27110" y="2926080"/>
            <a:ext cx="16515397" cy="10241280"/>
          </a:xfrm>
        </p:spPr>
        <p:txBody>
          <a:bodyPr anchor="b"/>
          <a:lstStyle>
            <a:lvl1pPr>
              <a:defRPr sz="179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1769390" y="6319530"/>
            <a:ext cx="25923240" cy="31191200"/>
          </a:xfrm>
        </p:spPr>
        <p:txBody>
          <a:bodyPr anchor="t"/>
          <a:lstStyle>
            <a:lvl1pPr marL="0" indent="0">
              <a:buNone/>
              <a:defRPr sz="17920"/>
            </a:lvl1pPr>
            <a:lvl2pPr marL="2560320" indent="0">
              <a:buNone/>
              <a:defRPr sz="15680"/>
            </a:lvl2pPr>
            <a:lvl3pPr marL="5120640" indent="0">
              <a:buNone/>
              <a:defRPr sz="13440"/>
            </a:lvl3pPr>
            <a:lvl4pPr marL="7680960" indent="0">
              <a:buNone/>
              <a:defRPr sz="11200"/>
            </a:lvl4pPr>
            <a:lvl5pPr marL="10241280" indent="0">
              <a:buNone/>
              <a:defRPr sz="11200"/>
            </a:lvl5pPr>
            <a:lvl6pPr marL="12801600" indent="0">
              <a:buNone/>
              <a:defRPr sz="11200"/>
            </a:lvl6pPr>
            <a:lvl7pPr marL="15361920" indent="0">
              <a:buNone/>
              <a:defRPr sz="11200"/>
            </a:lvl7pPr>
            <a:lvl8pPr marL="17922240" indent="0">
              <a:buNone/>
              <a:defRPr sz="11200"/>
            </a:lvl8pPr>
            <a:lvl9pPr marL="20482560" indent="0">
              <a:buNone/>
              <a:defRPr sz="11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7110" y="13167360"/>
            <a:ext cx="16515397" cy="24394163"/>
          </a:xfrm>
        </p:spPr>
        <p:txBody>
          <a:bodyPr/>
          <a:lstStyle>
            <a:lvl1pPr marL="0" indent="0">
              <a:buNone/>
              <a:defRPr sz="8960"/>
            </a:lvl1pPr>
            <a:lvl2pPr marL="2560320" indent="0">
              <a:buNone/>
              <a:defRPr sz="7840"/>
            </a:lvl2pPr>
            <a:lvl3pPr marL="5120640" indent="0">
              <a:buNone/>
              <a:defRPr sz="6720"/>
            </a:lvl3pPr>
            <a:lvl4pPr marL="7680960" indent="0">
              <a:buNone/>
              <a:defRPr sz="5600"/>
            </a:lvl4pPr>
            <a:lvl5pPr marL="10241280" indent="0">
              <a:buNone/>
              <a:defRPr sz="5600"/>
            </a:lvl5pPr>
            <a:lvl6pPr marL="12801600" indent="0">
              <a:buNone/>
              <a:defRPr sz="5600"/>
            </a:lvl6pPr>
            <a:lvl7pPr marL="15361920" indent="0">
              <a:buNone/>
              <a:defRPr sz="5600"/>
            </a:lvl7pPr>
            <a:lvl8pPr marL="17922240" indent="0">
              <a:buNone/>
              <a:defRPr sz="5600"/>
            </a:lvl8pPr>
            <a:lvl9pPr marL="20482560" indent="0">
              <a:buNone/>
              <a:defRPr sz="5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BCB24-14EB-4F4D-A3EB-1FA6848CA813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5A943-17FE-42EC-AC0C-0C66F7679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238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BCB24-14EB-4F4D-A3EB-1FA6848CA813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5A943-17FE-42EC-AC0C-0C66F7679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044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6644583" y="2336800"/>
            <a:ext cx="11041380" cy="37195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520443" y="2336800"/>
            <a:ext cx="32484060" cy="37195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BCB24-14EB-4F4D-A3EB-1FA6848CA813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45A943-17FE-42EC-AC0C-0C66F7679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01877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0440" y="2336810"/>
            <a:ext cx="44165520" cy="848360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0440" y="11684000"/>
            <a:ext cx="44165520" cy="27848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0440" y="40680650"/>
            <a:ext cx="115214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6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10BCB24-14EB-4F4D-A3EB-1FA6848CA813}" type="datetimeFigureOut">
              <a:rPr lang="en-US" smtClean="0"/>
              <a:t>5/21/2014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962120" y="40680650"/>
            <a:ext cx="1728216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6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164520" y="40680650"/>
            <a:ext cx="11521440" cy="2336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67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45A943-17FE-42EC-AC0C-0C66F76799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0933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5120640" rtl="0" eaLnBrk="1" latinLnBrk="0" hangingPunct="1">
        <a:lnSpc>
          <a:spcPct val="90000"/>
        </a:lnSpc>
        <a:spcBef>
          <a:spcPct val="0"/>
        </a:spcBef>
        <a:buNone/>
        <a:defRPr sz="2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80160" indent="-1280160" algn="l" defTabSz="5120640" rtl="0" eaLnBrk="1" latinLnBrk="0" hangingPunct="1">
        <a:lnSpc>
          <a:spcPct val="90000"/>
        </a:lnSpc>
        <a:spcBef>
          <a:spcPts val="5600"/>
        </a:spcBef>
        <a:buFont typeface="Arial" panose="020B0604020202020204" pitchFamily="34" charset="0"/>
        <a:buChar char="•"/>
        <a:defRPr sz="15680" kern="1200">
          <a:solidFill>
            <a:schemeClr val="tx1"/>
          </a:solidFill>
          <a:latin typeface="+mn-lt"/>
          <a:ea typeface="+mn-ea"/>
          <a:cs typeface="+mn-cs"/>
        </a:defRPr>
      </a:lvl1pPr>
      <a:lvl2pPr marL="384048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344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1200" kern="1200">
          <a:solidFill>
            <a:schemeClr val="tx1"/>
          </a:solidFill>
          <a:latin typeface="+mn-lt"/>
          <a:ea typeface="+mn-ea"/>
          <a:cs typeface="+mn-cs"/>
        </a:defRPr>
      </a:lvl3pPr>
      <a:lvl4pPr marL="896112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4pPr>
      <a:lvl5pPr marL="1152144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5pPr>
      <a:lvl6pPr marL="1408176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6pPr>
      <a:lvl7pPr marL="1664208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8pPr>
      <a:lvl9pPr marL="21762720" indent="-1280160" algn="l" defTabSz="5120640" rtl="0" eaLnBrk="1" latinLnBrk="0" hangingPunct="1">
        <a:lnSpc>
          <a:spcPct val="90000"/>
        </a:lnSpc>
        <a:spcBef>
          <a:spcPts val="2800"/>
        </a:spcBef>
        <a:buFont typeface="Arial" panose="020B0604020202020204" pitchFamily="34" charset="0"/>
        <a:buChar char="•"/>
        <a:defRPr sz="100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1pPr>
      <a:lvl2pPr marL="256032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2pPr>
      <a:lvl3pPr marL="512064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3pPr>
      <a:lvl4pPr marL="768096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4pPr>
      <a:lvl5pPr marL="1024128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5pPr>
      <a:lvl6pPr marL="1280160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6pPr>
      <a:lvl7pPr marL="1536192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7pPr>
      <a:lvl8pPr marL="1792224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8pPr>
      <a:lvl9pPr marL="20482560" algn="l" defTabSz="5120640" rtl="0" eaLnBrk="1" latinLnBrk="0" hangingPunct="1">
        <a:defRPr sz="100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955841" y="3127345"/>
            <a:ext cx="3327691" cy="50256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Find the location of molecule in the MF and EF (</a:t>
            </a:r>
            <a:r>
              <a:rPr lang="en-US" sz="1448" dirty="0" err="1">
                <a:latin typeface="Arial" panose="020B0604020202020204" pitchFamily="34" charset="0"/>
                <a:cs typeface="Arial" panose="020B0604020202020204" pitchFamily="34" charset="0"/>
              </a:rPr>
              <a:t>i,j,x,y,z</a:t>
            </a:r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cxnSp>
        <p:nvCxnSpPr>
          <p:cNvPr id="22" name="Straight Arrow Connector 21"/>
          <p:cNvCxnSpPr>
            <a:stCxn id="5" idx="2"/>
            <a:endCxn id="26" idx="0"/>
          </p:cNvCxnSpPr>
          <p:nvPr/>
        </p:nvCxnSpPr>
        <p:spPr>
          <a:xfrm>
            <a:off x="7619678" y="3629911"/>
            <a:ext cx="942" cy="41953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lowchart: Decision 25"/>
          <p:cNvSpPr/>
          <p:nvPr/>
        </p:nvSpPr>
        <p:spPr>
          <a:xfrm>
            <a:off x="6553088" y="4049442"/>
            <a:ext cx="2135080" cy="935809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Is the molecule soluble?</a:t>
            </a:r>
          </a:p>
        </p:txBody>
      </p:sp>
      <p:cxnSp>
        <p:nvCxnSpPr>
          <p:cNvPr id="27" name="Straight Arrow Connector 26"/>
          <p:cNvCxnSpPr>
            <a:stCxn id="26" idx="2"/>
            <a:endCxn id="41" idx="0"/>
          </p:cNvCxnSpPr>
          <p:nvPr/>
        </p:nvCxnSpPr>
        <p:spPr>
          <a:xfrm flipH="1">
            <a:off x="7608467" y="4985249"/>
            <a:ext cx="12164" cy="27317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6990674" y="4944466"/>
            <a:ext cx="758755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31" name="Flowchart: Decision 30"/>
          <p:cNvSpPr/>
          <p:nvPr/>
        </p:nvSpPr>
        <p:spPr>
          <a:xfrm>
            <a:off x="5480741" y="5773377"/>
            <a:ext cx="4248447" cy="2464418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Is the chain length &gt; Minimum soluble length </a:t>
            </a:r>
          </a:p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</a:p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Random number &lt; Probability of soluble action (i.e. within probability)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359795" y="5258421"/>
            <a:ext cx="2497339" cy="28559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Generate a random number</a:t>
            </a:r>
          </a:p>
        </p:txBody>
      </p:sp>
      <p:cxnSp>
        <p:nvCxnSpPr>
          <p:cNvPr id="45" name="Straight Arrow Connector 44"/>
          <p:cNvCxnSpPr>
            <a:stCxn id="41" idx="2"/>
            <a:endCxn id="31" idx="0"/>
          </p:cNvCxnSpPr>
          <p:nvPr/>
        </p:nvCxnSpPr>
        <p:spPr>
          <a:xfrm flipH="1">
            <a:off x="7604966" y="5544020"/>
            <a:ext cx="3498" cy="22935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31" idx="2"/>
            <a:endCxn id="78" idx="0"/>
          </p:cNvCxnSpPr>
          <p:nvPr/>
        </p:nvCxnSpPr>
        <p:spPr>
          <a:xfrm flipH="1">
            <a:off x="7604958" y="8237792"/>
            <a:ext cx="0" cy="4412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6875308" y="8335867"/>
            <a:ext cx="554440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66" name="Rectangle 65"/>
          <p:cNvSpPr/>
          <p:nvPr/>
        </p:nvSpPr>
        <p:spPr>
          <a:xfrm>
            <a:off x="5481706" y="10579324"/>
            <a:ext cx="4431579" cy="102391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Bond is broken and properties of molecule and other in the chain are changed (reducing end, NR, chain length etc.); Increase </a:t>
            </a:r>
            <a:r>
              <a:rPr lang="en-US" sz="1448" dirty="0" err="1">
                <a:latin typeface="Arial" panose="020B0604020202020204" pitchFamily="34" charset="0"/>
                <a:cs typeface="Arial" panose="020B0604020202020204" pitchFamily="34" charset="0"/>
              </a:rPr>
              <a:t>bond_broken</a:t>
            </a:r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 number by 1, and counter by the productive increase</a:t>
            </a:r>
          </a:p>
        </p:txBody>
      </p:sp>
      <p:cxnSp>
        <p:nvCxnSpPr>
          <p:cNvPr id="68" name="Straight Arrow Connector 67"/>
          <p:cNvCxnSpPr>
            <a:stCxn id="78" idx="3"/>
          </p:cNvCxnSpPr>
          <p:nvPr/>
        </p:nvCxnSpPr>
        <p:spPr>
          <a:xfrm flipH="1">
            <a:off x="8566185" y="9419330"/>
            <a:ext cx="1403820" cy="795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TextBox 76"/>
          <p:cNvSpPr txBox="1"/>
          <p:nvPr/>
        </p:nvSpPr>
        <p:spPr>
          <a:xfrm>
            <a:off x="10016383" y="10744520"/>
            <a:ext cx="586192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78" name="Flowchart: Decision 77"/>
          <p:cNvSpPr/>
          <p:nvPr/>
        </p:nvSpPr>
        <p:spPr>
          <a:xfrm>
            <a:off x="5239922" y="8679041"/>
            <a:ext cx="4730086" cy="1480570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Will the hydrolysis of this bond produce Glucose, Cellobiose, or </a:t>
            </a:r>
            <a:r>
              <a:rPr lang="en-US" sz="1448" dirty="0" err="1">
                <a:latin typeface="Arial" panose="020B0604020202020204" pitchFamily="34" charset="0"/>
                <a:cs typeface="Arial" panose="020B0604020202020204" pitchFamily="34" charset="0"/>
              </a:rPr>
              <a:t>Cellotriose</a:t>
            </a:r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cxnSp>
        <p:nvCxnSpPr>
          <p:cNvPr id="86" name="Straight Arrow Connector 85"/>
          <p:cNvCxnSpPr>
            <a:stCxn id="78" idx="2"/>
          </p:cNvCxnSpPr>
          <p:nvPr/>
        </p:nvCxnSpPr>
        <p:spPr>
          <a:xfrm flipH="1">
            <a:off x="7597486" y="10159611"/>
            <a:ext cx="7475" cy="41971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extBox 88"/>
          <p:cNvSpPr txBox="1"/>
          <p:nvPr/>
        </p:nvSpPr>
        <p:spPr>
          <a:xfrm>
            <a:off x="7145997" y="10227183"/>
            <a:ext cx="669475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cxnSp>
        <p:nvCxnSpPr>
          <p:cNvPr id="94" name="Straight Arrow Connector 93"/>
          <p:cNvCxnSpPr>
            <a:stCxn id="31" idx="3"/>
            <a:endCxn id="97" idx="1"/>
          </p:cNvCxnSpPr>
          <p:nvPr/>
        </p:nvCxnSpPr>
        <p:spPr>
          <a:xfrm flipV="1">
            <a:off x="9729182" y="6170038"/>
            <a:ext cx="226557" cy="835548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Flowchart: Decision 96"/>
          <p:cNvSpPr/>
          <p:nvPr/>
        </p:nvSpPr>
        <p:spPr>
          <a:xfrm>
            <a:off x="9955748" y="5695496"/>
            <a:ext cx="2162936" cy="949084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Is the molecule cellobiose?</a:t>
            </a:r>
          </a:p>
        </p:txBody>
      </p:sp>
      <p:cxnSp>
        <p:nvCxnSpPr>
          <p:cNvPr id="99" name="Straight Arrow Connector 98"/>
          <p:cNvCxnSpPr>
            <a:stCxn id="97" idx="3"/>
            <a:endCxn id="100" idx="1"/>
          </p:cNvCxnSpPr>
          <p:nvPr/>
        </p:nvCxnSpPr>
        <p:spPr>
          <a:xfrm flipV="1">
            <a:off x="12118684" y="6163517"/>
            <a:ext cx="460712" cy="65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ectangle 99"/>
          <p:cNvSpPr/>
          <p:nvPr/>
        </p:nvSpPr>
        <p:spPr>
          <a:xfrm>
            <a:off x="12579396" y="5720440"/>
            <a:ext cx="2408413" cy="88615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Increase the counter by the </a:t>
            </a:r>
            <a:r>
              <a:rPr lang="en-US" sz="1448" dirty="0" err="1">
                <a:latin typeface="Arial" panose="020B0604020202020204" pitchFamily="34" charset="0"/>
                <a:cs typeface="Arial" panose="020B0604020202020204" pitchFamily="34" charset="0"/>
              </a:rPr>
              <a:t>Cellobiose_Inhibition</a:t>
            </a:r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 counter increase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11961177" y="5678517"/>
            <a:ext cx="562620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9373165" y="6411850"/>
            <a:ext cx="472216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119" name="Flowchart: Decision 118"/>
          <p:cNvSpPr/>
          <p:nvPr/>
        </p:nvSpPr>
        <p:spPr>
          <a:xfrm>
            <a:off x="9924620" y="6892848"/>
            <a:ext cx="2210241" cy="906028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Is the molecule Glucose?</a:t>
            </a:r>
          </a:p>
        </p:txBody>
      </p:sp>
      <p:cxnSp>
        <p:nvCxnSpPr>
          <p:cNvPr id="120" name="Straight Arrow Connector 119"/>
          <p:cNvCxnSpPr>
            <a:stCxn id="97" idx="2"/>
            <a:endCxn id="119" idx="0"/>
          </p:cNvCxnSpPr>
          <p:nvPr/>
        </p:nvCxnSpPr>
        <p:spPr>
          <a:xfrm flipH="1">
            <a:off x="11029738" y="6644580"/>
            <a:ext cx="7475" cy="2482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TextBox 122"/>
          <p:cNvSpPr txBox="1"/>
          <p:nvPr/>
        </p:nvSpPr>
        <p:spPr>
          <a:xfrm>
            <a:off x="10586249" y="6627683"/>
            <a:ext cx="457170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cxnSp>
        <p:nvCxnSpPr>
          <p:cNvPr id="137" name="Straight Arrow Connector 136"/>
          <p:cNvCxnSpPr>
            <a:stCxn id="119" idx="3"/>
            <a:endCxn id="138" idx="1"/>
          </p:cNvCxnSpPr>
          <p:nvPr/>
        </p:nvCxnSpPr>
        <p:spPr>
          <a:xfrm flipV="1">
            <a:off x="12134851" y="7336607"/>
            <a:ext cx="427212" cy="924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8" name="Rectangle 137"/>
          <p:cNvSpPr/>
          <p:nvPr/>
        </p:nvSpPr>
        <p:spPr>
          <a:xfrm>
            <a:off x="12562067" y="7009986"/>
            <a:ext cx="2166126" cy="65326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Increase the counter by the </a:t>
            </a:r>
            <a:r>
              <a:rPr lang="en-US" sz="1448" dirty="0" err="1">
                <a:latin typeface="Arial" panose="020B0604020202020204" pitchFamily="34" charset="0"/>
                <a:cs typeface="Arial" panose="020B0604020202020204" pitchFamily="34" charset="0"/>
              </a:rPr>
              <a:t>Glucose_Inhibition</a:t>
            </a:r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 counter increase</a:t>
            </a:r>
          </a:p>
        </p:txBody>
      </p:sp>
      <p:sp>
        <p:nvSpPr>
          <p:cNvPr id="139" name="TextBox 138"/>
          <p:cNvSpPr txBox="1"/>
          <p:nvPr/>
        </p:nvSpPr>
        <p:spPr>
          <a:xfrm>
            <a:off x="12065183" y="6956580"/>
            <a:ext cx="544070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141" name="Rectangle 140"/>
          <p:cNvSpPr/>
          <p:nvPr/>
        </p:nvSpPr>
        <p:spPr>
          <a:xfrm>
            <a:off x="9951706" y="8029191"/>
            <a:ext cx="2146561" cy="75963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Increase the counter by the Non-bind counter increase</a:t>
            </a:r>
          </a:p>
        </p:txBody>
      </p:sp>
      <p:cxnSp>
        <p:nvCxnSpPr>
          <p:cNvPr id="142" name="Straight Arrow Connector 141"/>
          <p:cNvCxnSpPr>
            <a:stCxn id="119" idx="2"/>
            <a:endCxn id="141" idx="0"/>
          </p:cNvCxnSpPr>
          <p:nvPr/>
        </p:nvCxnSpPr>
        <p:spPr>
          <a:xfrm flipH="1">
            <a:off x="11024982" y="7798866"/>
            <a:ext cx="4756" cy="23031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TextBox 142"/>
          <p:cNvSpPr txBox="1"/>
          <p:nvPr/>
        </p:nvSpPr>
        <p:spPr>
          <a:xfrm>
            <a:off x="10242775" y="7687523"/>
            <a:ext cx="449827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155" name="Rectangle 154"/>
          <p:cNvSpPr/>
          <p:nvPr/>
        </p:nvSpPr>
        <p:spPr>
          <a:xfrm>
            <a:off x="16952119" y="3583883"/>
            <a:ext cx="4884927" cy="156782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Consider the chain length equal to size of EG enzyme and count the number of molecules on surface in current chain </a:t>
            </a:r>
          </a:p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AND </a:t>
            </a:r>
          </a:p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unblocked (or soluble) in current and adjacent two chains </a:t>
            </a:r>
          </a:p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(Both on Left Side and Right side, as Enzyme can act on either side</a:t>
            </a:r>
          </a:p>
        </p:txBody>
      </p:sp>
      <p:sp>
        <p:nvSpPr>
          <p:cNvPr id="160" name="Flowchart: Decision 159"/>
          <p:cNvSpPr/>
          <p:nvPr/>
        </p:nvSpPr>
        <p:spPr>
          <a:xfrm>
            <a:off x="16302041" y="5544016"/>
            <a:ext cx="6182512" cy="3033896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Are sufficient molecules available on surface in the CURRENT Chain </a:t>
            </a:r>
          </a:p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</a:p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Sufficient unblocked molecules are available in current and adjacent chains</a:t>
            </a:r>
          </a:p>
          <a:p>
            <a:pPr algn="ctr"/>
            <a:r>
              <a:rPr lang="en-US" sz="1573" b="1" dirty="0">
                <a:latin typeface="Arial" panose="020B0604020202020204" pitchFamily="34" charset="0"/>
                <a:cs typeface="Arial" panose="020B0604020202020204" pitchFamily="34" charset="0"/>
              </a:rPr>
              <a:t>(EITHER LEFT OR RIGHT SIDE)</a:t>
            </a:r>
          </a:p>
        </p:txBody>
      </p:sp>
      <p:cxnSp>
        <p:nvCxnSpPr>
          <p:cNvPr id="161" name="Straight Arrow Connector 160"/>
          <p:cNvCxnSpPr>
            <a:stCxn id="155" idx="2"/>
            <a:endCxn id="160" idx="0"/>
          </p:cNvCxnSpPr>
          <p:nvPr/>
        </p:nvCxnSpPr>
        <p:spPr>
          <a:xfrm flipH="1">
            <a:off x="19393298" y="5151711"/>
            <a:ext cx="1285" cy="39230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Flowchart: Decision 172"/>
          <p:cNvSpPr/>
          <p:nvPr/>
        </p:nvSpPr>
        <p:spPr>
          <a:xfrm>
            <a:off x="17065137" y="9140974"/>
            <a:ext cx="4641518" cy="1805469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Are sufficient molecules available on MF Surface </a:t>
            </a:r>
          </a:p>
          <a:p>
            <a:pPr algn="ctr"/>
            <a:r>
              <a:rPr lang="en-US" sz="1316" dirty="0">
                <a:latin typeface="Arial" panose="020B0604020202020204" pitchFamily="34" charset="0"/>
                <a:cs typeface="Arial" panose="020B0604020202020204" pitchFamily="34" charset="0"/>
              </a:rPr>
              <a:t>(we counted both EF and MF, but we are checking just MF)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18737707" y="8774919"/>
            <a:ext cx="707982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185" name="Flowchart: Decision 184"/>
          <p:cNvSpPr/>
          <p:nvPr/>
        </p:nvSpPr>
        <p:spPr>
          <a:xfrm>
            <a:off x="33481697" y="9071440"/>
            <a:ext cx="3271860" cy="1841153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Random number &lt; Probability of binding on EF surface (internal chains)</a:t>
            </a:r>
          </a:p>
        </p:txBody>
      </p:sp>
      <p:sp>
        <p:nvSpPr>
          <p:cNvPr id="186" name="Rectangle 185"/>
          <p:cNvSpPr/>
          <p:nvPr/>
        </p:nvSpPr>
        <p:spPr>
          <a:xfrm>
            <a:off x="33886408" y="8169488"/>
            <a:ext cx="2482279" cy="42588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Generate a random number</a:t>
            </a:r>
          </a:p>
        </p:txBody>
      </p:sp>
      <p:cxnSp>
        <p:nvCxnSpPr>
          <p:cNvPr id="187" name="Straight Arrow Connector 186"/>
          <p:cNvCxnSpPr>
            <a:stCxn id="160" idx="2"/>
            <a:endCxn id="173" idx="0"/>
          </p:cNvCxnSpPr>
          <p:nvPr/>
        </p:nvCxnSpPr>
        <p:spPr>
          <a:xfrm flipH="1">
            <a:off x="19385896" y="8577913"/>
            <a:ext cx="7401" cy="5630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TextBox 63"/>
          <p:cNvSpPr txBox="1"/>
          <p:nvPr/>
        </p:nvSpPr>
        <p:spPr>
          <a:xfrm>
            <a:off x="22519598" y="6642636"/>
            <a:ext cx="481550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69" name="Rectangle 68"/>
          <p:cNvSpPr/>
          <p:nvPr/>
        </p:nvSpPr>
        <p:spPr>
          <a:xfrm>
            <a:off x="37570376" y="9669807"/>
            <a:ext cx="1881770" cy="64778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Binding does not occur at this location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36905142" y="9548058"/>
            <a:ext cx="513641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144" name="Rectangle 143"/>
          <p:cNvSpPr/>
          <p:nvPr/>
        </p:nvSpPr>
        <p:spPr>
          <a:xfrm>
            <a:off x="5219412" y="24204743"/>
            <a:ext cx="7067837" cy="231889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 smtClean="0">
                <a:latin typeface="Arial" panose="020B0604020202020204" pitchFamily="34" charset="0"/>
                <a:cs typeface="Arial" panose="020B0604020202020204" pitchFamily="34" charset="0"/>
              </a:rPr>
              <a:t>‘z’ is current bond location, assumption bond is broken a full length (enzyme) away</a:t>
            </a:r>
          </a:p>
          <a:p>
            <a:pPr algn="ctr"/>
            <a:r>
              <a:rPr lang="en-US" sz="1448" dirty="0" smtClean="0">
                <a:latin typeface="Arial" panose="020B0604020202020204" pitchFamily="34" charset="0"/>
                <a:cs typeface="Arial" panose="020B0604020202020204" pitchFamily="34" charset="0"/>
              </a:rPr>
              <a:t>There </a:t>
            </a:r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are four conditions possible 1. z is in middle of </a:t>
            </a:r>
            <a:r>
              <a:rPr lang="en-US" sz="1448" dirty="0" smtClean="0">
                <a:latin typeface="Arial" panose="020B0604020202020204" pitchFamily="34" charset="0"/>
                <a:cs typeface="Arial" panose="020B0604020202020204" pitchFamily="34" charset="0"/>
              </a:rPr>
              <a:t>CBM </a:t>
            </a:r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and break bond on right side of CBM, 2. z is in middle of </a:t>
            </a:r>
            <a:r>
              <a:rPr lang="en-US" sz="1448" dirty="0" err="1">
                <a:latin typeface="Arial" panose="020B0604020202020204" pitchFamily="34" charset="0"/>
                <a:cs typeface="Arial" panose="020B0604020202020204" pitchFamily="34" charset="0"/>
              </a:rPr>
              <a:t>cbm</a:t>
            </a:r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 and break bond on left side of CBM, 3. CBM is sitting on edge (right side) and bond cut on left </a:t>
            </a:r>
            <a:r>
              <a:rPr lang="en-US" sz="1448" dirty="0" smtClean="0">
                <a:latin typeface="Arial" panose="020B0604020202020204" pitchFamily="34" charset="0"/>
                <a:cs typeface="Arial" panose="020B0604020202020204" pitchFamily="34" charset="0"/>
              </a:rPr>
              <a:t>(because </a:t>
            </a:r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molecules on right side are less than half length of CBM), 4. CBM is </a:t>
            </a:r>
            <a:r>
              <a:rPr lang="en-US" sz="1448" dirty="0" smtClean="0">
                <a:latin typeface="Arial" panose="020B0604020202020204" pitchFamily="34" charset="0"/>
                <a:cs typeface="Arial" panose="020B0604020202020204" pitchFamily="34" charset="0"/>
              </a:rPr>
              <a:t>sitting </a:t>
            </a:r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on edge (left side) and bond cut on </a:t>
            </a:r>
            <a:r>
              <a:rPr lang="en-US" sz="1448" dirty="0" smtClean="0">
                <a:latin typeface="Arial" panose="020B0604020202020204" pitchFamily="34" charset="0"/>
                <a:cs typeface="Arial" panose="020B0604020202020204" pitchFamily="34" charset="0"/>
              </a:rPr>
              <a:t>right (because </a:t>
            </a:r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molecules on left side are less than half length of CBM</a:t>
            </a:r>
            <a:r>
              <a:rPr lang="en-US" sz="1448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algn="ctr"/>
            <a:endParaRPr lang="en-US" sz="1448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48" dirty="0" smtClean="0">
                <a:latin typeface="Arial" panose="020B0604020202020204" pitchFamily="34" charset="0"/>
                <a:cs typeface="Arial" panose="020B0604020202020204" pitchFamily="34" charset="0"/>
              </a:rPr>
              <a:t>Find the location, after checking these conditions, and depending upon whether enzyme bound right or left (earlier)</a:t>
            </a:r>
            <a:endParaRPr lang="en-US" sz="144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57" name="Straight Arrow Connector 156"/>
          <p:cNvCxnSpPr>
            <a:stCxn id="144" idx="2"/>
            <a:endCxn id="167" idx="0"/>
          </p:cNvCxnSpPr>
          <p:nvPr/>
        </p:nvCxnSpPr>
        <p:spPr>
          <a:xfrm flipH="1">
            <a:off x="8752077" y="26523635"/>
            <a:ext cx="1254" cy="56242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7" name="Rectangle 166"/>
          <p:cNvSpPr/>
          <p:nvPr/>
        </p:nvSpPr>
        <p:spPr>
          <a:xfrm>
            <a:off x="5825168" y="27086058"/>
            <a:ext cx="5853817" cy="74858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Block insoluble glucose molecules in current chain and adjacent two chains, equal to length of enzyme</a:t>
            </a:r>
          </a:p>
        </p:txBody>
      </p:sp>
      <p:cxnSp>
        <p:nvCxnSpPr>
          <p:cNvPr id="183" name="Straight Arrow Connector 182"/>
          <p:cNvCxnSpPr>
            <a:stCxn id="321" idx="2"/>
            <a:endCxn id="195" idx="0"/>
          </p:cNvCxnSpPr>
          <p:nvPr/>
        </p:nvCxnSpPr>
        <p:spPr>
          <a:xfrm>
            <a:off x="8746472" y="31208209"/>
            <a:ext cx="18575" cy="5850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4" name="TextBox 183"/>
          <p:cNvSpPr txBox="1"/>
          <p:nvPr/>
        </p:nvSpPr>
        <p:spPr>
          <a:xfrm>
            <a:off x="10185317" y="31915495"/>
            <a:ext cx="649336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195" name="Flowchart: Decision 194"/>
          <p:cNvSpPr/>
          <p:nvPr/>
        </p:nvSpPr>
        <p:spPr>
          <a:xfrm>
            <a:off x="7411015" y="31793265"/>
            <a:ext cx="2708064" cy="932591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Is this in crystalline region?</a:t>
            </a:r>
          </a:p>
        </p:txBody>
      </p:sp>
      <p:cxnSp>
        <p:nvCxnSpPr>
          <p:cNvPr id="198" name="Straight Arrow Connector 197"/>
          <p:cNvCxnSpPr>
            <a:stCxn id="195" idx="2"/>
            <a:endCxn id="229" idx="0"/>
          </p:cNvCxnSpPr>
          <p:nvPr/>
        </p:nvCxnSpPr>
        <p:spPr>
          <a:xfrm>
            <a:off x="8765047" y="32725856"/>
            <a:ext cx="8380" cy="82930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3" name="Flowchart: Decision 222"/>
          <p:cNvSpPr/>
          <p:nvPr/>
        </p:nvSpPr>
        <p:spPr>
          <a:xfrm>
            <a:off x="11380963" y="33252196"/>
            <a:ext cx="3380931" cy="1953864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Random number &lt; Probability of </a:t>
            </a:r>
            <a:r>
              <a:rPr lang="en-US" sz="1448" dirty="0" smtClean="0">
                <a:latin typeface="Arial" panose="020B0604020202020204" pitchFamily="34" charset="0"/>
                <a:cs typeface="Arial" panose="020B0604020202020204" pitchFamily="34" charset="0"/>
              </a:rPr>
              <a:t>acting </a:t>
            </a:r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in the </a:t>
            </a:r>
            <a:r>
              <a:rPr lang="en-US" sz="1448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crysttiline</a:t>
            </a:r>
            <a:r>
              <a:rPr lang="en-US" sz="1448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region</a:t>
            </a:r>
            <a:r>
              <a:rPr lang="en-US" sz="1448" dirty="0" smtClean="0">
                <a:latin typeface="Arial" panose="020B0604020202020204" pitchFamily="34" charset="0"/>
                <a:cs typeface="Arial" panose="020B0604020202020204" pitchFamily="34" charset="0"/>
              </a:rPr>
              <a:t>? (within probability)</a:t>
            </a:r>
            <a:endParaRPr lang="en-US" sz="144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4" name="Rectangle 223"/>
          <p:cNvSpPr/>
          <p:nvPr/>
        </p:nvSpPr>
        <p:spPr>
          <a:xfrm>
            <a:off x="12080661" y="32305294"/>
            <a:ext cx="1948696" cy="433408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Generate a random number</a:t>
            </a:r>
          </a:p>
        </p:txBody>
      </p:sp>
      <p:cxnSp>
        <p:nvCxnSpPr>
          <p:cNvPr id="225" name="Straight Arrow Connector 224"/>
          <p:cNvCxnSpPr>
            <a:stCxn id="224" idx="2"/>
            <a:endCxn id="223" idx="0"/>
          </p:cNvCxnSpPr>
          <p:nvPr/>
        </p:nvCxnSpPr>
        <p:spPr>
          <a:xfrm>
            <a:off x="13055009" y="32738702"/>
            <a:ext cx="16420" cy="5134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7" name="TextBox 226"/>
          <p:cNvSpPr txBox="1"/>
          <p:nvPr/>
        </p:nvSpPr>
        <p:spPr>
          <a:xfrm>
            <a:off x="14759208" y="33638122"/>
            <a:ext cx="673366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29" name="Rectangle 228"/>
          <p:cNvSpPr/>
          <p:nvPr/>
        </p:nvSpPr>
        <p:spPr>
          <a:xfrm>
            <a:off x="7033465" y="33555163"/>
            <a:ext cx="3479923" cy="155154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Bond is broken and properties of molecule and other in the chain are changed (reducing end, NR, chain length etc.); Increase </a:t>
            </a:r>
            <a:r>
              <a:rPr lang="en-US" sz="1448" dirty="0" err="1">
                <a:latin typeface="Arial" panose="020B0604020202020204" pitchFamily="34" charset="0"/>
                <a:cs typeface="Arial" panose="020B0604020202020204" pitchFamily="34" charset="0"/>
              </a:rPr>
              <a:t>bond_broken</a:t>
            </a:r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 number by 1, and counter by the productive increase</a:t>
            </a:r>
          </a:p>
        </p:txBody>
      </p:sp>
      <p:sp>
        <p:nvSpPr>
          <p:cNvPr id="261" name="Rectangle 260"/>
          <p:cNvSpPr/>
          <p:nvPr/>
        </p:nvSpPr>
        <p:spPr>
          <a:xfrm>
            <a:off x="14723794" y="34522987"/>
            <a:ext cx="2671291" cy="78846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Increase the counter by the Non-Productive binding counter increase</a:t>
            </a:r>
          </a:p>
        </p:txBody>
      </p:sp>
      <p:cxnSp>
        <p:nvCxnSpPr>
          <p:cNvPr id="262" name="Straight Arrow Connector 261"/>
          <p:cNvCxnSpPr>
            <a:stCxn id="223" idx="3"/>
            <a:endCxn id="261" idx="0"/>
          </p:cNvCxnSpPr>
          <p:nvPr/>
        </p:nvCxnSpPr>
        <p:spPr>
          <a:xfrm>
            <a:off x="14761894" y="34229128"/>
            <a:ext cx="1297546" cy="293859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9" name="TextBox 358"/>
          <p:cNvSpPr txBox="1"/>
          <p:nvPr/>
        </p:nvSpPr>
        <p:spPr>
          <a:xfrm>
            <a:off x="18194663" y="40290570"/>
            <a:ext cx="683080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361" name="Rectangle 360"/>
          <p:cNvSpPr/>
          <p:nvPr/>
        </p:nvSpPr>
        <p:spPr>
          <a:xfrm>
            <a:off x="7285472" y="35977379"/>
            <a:ext cx="2978029" cy="68117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 smtClean="0">
                <a:latin typeface="Arial" panose="020B0604020202020204" pitchFamily="34" charset="0"/>
                <a:cs typeface="Arial" panose="020B0604020202020204" pitchFamily="34" charset="0"/>
              </a:rPr>
              <a:t>Return the counter and bonds broken value </a:t>
            </a:r>
            <a:endParaRPr lang="en-US" sz="144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92" name="Straight Arrow Connector 291"/>
          <p:cNvCxnSpPr>
            <a:stCxn id="78" idx="3"/>
            <a:endCxn id="254" idx="1"/>
          </p:cNvCxnSpPr>
          <p:nvPr/>
        </p:nvCxnSpPr>
        <p:spPr>
          <a:xfrm flipV="1">
            <a:off x="9970007" y="9392436"/>
            <a:ext cx="1589504" cy="2689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9" name="TextBox 498"/>
          <p:cNvSpPr txBox="1"/>
          <p:nvPr/>
        </p:nvSpPr>
        <p:spPr>
          <a:xfrm>
            <a:off x="7998423" y="32758340"/>
            <a:ext cx="822766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179" name="Rectangle 178"/>
          <p:cNvSpPr/>
          <p:nvPr/>
        </p:nvSpPr>
        <p:spPr>
          <a:xfrm>
            <a:off x="693434" y="3940301"/>
            <a:ext cx="3576466" cy="83780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Calculate No. of maximum bonds broken per minute ((</a:t>
            </a:r>
            <a:r>
              <a:rPr lang="en-US" sz="1448" dirty="0" err="1">
                <a:latin typeface="Arial" panose="020B0604020202020204" pitchFamily="34" charset="0"/>
                <a:cs typeface="Arial" panose="020B0604020202020204" pitchFamily="34" charset="0"/>
              </a:rPr>
              <a:t>basd</a:t>
            </a:r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 on activity, dosage and fraction of specific enzyme)</a:t>
            </a:r>
          </a:p>
        </p:txBody>
      </p:sp>
      <p:sp>
        <p:nvSpPr>
          <p:cNvPr id="190" name="Rectangle 189"/>
          <p:cNvSpPr/>
          <p:nvPr/>
        </p:nvSpPr>
        <p:spPr>
          <a:xfrm>
            <a:off x="693434" y="5273077"/>
            <a:ext cx="3576466" cy="40640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Pass these values to the </a:t>
            </a:r>
            <a:r>
              <a:rPr lang="en-US" sz="1448" dirty="0" err="1">
                <a:latin typeface="Arial" panose="020B0604020202020204" pitchFamily="34" charset="0"/>
                <a:cs typeface="Arial" panose="020B0604020202020204" pitchFamily="34" charset="0"/>
              </a:rPr>
              <a:t>EG_action</a:t>
            </a:r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 function </a:t>
            </a:r>
          </a:p>
        </p:txBody>
      </p:sp>
      <p:sp>
        <p:nvSpPr>
          <p:cNvPr id="191" name="Rectangle 190"/>
          <p:cNvSpPr/>
          <p:nvPr/>
        </p:nvSpPr>
        <p:spPr>
          <a:xfrm>
            <a:off x="693441" y="6049942"/>
            <a:ext cx="3559796" cy="46808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Store all surface molecules (both EF &amp; MF) in an array</a:t>
            </a:r>
          </a:p>
        </p:txBody>
      </p:sp>
      <p:sp>
        <p:nvSpPr>
          <p:cNvPr id="193" name="Rectangle 192"/>
          <p:cNvSpPr/>
          <p:nvPr/>
        </p:nvSpPr>
        <p:spPr>
          <a:xfrm>
            <a:off x="693440" y="7612471"/>
            <a:ext cx="3543127" cy="57144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Start the loop (for number of bonds and counter)</a:t>
            </a:r>
          </a:p>
        </p:txBody>
      </p:sp>
      <p:cxnSp>
        <p:nvCxnSpPr>
          <p:cNvPr id="196" name="Straight Arrow Connector 195"/>
          <p:cNvCxnSpPr>
            <a:stCxn id="190" idx="2"/>
            <a:endCxn id="191" idx="0"/>
          </p:cNvCxnSpPr>
          <p:nvPr/>
        </p:nvCxnSpPr>
        <p:spPr>
          <a:xfrm flipH="1">
            <a:off x="2473340" y="5679480"/>
            <a:ext cx="8335" cy="3704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Arrow Connector 196"/>
          <p:cNvCxnSpPr>
            <a:stCxn id="228" idx="2"/>
            <a:endCxn id="193" idx="0"/>
          </p:cNvCxnSpPr>
          <p:nvPr/>
        </p:nvCxnSpPr>
        <p:spPr>
          <a:xfrm>
            <a:off x="2462943" y="7282585"/>
            <a:ext cx="2065" cy="32988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Arrow Connector 201"/>
          <p:cNvCxnSpPr>
            <a:stCxn id="193" idx="2"/>
            <a:endCxn id="212" idx="0"/>
          </p:cNvCxnSpPr>
          <p:nvPr/>
        </p:nvCxnSpPr>
        <p:spPr>
          <a:xfrm>
            <a:off x="2465005" y="8183908"/>
            <a:ext cx="8335" cy="39638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Rectangle 211"/>
          <p:cNvSpPr/>
          <p:nvPr/>
        </p:nvSpPr>
        <p:spPr>
          <a:xfrm>
            <a:off x="743447" y="8580289"/>
            <a:ext cx="3459785" cy="51540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Select a random glucose molecule from the set of stored numbers</a:t>
            </a:r>
          </a:p>
        </p:txBody>
      </p:sp>
      <p:cxnSp>
        <p:nvCxnSpPr>
          <p:cNvPr id="215" name="Straight Arrow Connector 214"/>
          <p:cNvCxnSpPr>
            <a:stCxn id="212" idx="2"/>
            <a:endCxn id="221" idx="0"/>
          </p:cNvCxnSpPr>
          <p:nvPr/>
        </p:nvCxnSpPr>
        <p:spPr>
          <a:xfrm flipH="1">
            <a:off x="2464998" y="9095695"/>
            <a:ext cx="8335" cy="48634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1" name="Rectangle 220"/>
          <p:cNvSpPr/>
          <p:nvPr/>
        </p:nvSpPr>
        <p:spPr>
          <a:xfrm>
            <a:off x="726776" y="9582041"/>
            <a:ext cx="3476455" cy="106351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Pass the location, and counter to perform action (another function) that return number of bonds broken and counter in one iteration</a:t>
            </a:r>
          </a:p>
        </p:txBody>
      </p:sp>
      <p:sp>
        <p:nvSpPr>
          <p:cNvPr id="228" name="Rectangle 227"/>
          <p:cNvSpPr/>
          <p:nvPr/>
        </p:nvSpPr>
        <p:spPr>
          <a:xfrm>
            <a:off x="710107" y="6866715"/>
            <a:ext cx="3505663" cy="41586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Set the counter and </a:t>
            </a:r>
            <a:r>
              <a:rPr lang="en-US" sz="1448" dirty="0" err="1">
                <a:latin typeface="Arial" panose="020B0604020202020204" pitchFamily="34" charset="0"/>
                <a:cs typeface="Arial" panose="020B0604020202020204" pitchFamily="34" charset="0"/>
              </a:rPr>
              <a:t>Bonds_broken</a:t>
            </a:r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  equal to zero, and start the loop</a:t>
            </a:r>
          </a:p>
        </p:txBody>
      </p:sp>
      <p:cxnSp>
        <p:nvCxnSpPr>
          <p:cNvPr id="230" name="Straight Arrow Connector 229"/>
          <p:cNvCxnSpPr>
            <a:stCxn id="191" idx="2"/>
            <a:endCxn id="228" idx="0"/>
          </p:cNvCxnSpPr>
          <p:nvPr/>
        </p:nvCxnSpPr>
        <p:spPr>
          <a:xfrm flipH="1">
            <a:off x="2462942" y="6518023"/>
            <a:ext cx="10400" cy="34869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1" name="Straight Arrow Connector 230"/>
          <p:cNvCxnSpPr>
            <a:stCxn id="221" idx="2"/>
            <a:endCxn id="247" idx="0"/>
          </p:cNvCxnSpPr>
          <p:nvPr/>
        </p:nvCxnSpPr>
        <p:spPr>
          <a:xfrm flipH="1">
            <a:off x="2465004" y="10645548"/>
            <a:ext cx="0" cy="55304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2" name="Flowchart: Decision 231"/>
          <p:cNvSpPr/>
          <p:nvPr/>
        </p:nvSpPr>
        <p:spPr>
          <a:xfrm>
            <a:off x="692709" y="12543003"/>
            <a:ext cx="3509795" cy="1566873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Is Number of </a:t>
            </a:r>
            <a:r>
              <a:rPr lang="en-US" sz="1448" dirty="0" err="1">
                <a:latin typeface="Arial" panose="020B0604020202020204" pitchFamily="34" charset="0"/>
                <a:cs typeface="Arial" panose="020B0604020202020204" pitchFamily="34" charset="0"/>
              </a:rPr>
              <a:t>bonds_broken</a:t>
            </a:r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 &gt; Max. bonds OR Counter &gt; Max. bonds</a:t>
            </a:r>
          </a:p>
        </p:txBody>
      </p:sp>
      <p:cxnSp>
        <p:nvCxnSpPr>
          <p:cNvPr id="233" name="Elbow Connector 232"/>
          <p:cNvCxnSpPr>
            <a:stCxn id="232" idx="3"/>
            <a:endCxn id="212" idx="3"/>
          </p:cNvCxnSpPr>
          <p:nvPr/>
        </p:nvCxnSpPr>
        <p:spPr>
          <a:xfrm flipV="1">
            <a:off x="4202504" y="8837995"/>
            <a:ext cx="728" cy="4488447"/>
          </a:xfrm>
          <a:prstGeom prst="bentConnector3">
            <a:avLst>
              <a:gd name="adj1" fmla="val 5511805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5" name="Straight Arrow Connector 234"/>
          <p:cNvCxnSpPr>
            <a:stCxn id="232" idx="2"/>
            <a:endCxn id="243" idx="0"/>
          </p:cNvCxnSpPr>
          <p:nvPr/>
        </p:nvCxnSpPr>
        <p:spPr>
          <a:xfrm flipH="1">
            <a:off x="2438077" y="14109877"/>
            <a:ext cx="9533" cy="3658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8" name="Straight Arrow Connector 237"/>
          <p:cNvCxnSpPr>
            <a:stCxn id="179" idx="2"/>
            <a:endCxn id="190" idx="0"/>
          </p:cNvCxnSpPr>
          <p:nvPr/>
        </p:nvCxnSpPr>
        <p:spPr>
          <a:xfrm>
            <a:off x="2481666" y="4778105"/>
            <a:ext cx="0" cy="4949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1" name="TextBox 240"/>
          <p:cNvSpPr txBox="1"/>
          <p:nvPr/>
        </p:nvSpPr>
        <p:spPr>
          <a:xfrm>
            <a:off x="1602046" y="14114209"/>
            <a:ext cx="721630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43" name="Rectangle 242"/>
          <p:cNvSpPr/>
          <p:nvPr/>
        </p:nvSpPr>
        <p:spPr>
          <a:xfrm>
            <a:off x="774228" y="14475729"/>
            <a:ext cx="3327691" cy="29185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Start the simulation for next minute</a:t>
            </a:r>
          </a:p>
        </p:txBody>
      </p:sp>
      <p:cxnSp>
        <p:nvCxnSpPr>
          <p:cNvPr id="246" name="Elbow Connector 245"/>
          <p:cNvCxnSpPr>
            <a:stCxn id="221" idx="3"/>
            <a:endCxn id="5" idx="1"/>
          </p:cNvCxnSpPr>
          <p:nvPr/>
        </p:nvCxnSpPr>
        <p:spPr>
          <a:xfrm flipV="1">
            <a:off x="4203231" y="3378627"/>
            <a:ext cx="1752610" cy="6735172"/>
          </a:xfrm>
          <a:prstGeom prst="bentConnector3">
            <a:avLst>
              <a:gd name="adj1" fmla="val 41304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7" name="Rectangle 246"/>
          <p:cNvSpPr/>
          <p:nvPr/>
        </p:nvSpPr>
        <p:spPr>
          <a:xfrm>
            <a:off x="801158" y="11198598"/>
            <a:ext cx="3327691" cy="76174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Add the number of broken bonds broken to previous broken bonds; counter is updated automatically</a:t>
            </a:r>
          </a:p>
        </p:txBody>
      </p:sp>
      <p:cxnSp>
        <p:nvCxnSpPr>
          <p:cNvPr id="248" name="Straight Arrow Connector 247"/>
          <p:cNvCxnSpPr>
            <a:stCxn id="247" idx="2"/>
            <a:endCxn id="232" idx="0"/>
          </p:cNvCxnSpPr>
          <p:nvPr/>
        </p:nvCxnSpPr>
        <p:spPr>
          <a:xfrm flipH="1">
            <a:off x="2447610" y="11960334"/>
            <a:ext cx="17398" cy="58267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9" name="TextBox 248"/>
          <p:cNvSpPr txBox="1"/>
          <p:nvPr/>
        </p:nvSpPr>
        <p:spPr>
          <a:xfrm>
            <a:off x="3881214" y="12700341"/>
            <a:ext cx="641368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53" name="Flowchart: Decision 252"/>
          <p:cNvSpPr/>
          <p:nvPr/>
        </p:nvSpPr>
        <p:spPr>
          <a:xfrm>
            <a:off x="10831887" y="9972370"/>
            <a:ext cx="4567481" cy="2177247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Is the Random number &lt; Probability of produce Glucose; Cellobiose; </a:t>
            </a:r>
            <a:r>
              <a:rPr lang="en-US" sz="1448" dirty="0" err="1">
                <a:latin typeface="Arial" panose="020B0604020202020204" pitchFamily="34" charset="0"/>
                <a:cs typeface="Arial" panose="020B0604020202020204" pitchFamily="34" charset="0"/>
              </a:rPr>
              <a:t>Cellotriose</a:t>
            </a:r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 (check individually, according to the case)</a:t>
            </a:r>
          </a:p>
        </p:txBody>
      </p:sp>
      <p:sp>
        <p:nvSpPr>
          <p:cNvPr id="254" name="Rectangle 253"/>
          <p:cNvSpPr/>
          <p:nvPr/>
        </p:nvSpPr>
        <p:spPr>
          <a:xfrm>
            <a:off x="11559508" y="9290941"/>
            <a:ext cx="3113107" cy="203000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Generate a random number</a:t>
            </a:r>
          </a:p>
        </p:txBody>
      </p:sp>
      <p:cxnSp>
        <p:nvCxnSpPr>
          <p:cNvPr id="256" name="Straight Arrow Connector 255"/>
          <p:cNvCxnSpPr>
            <a:stCxn id="254" idx="2"/>
            <a:endCxn id="253" idx="0"/>
          </p:cNvCxnSpPr>
          <p:nvPr/>
        </p:nvCxnSpPr>
        <p:spPr>
          <a:xfrm flipH="1">
            <a:off x="13115631" y="9493938"/>
            <a:ext cx="434" cy="4784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8" name="Straight Arrow Connector 257"/>
          <p:cNvCxnSpPr>
            <a:stCxn id="253" idx="1"/>
          </p:cNvCxnSpPr>
          <p:nvPr/>
        </p:nvCxnSpPr>
        <p:spPr>
          <a:xfrm flipH="1">
            <a:off x="9813276" y="11060998"/>
            <a:ext cx="1018615" cy="302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TextBox 259"/>
          <p:cNvSpPr txBox="1"/>
          <p:nvPr/>
        </p:nvSpPr>
        <p:spPr>
          <a:xfrm>
            <a:off x="9981779" y="9128491"/>
            <a:ext cx="586192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63" name="Rectangle 262"/>
          <p:cNvSpPr/>
          <p:nvPr/>
        </p:nvSpPr>
        <p:spPr>
          <a:xfrm>
            <a:off x="15002185" y="11899267"/>
            <a:ext cx="1776294" cy="95204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Increase the counter by the Non-bind counter increase</a:t>
            </a:r>
          </a:p>
        </p:txBody>
      </p:sp>
      <p:sp>
        <p:nvSpPr>
          <p:cNvPr id="269" name="TextBox 268"/>
          <p:cNvSpPr txBox="1"/>
          <p:nvPr/>
        </p:nvSpPr>
        <p:spPr>
          <a:xfrm>
            <a:off x="15742300" y="10696929"/>
            <a:ext cx="472216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270" name="Rectangle 269"/>
          <p:cNvSpPr/>
          <p:nvPr/>
        </p:nvSpPr>
        <p:spPr>
          <a:xfrm>
            <a:off x="12579397" y="3066060"/>
            <a:ext cx="2156336" cy="718683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Calculate the enzyme length</a:t>
            </a:r>
          </a:p>
        </p:txBody>
      </p:sp>
      <p:cxnSp>
        <p:nvCxnSpPr>
          <p:cNvPr id="274" name="Straight Arrow Connector 93"/>
          <p:cNvCxnSpPr>
            <a:stCxn id="26" idx="3"/>
            <a:endCxn id="270" idx="1"/>
          </p:cNvCxnSpPr>
          <p:nvPr/>
        </p:nvCxnSpPr>
        <p:spPr>
          <a:xfrm flipV="1">
            <a:off x="8688167" y="3425402"/>
            <a:ext cx="3891230" cy="1091946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Arrow Connector 93"/>
          <p:cNvCxnSpPr>
            <a:stCxn id="270" idx="2"/>
            <a:endCxn id="155" idx="0"/>
          </p:cNvCxnSpPr>
          <p:nvPr/>
        </p:nvCxnSpPr>
        <p:spPr>
          <a:xfrm rot="5400000" flipH="1" flipV="1">
            <a:off x="16425645" y="815805"/>
            <a:ext cx="200859" cy="5737017"/>
          </a:xfrm>
          <a:prstGeom prst="bentConnector5">
            <a:avLst>
              <a:gd name="adj1" fmla="val -74689"/>
              <a:gd name="adj2" fmla="val 38110"/>
              <a:gd name="adj3" fmla="val 17468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0" name="TextBox 279"/>
          <p:cNvSpPr txBox="1"/>
          <p:nvPr/>
        </p:nvSpPr>
        <p:spPr>
          <a:xfrm>
            <a:off x="8728915" y="4211003"/>
            <a:ext cx="472216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cxnSp>
        <p:nvCxnSpPr>
          <p:cNvPr id="245" name="Straight Arrow Connector 93"/>
          <p:cNvCxnSpPr>
            <a:stCxn id="173" idx="3"/>
            <a:endCxn id="186" idx="1"/>
          </p:cNvCxnSpPr>
          <p:nvPr/>
        </p:nvCxnSpPr>
        <p:spPr>
          <a:xfrm flipV="1">
            <a:off x="21706655" y="8382433"/>
            <a:ext cx="12179753" cy="1661276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8" name="Rectangle 207"/>
          <p:cNvSpPr/>
          <p:nvPr/>
        </p:nvSpPr>
        <p:spPr>
          <a:xfrm>
            <a:off x="23357687" y="6724350"/>
            <a:ext cx="1881770" cy="64778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Binding does not occur at this location</a:t>
            </a:r>
          </a:p>
        </p:txBody>
      </p:sp>
      <p:cxnSp>
        <p:nvCxnSpPr>
          <p:cNvPr id="209" name="Straight Arrow Connector 208"/>
          <p:cNvCxnSpPr>
            <a:stCxn id="160" idx="3"/>
            <a:endCxn id="208" idx="1"/>
          </p:cNvCxnSpPr>
          <p:nvPr/>
        </p:nvCxnSpPr>
        <p:spPr>
          <a:xfrm flipV="1">
            <a:off x="22484553" y="7048243"/>
            <a:ext cx="873135" cy="1272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6" name="Straight Arrow Connector 93"/>
          <p:cNvCxnSpPr>
            <a:stCxn id="253" idx="3"/>
            <a:endCxn id="263" idx="0"/>
          </p:cNvCxnSpPr>
          <p:nvPr/>
        </p:nvCxnSpPr>
        <p:spPr>
          <a:xfrm>
            <a:off x="15399368" y="11060992"/>
            <a:ext cx="490964" cy="838275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Straight Arrow Connector 274"/>
          <p:cNvCxnSpPr>
            <a:stCxn id="186" idx="2"/>
            <a:endCxn id="185" idx="0"/>
          </p:cNvCxnSpPr>
          <p:nvPr/>
        </p:nvCxnSpPr>
        <p:spPr>
          <a:xfrm flipH="1">
            <a:off x="35117627" y="8595376"/>
            <a:ext cx="9921" cy="4760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Arrow Connector 284"/>
          <p:cNvCxnSpPr>
            <a:stCxn id="185" idx="3"/>
            <a:endCxn id="69" idx="1"/>
          </p:cNvCxnSpPr>
          <p:nvPr/>
        </p:nvCxnSpPr>
        <p:spPr>
          <a:xfrm>
            <a:off x="36753553" y="9992008"/>
            <a:ext cx="816820" cy="169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Group 84"/>
          <p:cNvGrpSpPr/>
          <p:nvPr/>
        </p:nvGrpSpPr>
        <p:grpSpPr>
          <a:xfrm>
            <a:off x="33369409" y="10874493"/>
            <a:ext cx="17219626" cy="7609630"/>
            <a:chOff x="51305823" y="12176456"/>
            <a:chExt cx="26239429" cy="11595627"/>
          </a:xfrm>
        </p:grpSpPr>
        <p:sp>
          <p:nvSpPr>
            <p:cNvPr id="60" name="TextBox 59"/>
            <p:cNvSpPr txBox="1"/>
            <p:nvPr/>
          </p:nvSpPr>
          <p:spPr>
            <a:xfrm>
              <a:off x="52817494" y="12248960"/>
              <a:ext cx="820491" cy="480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Yes</a:t>
              </a:r>
            </a:p>
          </p:txBody>
        </p:sp>
        <p:sp>
          <p:nvSpPr>
            <p:cNvPr id="287" name="Flowchart: Decision 286"/>
            <p:cNvSpPr/>
            <p:nvPr/>
          </p:nvSpPr>
          <p:spPr>
            <a:xfrm>
              <a:off x="51466647" y="12811284"/>
              <a:ext cx="4985691" cy="2986869"/>
            </a:xfrm>
            <a:prstGeom prst="flowChartDecision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48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Are sufficient molecules available on EF Surface both on Left side and right side?</a:t>
              </a:r>
            </a:p>
            <a:p>
              <a:pPr algn="ctr"/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cxnSp>
          <p:nvCxnSpPr>
            <p:cNvPr id="288" name="Straight Arrow Connector 287"/>
            <p:cNvCxnSpPr>
              <a:stCxn id="185" idx="2"/>
              <a:endCxn id="287" idx="0"/>
            </p:cNvCxnSpPr>
            <p:nvPr/>
          </p:nvCxnSpPr>
          <p:spPr>
            <a:xfrm flipH="1">
              <a:off x="53959493" y="12176456"/>
              <a:ext cx="10281" cy="63482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0" name="Rectangle 289"/>
            <p:cNvSpPr/>
            <p:nvPr/>
          </p:nvSpPr>
          <p:spPr>
            <a:xfrm>
              <a:off x="65180937" y="13966899"/>
              <a:ext cx="3782520" cy="64897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Generate a random number</a:t>
              </a:r>
            </a:p>
          </p:txBody>
        </p:sp>
        <p:cxnSp>
          <p:nvCxnSpPr>
            <p:cNvPr id="295" name="Straight Arrow Connector 294"/>
            <p:cNvCxnSpPr>
              <a:stCxn id="287" idx="3"/>
              <a:endCxn id="290" idx="1"/>
            </p:cNvCxnSpPr>
            <p:nvPr/>
          </p:nvCxnSpPr>
          <p:spPr>
            <a:xfrm flipV="1">
              <a:off x="56452338" y="14291386"/>
              <a:ext cx="8728599" cy="13333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6" name="Flowchart: Decision 295"/>
            <p:cNvSpPr/>
            <p:nvPr/>
          </p:nvSpPr>
          <p:spPr>
            <a:xfrm>
              <a:off x="64970685" y="15389219"/>
              <a:ext cx="4203002" cy="1316750"/>
            </a:xfrm>
            <a:prstGeom prst="flowChartDecision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If Random number &gt; 0.5</a:t>
              </a:r>
            </a:p>
          </p:txBody>
        </p:sp>
        <p:cxnSp>
          <p:nvCxnSpPr>
            <p:cNvPr id="299" name="Straight Arrow Connector 298"/>
            <p:cNvCxnSpPr>
              <a:stCxn id="290" idx="2"/>
              <a:endCxn id="296" idx="0"/>
            </p:cNvCxnSpPr>
            <p:nvPr/>
          </p:nvCxnSpPr>
          <p:spPr>
            <a:xfrm flipH="1">
              <a:off x="67072187" y="14615871"/>
              <a:ext cx="11" cy="77334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2" name="Rectangle 301"/>
            <p:cNvSpPr/>
            <p:nvPr/>
          </p:nvSpPr>
          <p:spPr>
            <a:xfrm>
              <a:off x="65053923" y="17289030"/>
              <a:ext cx="4089882" cy="120217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Enzyme try to bind towards right side (i.e. bond will be hydrolyzed towards right side)</a:t>
              </a:r>
            </a:p>
          </p:txBody>
        </p:sp>
        <p:sp>
          <p:nvSpPr>
            <p:cNvPr id="303" name="Flowchart: Decision 302"/>
            <p:cNvSpPr/>
            <p:nvPr/>
          </p:nvSpPr>
          <p:spPr>
            <a:xfrm>
              <a:off x="64465207" y="19263265"/>
              <a:ext cx="5308598" cy="2910936"/>
            </a:xfrm>
            <a:prstGeom prst="flowChartDecision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Are sufficient molecules unblocked in current and adjacent chains on right side?</a:t>
              </a:r>
            </a:p>
          </p:txBody>
        </p:sp>
        <p:sp>
          <p:nvSpPr>
            <p:cNvPr id="304" name="Rectangle 303"/>
            <p:cNvSpPr/>
            <p:nvPr/>
          </p:nvSpPr>
          <p:spPr>
            <a:xfrm>
              <a:off x="65259695" y="22821612"/>
              <a:ext cx="2482105" cy="753042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Binding Occurs (right side)</a:t>
              </a:r>
            </a:p>
          </p:txBody>
        </p:sp>
        <p:cxnSp>
          <p:nvCxnSpPr>
            <p:cNvPr id="305" name="Straight Arrow Connector 304"/>
            <p:cNvCxnSpPr>
              <a:stCxn id="302" idx="2"/>
              <a:endCxn id="303" idx="0"/>
            </p:cNvCxnSpPr>
            <p:nvPr/>
          </p:nvCxnSpPr>
          <p:spPr>
            <a:xfrm>
              <a:off x="67098864" y="18491199"/>
              <a:ext cx="20630" cy="7720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7" name="Straight Arrow Connector 306"/>
            <p:cNvCxnSpPr>
              <a:stCxn id="296" idx="2"/>
              <a:endCxn id="302" idx="0"/>
            </p:cNvCxnSpPr>
            <p:nvPr/>
          </p:nvCxnSpPr>
          <p:spPr>
            <a:xfrm>
              <a:off x="67072186" y="16705970"/>
              <a:ext cx="26678" cy="5830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1" name="Rectangle 310"/>
            <p:cNvSpPr/>
            <p:nvPr/>
          </p:nvSpPr>
          <p:spPr>
            <a:xfrm>
              <a:off x="68110827" y="22653363"/>
              <a:ext cx="2359458" cy="98710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Binding does not occur at this location</a:t>
              </a:r>
            </a:p>
          </p:txBody>
        </p:sp>
        <p:sp>
          <p:nvSpPr>
            <p:cNvPr id="312" name="TextBox 311"/>
            <p:cNvSpPr txBox="1"/>
            <p:nvPr/>
          </p:nvSpPr>
          <p:spPr>
            <a:xfrm>
              <a:off x="69795701" y="20232755"/>
              <a:ext cx="782691" cy="480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No</a:t>
              </a:r>
            </a:p>
          </p:txBody>
        </p:sp>
        <p:sp>
          <p:nvSpPr>
            <p:cNvPr id="316" name="Rectangle 315"/>
            <p:cNvSpPr/>
            <p:nvPr/>
          </p:nvSpPr>
          <p:spPr>
            <a:xfrm>
              <a:off x="71710290" y="15482237"/>
              <a:ext cx="4089882" cy="1202174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Enzyme try to bind towards left side (i.e. bond will be hydrolyzed towards left side)</a:t>
              </a:r>
            </a:p>
          </p:txBody>
        </p:sp>
        <p:sp>
          <p:nvSpPr>
            <p:cNvPr id="318" name="Flowchart: Decision 317"/>
            <p:cNvSpPr/>
            <p:nvPr/>
          </p:nvSpPr>
          <p:spPr>
            <a:xfrm>
              <a:off x="71121574" y="17456472"/>
              <a:ext cx="5308598" cy="2910936"/>
            </a:xfrm>
            <a:prstGeom prst="flowChartDecision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Are sufficient molecules unblocked in current and adjacent chains on Left side?</a:t>
              </a:r>
            </a:p>
          </p:txBody>
        </p:sp>
        <p:sp>
          <p:nvSpPr>
            <p:cNvPr id="319" name="Rectangle 318"/>
            <p:cNvSpPr/>
            <p:nvPr/>
          </p:nvSpPr>
          <p:spPr>
            <a:xfrm>
              <a:off x="71916063" y="21014818"/>
              <a:ext cx="2578467" cy="90361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Binding Occurs </a:t>
              </a:r>
              <a:r>
                <a:rPr lang="en-US" sz="1448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(Left side</a:t>
              </a:r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cxnSp>
          <p:nvCxnSpPr>
            <p:cNvPr id="320" name="Straight Arrow Connector 319"/>
            <p:cNvCxnSpPr>
              <a:stCxn id="316" idx="2"/>
            </p:cNvCxnSpPr>
            <p:nvPr/>
          </p:nvCxnSpPr>
          <p:spPr>
            <a:xfrm>
              <a:off x="73755231" y="16684406"/>
              <a:ext cx="20630" cy="77206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2" name="Rectangle 321"/>
            <p:cNvSpPr/>
            <p:nvPr/>
          </p:nvSpPr>
          <p:spPr>
            <a:xfrm>
              <a:off x="75185794" y="20834953"/>
              <a:ext cx="2359458" cy="98710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Binding does not occur at this location</a:t>
              </a:r>
            </a:p>
          </p:txBody>
        </p:sp>
        <p:sp>
          <p:nvSpPr>
            <p:cNvPr id="323" name="TextBox 322"/>
            <p:cNvSpPr txBox="1"/>
            <p:nvPr/>
          </p:nvSpPr>
          <p:spPr>
            <a:xfrm>
              <a:off x="75952283" y="19416068"/>
              <a:ext cx="782691" cy="480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No</a:t>
              </a:r>
            </a:p>
          </p:txBody>
        </p:sp>
        <p:cxnSp>
          <p:nvCxnSpPr>
            <p:cNvPr id="326" name="Straight Arrow Connector 93"/>
            <p:cNvCxnSpPr>
              <a:stCxn id="303" idx="2"/>
              <a:endCxn id="304" idx="0"/>
            </p:cNvCxnSpPr>
            <p:nvPr/>
          </p:nvCxnSpPr>
          <p:spPr>
            <a:xfrm rot="5400000">
              <a:off x="66486422" y="22188527"/>
              <a:ext cx="647411" cy="618758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7" name="Straight Arrow Connector 93"/>
            <p:cNvCxnSpPr>
              <a:stCxn id="318" idx="2"/>
              <a:endCxn id="319" idx="0"/>
            </p:cNvCxnSpPr>
            <p:nvPr/>
          </p:nvCxnSpPr>
          <p:spPr>
            <a:xfrm rot="5400000">
              <a:off x="73166880" y="20405826"/>
              <a:ext cx="647410" cy="570577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Arrow Connector 93"/>
            <p:cNvCxnSpPr>
              <a:stCxn id="318" idx="3"/>
              <a:endCxn id="322" idx="0"/>
            </p:cNvCxnSpPr>
            <p:nvPr/>
          </p:nvCxnSpPr>
          <p:spPr>
            <a:xfrm flipH="1">
              <a:off x="76365524" y="18911940"/>
              <a:ext cx="64649" cy="1923012"/>
            </a:xfrm>
            <a:prstGeom prst="bentConnector4">
              <a:avLst>
                <a:gd name="adj1" fmla="val -353602"/>
                <a:gd name="adj2" fmla="val 87843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Straight Arrow Connector 93"/>
            <p:cNvCxnSpPr>
              <a:stCxn id="303" idx="3"/>
              <a:endCxn id="311" idx="0"/>
            </p:cNvCxnSpPr>
            <p:nvPr/>
          </p:nvCxnSpPr>
          <p:spPr>
            <a:xfrm flipH="1">
              <a:off x="69290556" y="20718733"/>
              <a:ext cx="483249" cy="1934630"/>
            </a:xfrm>
            <a:prstGeom prst="bentConnector4">
              <a:avLst>
                <a:gd name="adj1" fmla="val -47305"/>
                <a:gd name="adj2" fmla="val 87616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5" name="Straight Arrow Connector 334"/>
            <p:cNvCxnSpPr>
              <a:stCxn id="296" idx="3"/>
              <a:endCxn id="316" idx="1"/>
            </p:cNvCxnSpPr>
            <p:nvPr/>
          </p:nvCxnSpPr>
          <p:spPr>
            <a:xfrm>
              <a:off x="69173687" y="16047594"/>
              <a:ext cx="2536603" cy="3573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6" name="TextBox 335"/>
            <p:cNvSpPr txBox="1"/>
            <p:nvPr/>
          </p:nvSpPr>
          <p:spPr>
            <a:xfrm>
              <a:off x="56665222" y="13595275"/>
              <a:ext cx="820491" cy="480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Yes</a:t>
              </a:r>
            </a:p>
          </p:txBody>
        </p:sp>
        <p:sp>
          <p:nvSpPr>
            <p:cNvPr id="339" name="Flowchart: Decision 338"/>
            <p:cNvSpPr/>
            <p:nvPr/>
          </p:nvSpPr>
          <p:spPr>
            <a:xfrm>
              <a:off x="51466647" y="16353884"/>
              <a:ext cx="4985691" cy="2375112"/>
            </a:xfrm>
            <a:prstGeom prst="flowChartDecision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sz="1448" dirty="0"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Are sufficient molecules available on EF Surface on Left side?</a:t>
              </a:r>
            </a:p>
            <a:p>
              <a:pPr algn="ctr"/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 </a:t>
              </a:r>
            </a:p>
          </p:txBody>
        </p:sp>
        <p:cxnSp>
          <p:nvCxnSpPr>
            <p:cNvPr id="340" name="Straight Arrow Connector 339"/>
            <p:cNvCxnSpPr>
              <a:stCxn id="287" idx="2"/>
              <a:endCxn id="339" idx="0"/>
            </p:cNvCxnSpPr>
            <p:nvPr/>
          </p:nvCxnSpPr>
          <p:spPr>
            <a:xfrm>
              <a:off x="53959493" y="15798153"/>
              <a:ext cx="0" cy="55573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4" name="TextBox 343"/>
            <p:cNvSpPr txBox="1"/>
            <p:nvPr/>
          </p:nvSpPr>
          <p:spPr>
            <a:xfrm>
              <a:off x="53187083" y="15860125"/>
              <a:ext cx="782691" cy="480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No</a:t>
              </a:r>
            </a:p>
          </p:txBody>
        </p:sp>
        <p:sp>
          <p:nvSpPr>
            <p:cNvPr id="345" name="Flowchart: Decision 344"/>
            <p:cNvSpPr/>
            <p:nvPr/>
          </p:nvSpPr>
          <p:spPr>
            <a:xfrm>
              <a:off x="51305823" y="19310127"/>
              <a:ext cx="5308598" cy="2910936"/>
            </a:xfrm>
            <a:prstGeom prst="flowChartDecision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Are sufficient molecules unblocked in current and adjacent chains on Left side?</a:t>
              </a:r>
            </a:p>
          </p:txBody>
        </p:sp>
        <p:sp>
          <p:nvSpPr>
            <p:cNvPr id="346" name="Rectangle 345"/>
            <p:cNvSpPr/>
            <p:nvPr/>
          </p:nvSpPr>
          <p:spPr>
            <a:xfrm>
              <a:off x="52100312" y="22868473"/>
              <a:ext cx="2578467" cy="90361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Binding Occurs </a:t>
              </a:r>
              <a:r>
                <a:rPr lang="en-US" sz="1448" dirty="0" smtClean="0">
                  <a:latin typeface="Arial" panose="020B0604020202020204" pitchFamily="34" charset="0"/>
                  <a:cs typeface="Arial" panose="020B0604020202020204" pitchFamily="34" charset="0"/>
                </a:rPr>
                <a:t>(Left </a:t>
              </a:r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side)</a:t>
              </a:r>
            </a:p>
          </p:txBody>
        </p:sp>
        <p:sp>
          <p:nvSpPr>
            <p:cNvPr id="347" name="Rectangle 346"/>
            <p:cNvSpPr/>
            <p:nvPr/>
          </p:nvSpPr>
          <p:spPr>
            <a:xfrm>
              <a:off x="55370043" y="22688608"/>
              <a:ext cx="2359458" cy="98710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Binding does not occur at this location</a:t>
              </a:r>
            </a:p>
          </p:txBody>
        </p:sp>
        <p:sp>
          <p:nvSpPr>
            <p:cNvPr id="348" name="TextBox 347"/>
            <p:cNvSpPr txBox="1"/>
            <p:nvPr/>
          </p:nvSpPr>
          <p:spPr>
            <a:xfrm>
              <a:off x="56136532" y="21269722"/>
              <a:ext cx="782691" cy="480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No</a:t>
              </a:r>
            </a:p>
          </p:txBody>
        </p:sp>
        <p:cxnSp>
          <p:nvCxnSpPr>
            <p:cNvPr id="349" name="Straight Arrow Connector 93"/>
            <p:cNvCxnSpPr>
              <a:stCxn id="345" idx="2"/>
              <a:endCxn id="346" idx="0"/>
            </p:cNvCxnSpPr>
            <p:nvPr/>
          </p:nvCxnSpPr>
          <p:spPr>
            <a:xfrm rot="5400000">
              <a:off x="53351129" y="22259481"/>
              <a:ext cx="647410" cy="570577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1" name="Straight Arrow Connector 93"/>
            <p:cNvCxnSpPr>
              <a:stCxn id="345" idx="3"/>
              <a:endCxn id="347" idx="0"/>
            </p:cNvCxnSpPr>
            <p:nvPr/>
          </p:nvCxnSpPr>
          <p:spPr>
            <a:xfrm flipH="1">
              <a:off x="56549773" y="20765595"/>
              <a:ext cx="64649" cy="1923012"/>
            </a:xfrm>
            <a:prstGeom prst="bentConnector4">
              <a:avLst>
                <a:gd name="adj1" fmla="val -353602"/>
                <a:gd name="adj2" fmla="val 87843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2" name="Straight Arrow Connector 351"/>
            <p:cNvCxnSpPr>
              <a:stCxn id="339" idx="2"/>
              <a:endCxn id="345" idx="0"/>
            </p:cNvCxnSpPr>
            <p:nvPr/>
          </p:nvCxnSpPr>
          <p:spPr>
            <a:xfrm>
              <a:off x="53959493" y="18728996"/>
              <a:ext cx="629" cy="58113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3" name="Flowchart: Decision 352"/>
            <p:cNvSpPr/>
            <p:nvPr/>
          </p:nvSpPr>
          <p:spPr>
            <a:xfrm>
              <a:off x="57482807" y="17160386"/>
              <a:ext cx="5308598" cy="2910936"/>
            </a:xfrm>
            <a:prstGeom prst="flowChartDecision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Are sufficient molecules unblocked in current and adjacent chains on </a:t>
              </a:r>
              <a:r>
                <a:rPr lang="en-US" sz="1448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Right side</a:t>
              </a:r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?</a:t>
              </a:r>
            </a:p>
          </p:txBody>
        </p:sp>
        <p:sp>
          <p:nvSpPr>
            <p:cNvPr id="354" name="Rectangle 353"/>
            <p:cNvSpPr/>
            <p:nvPr/>
          </p:nvSpPr>
          <p:spPr>
            <a:xfrm>
              <a:off x="58277296" y="20718732"/>
              <a:ext cx="2578467" cy="90361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Binding Occurs (right side)</a:t>
              </a:r>
            </a:p>
          </p:txBody>
        </p:sp>
        <p:sp>
          <p:nvSpPr>
            <p:cNvPr id="355" name="Rectangle 354"/>
            <p:cNvSpPr/>
            <p:nvPr/>
          </p:nvSpPr>
          <p:spPr>
            <a:xfrm>
              <a:off x="61547027" y="20538867"/>
              <a:ext cx="2359458" cy="98710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Binding does not occur at this location</a:t>
              </a:r>
            </a:p>
          </p:txBody>
        </p:sp>
        <p:sp>
          <p:nvSpPr>
            <p:cNvPr id="356" name="TextBox 355"/>
            <p:cNvSpPr txBox="1"/>
            <p:nvPr/>
          </p:nvSpPr>
          <p:spPr>
            <a:xfrm>
              <a:off x="62313516" y="19119982"/>
              <a:ext cx="782691" cy="480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No</a:t>
              </a:r>
            </a:p>
          </p:txBody>
        </p:sp>
        <p:cxnSp>
          <p:nvCxnSpPr>
            <p:cNvPr id="357" name="Straight Arrow Connector 93"/>
            <p:cNvCxnSpPr>
              <a:stCxn id="353" idx="2"/>
              <a:endCxn id="354" idx="0"/>
            </p:cNvCxnSpPr>
            <p:nvPr/>
          </p:nvCxnSpPr>
          <p:spPr>
            <a:xfrm rot="5400000">
              <a:off x="59528113" y="20109740"/>
              <a:ext cx="647410" cy="570577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8" name="Straight Arrow Connector 93"/>
            <p:cNvCxnSpPr>
              <a:stCxn id="353" idx="3"/>
              <a:endCxn id="355" idx="0"/>
            </p:cNvCxnSpPr>
            <p:nvPr/>
          </p:nvCxnSpPr>
          <p:spPr>
            <a:xfrm flipH="1">
              <a:off x="62726757" y="18615854"/>
              <a:ext cx="64649" cy="1923012"/>
            </a:xfrm>
            <a:prstGeom prst="bentConnector4">
              <a:avLst>
                <a:gd name="adj1" fmla="val -353602"/>
                <a:gd name="adj2" fmla="val 87843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3" name="Straight Arrow Connector 93"/>
            <p:cNvCxnSpPr>
              <a:stCxn id="339" idx="3"/>
              <a:endCxn id="353" idx="1"/>
            </p:cNvCxnSpPr>
            <p:nvPr/>
          </p:nvCxnSpPr>
          <p:spPr>
            <a:xfrm>
              <a:off x="56452338" y="17541440"/>
              <a:ext cx="1030469" cy="1074414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4" name="TextBox 363"/>
            <p:cNvSpPr txBox="1"/>
            <p:nvPr/>
          </p:nvSpPr>
          <p:spPr>
            <a:xfrm>
              <a:off x="56315714" y="16977635"/>
              <a:ext cx="782691" cy="480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No</a:t>
              </a:r>
            </a:p>
          </p:txBody>
        </p:sp>
        <p:sp>
          <p:nvSpPr>
            <p:cNvPr id="365" name="TextBox 364"/>
            <p:cNvSpPr txBox="1"/>
            <p:nvPr/>
          </p:nvSpPr>
          <p:spPr>
            <a:xfrm>
              <a:off x="52880991" y="18770530"/>
              <a:ext cx="820491" cy="480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Yes</a:t>
              </a:r>
            </a:p>
          </p:txBody>
        </p:sp>
        <p:sp>
          <p:nvSpPr>
            <p:cNvPr id="366" name="TextBox 365"/>
            <p:cNvSpPr txBox="1"/>
            <p:nvPr/>
          </p:nvSpPr>
          <p:spPr>
            <a:xfrm>
              <a:off x="52777175" y="22066122"/>
              <a:ext cx="820491" cy="480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Yes</a:t>
              </a:r>
            </a:p>
          </p:txBody>
        </p:sp>
        <p:sp>
          <p:nvSpPr>
            <p:cNvPr id="367" name="TextBox 366"/>
            <p:cNvSpPr txBox="1"/>
            <p:nvPr/>
          </p:nvSpPr>
          <p:spPr>
            <a:xfrm>
              <a:off x="58793826" y="20091341"/>
              <a:ext cx="820491" cy="480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Yes</a:t>
              </a:r>
            </a:p>
          </p:txBody>
        </p:sp>
        <p:sp>
          <p:nvSpPr>
            <p:cNvPr id="369" name="TextBox 368"/>
            <p:cNvSpPr txBox="1"/>
            <p:nvPr/>
          </p:nvSpPr>
          <p:spPr>
            <a:xfrm>
              <a:off x="65804268" y="22174199"/>
              <a:ext cx="820491" cy="480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Yes</a:t>
              </a:r>
            </a:p>
          </p:txBody>
        </p:sp>
        <p:sp>
          <p:nvSpPr>
            <p:cNvPr id="370" name="TextBox 369"/>
            <p:cNvSpPr txBox="1"/>
            <p:nvPr/>
          </p:nvSpPr>
          <p:spPr>
            <a:xfrm>
              <a:off x="66240721" y="16736130"/>
              <a:ext cx="820491" cy="480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Yes</a:t>
              </a:r>
            </a:p>
          </p:txBody>
        </p:sp>
        <p:sp>
          <p:nvSpPr>
            <p:cNvPr id="372" name="TextBox 371"/>
            <p:cNvSpPr txBox="1"/>
            <p:nvPr/>
          </p:nvSpPr>
          <p:spPr>
            <a:xfrm>
              <a:off x="69176948" y="15609373"/>
              <a:ext cx="782691" cy="4802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48" dirty="0">
                  <a:latin typeface="Arial" panose="020B0604020202020204" pitchFamily="34" charset="0"/>
                  <a:cs typeface="Arial" panose="020B0604020202020204" pitchFamily="34" charset="0"/>
                </a:rPr>
                <a:t>No</a:t>
              </a:r>
            </a:p>
          </p:txBody>
        </p:sp>
      </p:grpSp>
      <p:sp>
        <p:nvSpPr>
          <p:cNvPr id="374" name="TextBox 373"/>
          <p:cNvSpPr txBox="1"/>
          <p:nvPr/>
        </p:nvSpPr>
        <p:spPr>
          <a:xfrm>
            <a:off x="18642084" y="11190738"/>
            <a:ext cx="538447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375" name="Flowchart: Decision 374"/>
          <p:cNvSpPr/>
          <p:nvPr/>
        </p:nvSpPr>
        <p:spPr>
          <a:xfrm>
            <a:off x="17755591" y="11559762"/>
            <a:ext cx="3271860" cy="1960133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48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Are sufficient molecules available on MF Surface both on Left side and right side?</a:t>
            </a:r>
          </a:p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376" name="Straight Arrow Connector 375"/>
          <p:cNvCxnSpPr>
            <a:stCxn id="173" idx="2"/>
            <a:endCxn id="375" idx="0"/>
          </p:cNvCxnSpPr>
          <p:nvPr/>
        </p:nvCxnSpPr>
        <p:spPr>
          <a:xfrm>
            <a:off x="19385896" y="10946443"/>
            <a:ext cx="5625" cy="6133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7" name="Rectangle 376"/>
          <p:cNvSpPr/>
          <p:nvPr/>
        </p:nvSpPr>
        <p:spPr>
          <a:xfrm>
            <a:off x="26122181" y="12318135"/>
            <a:ext cx="2482279" cy="42588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Generate a random number</a:t>
            </a:r>
          </a:p>
        </p:txBody>
      </p:sp>
      <p:cxnSp>
        <p:nvCxnSpPr>
          <p:cNvPr id="378" name="Straight Arrow Connector 377"/>
          <p:cNvCxnSpPr>
            <a:stCxn id="375" idx="3"/>
            <a:endCxn id="377" idx="1"/>
          </p:cNvCxnSpPr>
          <p:nvPr/>
        </p:nvCxnSpPr>
        <p:spPr>
          <a:xfrm flipV="1">
            <a:off x="21027451" y="12531080"/>
            <a:ext cx="5094730" cy="87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9" name="Flowchart: Decision 378"/>
          <p:cNvSpPr/>
          <p:nvPr/>
        </p:nvSpPr>
        <p:spPr>
          <a:xfrm>
            <a:off x="25984203" y="13251532"/>
            <a:ext cx="2758221" cy="864118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If Random number &gt; 0.5</a:t>
            </a:r>
          </a:p>
        </p:txBody>
      </p:sp>
      <p:cxnSp>
        <p:nvCxnSpPr>
          <p:cNvPr id="380" name="Straight Arrow Connector 379"/>
          <p:cNvCxnSpPr>
            <a:stCxn id="377" idx="2"/>
            <a:endCxn id="379" idx="0"/>
          </p:cNvCxnSpPr>
          <p:nvPr/>
        </p:nvCxnSpPr>
        <p:spPr>
          <a:xfrm flipH="1">
            <a:off x="27363314" y="12744023"/>
            <a:ext cx="7" cy="50751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1" name="Rectangle 380"/>
          <p:cNvSpPr/>
          <p:nvPr/>
        </p:nvSpPr>
        <p:spPr>
          <a:xfrm>
            <a:off x="26038827" y="14498283"/>
            <a:ext cx="2683986" cy="78892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Enzyme try to bind towards right side (i.e. bond will be hydrolyzed towards right side)</a:t>
            </a:r>
          </a:p>
        </p:txBody>
      </p:sp>
      <p:sp>
        <p:nvSpPr>
          <p:cNvPr id="382" name="Flowchart: Decision 381"/>
          <p:cNvSpPr/>
          <p:nvPr/>
        </p:nvSpPr>
        <p:spPr>
          <a:xfrm>
            <a:off x="25835840" y="15793875"/>
            <a:ext cx="3089757" cy="1910302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Are sufficient molecules unblocked in current and adjacent chains on right side?</a:t>
            </a:r>
          </a:p>
        </p:txBody>
      </p:sp>
      <p:sp>
        <p:nvSpPr>
          <p:cNvPr id="383" name="Rectangle 382"/>
          <p:cNvSpPr/>
          <p:nvPr/>
        </p:nvSpPr>
        <p:spPr>
          <a:xfrm>
            <a:off x="26357223" y="18129040"/>
            <a:ext cx="1628882" cy="494184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Binding Occurs (right side)</a:t>
            </a:r>
          </a:p>
        </p:txBody>
      </p:sp>
      <p:cxnSp>
        <p:nvCxnSpPr>
          <p:cNvPr id="384" name="Straight Arrow Connector 383"/>
          <p:cNvCxnSpPr>
            <a:stCxn id="381" idx="2"/>
            <a:endCxn id="382" idx="0"/>
          </p:cNvCxnSpPr>
          <p:nvPr/>
        </p:nvCxnSpPr>
        <p:spPr>
          <a:xfrm flipH="1">
            <a:off x="27380719" y="15287210"/>
            <a:ext cx="102" cy="50666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6" name="Straight Arrow Connector 385"/>
          <p:cNvCxnSpPr>
            <a:stCxn id="379" idx="2"/>
            <a:endCxn id="381" idx="0"/>
          </p:cNvCxnSpPr>
          <p:nvPr/>
        </p:nvCxnSpPr>
        <p:spPr>
          <a:xfrm>
            <a:off x="27363314" y="14115651"/>
            <a:ext cx="17508" cy="38263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7" name="Rectangle 386"/>
          <p:cNvSpPr/>
          <p:nvPr/>
        </p:nvSpPr>
        <p:spPr>
          <a:xfrm>
            <a:off x="28228277" y="18018628"/>
            <a:ext cx="1548395" cy="64778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Binding does not occur at this location</a:t>
            </a:r>
          </a:p>
        </p:txBody>
      </p:sp>
      <p:sp>
        <p:nvSpPr>
          <p:cNvPr id="388" name="TextBox 387"/>
          <p:cNvSpPr txBox="1"/>
          <p:nvPr/>
        </p:nvSpPr>
        <p:spPr>
          <a:xfrm>
            <a:off x="28485603" y="17181795"/>
            <a:ext cx="513641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389" name="Rectangle 388"/>
          <p:cNvSpPr/>
          <p:nvPr/>
        </p:nvSpPr>
        <p:spPr>
          <a:xfrm>
            <a:off x="29340269" y="13295907"/>
            <a:ext cx="2683986" cy="78892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Enzyme try to bind towards left side (i.e. bond will be hydrolyzed towards left side)</a:t>
            </a:r>
          </a:p>
        </p:txBody>
      </p:sp>
      <p:sp>
        <p:nvSpPr>
          <p:cNvPr id="390" name="Flowchart: Decision 389"/>
          <p:cNvSpPr/>
          <p:nvPr/>
        </p:nvSpPr>
        <p:spPr>
          <a:xfrm>
            <a:off x="28953925" y="14591498"/>
            <a:ext cx="3483768" cy="1910302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Are sufficient molecules unblocked in current and adjacent chains on Left side?</a:t>
            </a:r>
          </a:p>
        </p:txBody>
      </p:sp>
      <p:sp>
        <p:nvSpPr>
          <p:cNvPr id="393" name="Rectangle 392"/>
          <p:cNvSpPr/>
          <p:nvPr/>
        </p:nvSpPr>
        <p:spPr>
          <a:xfrm>
            <a:off x="29475308" y="16926662"/>
            <a:ext cx="1495207" cy="59299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Binding Occurs </a:t>
            </a:r>
            <a:r>
              <a:rPr lang="en-US" sz="1448" dirty="0" smtClean="0">
                <a:latin typeface="Arial" panose="020B0604020202020204" pitchFamily="34" charset="0"/>
                <a:cs typeface="Arial" panose="020B0604020202020204" pitchFamily="34" charset="0"/>
              </a:rPr>
              <a:t>(Left </a:t>
            </a:r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side)</a:t>
            </a:r>
          </a:p>
        </p:txBody>
      </p:sp>
      <p:cxnSp>
        <p:nvCxnSpPr>
          <p:cNvPr id="394" name="Straight Arrow Connector 393"/>
          <p:cNvCxnSpPr>
            <a:stCxn id="389" idx="2"/>
          </p:cNvCxnSpPr>
          <p:nvPr/>
        </p:nvCxnSpPr>
        <p:spPr>
          <a:xfrm>
            <a:off x="30682261" y="14084831"/>
            <a:ext cx="13539" cy="50666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5" name="Rectangle 394"/>
          <p:cNvSpPr/>
          <p:nvPr/>
        </p:nvSpPr>
        <p:spPr>
          <a:xfrm>
            <a:off x="31621068" y="16808627"/>
            <a:ext cx="1548395" cy="64778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Binding does not occur at this location</a:t>
            </a:r>
          </a:p>
        </p:txBody>
      </p:sp>
      <p:sp>
        <p:nvSpPr>
          <p:cNvPr id="396" name="TextBox 395"/>
          <p:cNvSpPr txBox="1"/>
          <p:nvPr/>
        </p:nvSpPr>
        <p:spPr>
          <a:xfrm>
            <a:off x="32124076" y="15877483"/>
            <a:ext cx="513641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cxnSp>
        <p:nvCxnSpPr>
          <p:cNvPr id="397" name="Straight Arrow Connector 93"/>
          <p:cNvCxnSpPr>
            <a:stCxn id="382" idx="2"/>
            <a:endCxn id="383" idx="0"/>
          </p:cNvCxnSpPr>
          <p:nvPr/>
        </p:nvCxnSpPr>
        <p:spPr>
          <a:xfrm rot="5400000">
            <a:off x="27063760" y="17812081"/>
            <a:ext cx="424863" cy="209055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8" name="Straight Arrow Connector 93"/>
          <p:cNvCxnSpPr>
            <a:stCxn id="390" idx="2"/>
            <a:endCxn id="393" idx="0"/>
          </p:cNvCxnSpPr>
          <p:nvPr/>
        </p:nvCxnSpPr>
        <p:spPr>
          <a:xfrm rot="5400000">
            <a:off x="30246928" y="16477784"/>
            <a:ext cx="424863" cy="472896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9" name="Straight Arrow Connector 93"/>
          <p:cNvCxnSpPr>
            <a:stCxn id="390" idx="3"/>
            <a:endCxn id="395" idx="0"/>
          </p:cNvCxnSpPr>
          <p:nvPr/>
        </p:nvCxnSpPr>
        <p:spPr>
          <a:xfrm flipH="1">
            <a:off x="32395267" y="15546649"/>
            <a:ext cx="42426" cy="1261977"/>
          </a:xfrm>
          <a:prstGeom prst="bentConnector4">
            <a:avLst>
              <a:gd name="adj1" fmla="val -353602"/>
              <a:gd name="adj2" fmla="val 8784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0" name="Straight Arrow Connector 93"/>
          <p:cNvCxnSpPr>
            <a:stCxn id="382" idx="3"/>
            <a:endCxn id="387" idx="0"/>
          </p:cNvCxnSpPr>
          <p:nvPr/>
        </p:nvCxnSpPr>
        <p:spPr>
          <a:xfrm>
            <a:off x="28925597" y="16749027"/>
            <a:ext cx="76878" cy="1269601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1" name="Straight Arrow Connector 400"/>
          <p:cNvCxnSpPr>
            <a:stCxn id="379" idx="3"/>
            <a:endCxn id="389" idx="1"/>
          </p:cNvCxnSpPr>
          <p:nvPr/>
        </p:nvCxnSpPr>
        <p:spPr>
          <a:xfrm>
            <a:off x="28742423" y="13683590"/>
            <a:ext cx="597846" cy="678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2" name="TextBox 401"/>
          <p:cNvSpPr txBox="1"/>
          <p:nvPr/>
        </p:nvSpPr>
        <p:spPr>
          <a:xfrm>
            <a:off x="21167155" y="12074257"/>
            <a:ext cx="538447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403" name="Flowchart: Decision 402"/>
          <p:cNvSpPr/>
          <p:nvPr/>
        </p:nvSpPr>
        <p:spPr>
          <a:xfrm>
            <a:off x="17755591" y="13884594"/>
            <a:ext cx="3271860" cy="1558667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448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Are sufficient molecules available on MF Surface on Left side?</a:t>
            </a:r>
          </a:p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cxnSp>
        <p:nvCxnSpPr>
          <p:cNvPr id="404" name="Straight Arrow Connector 403"/>
          <p:cNvCxnSpPr>
            <a:stCxn id="375" idx="2"/>
            <a:endCxn id="403" idx="0"/>
          </p:cNvCxnSpPr>
          <p:nvPr/>
        </p:nvCxnSpPr>
        <p:spPr>
          <a:xfrm>
            <a:off x="19391521" y="13519896"/>
            <a:ext cx="0" cy="36469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5" name="TextBox 404"/>
          <p:cNvSpPr txBox="1"/>
          <p:nvPr/>
        </p:nvSpPr>
        <p:spPr>
          <a:xfrm>
            <a:off x="18884626" y="13560565"/>
            <a:ext cx="513641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406" name="Flowchart: Decision 405"/>
          <p:cNvSpPr/>
          <p:nvPr/>
        </p:nvSpPr>
        <p:spPr>
          <a:xfrm>
            <a:off x="17650050" y="15824628"/>
            <a:ext cx="3483768" cy="1910302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Are sufficient molecules unblocked in current and adjacent chains on Left side?</a:t>
            </a:r>
          </a:p>
        </p:txBody>
      </p:sp>
      <p:sp>
        <p:nvSpPr>
          <p:cNvPr id="407" name="Rectangle 406"/>
          <p:cNvSpPr/>
          <p:nvPr/>
        </p:nvSpPr>
        <p:spPr>
          <a:xfrm>
            <a:off x="18171434" y="18159793"/>
            <a:ext cx="1692119" cy="59299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Binding Occurs </a:t>
            </a:r>
            <a:r>
              <a:rPr lang="en-US" sz="1448" dirty="0" smtClean="0">
                <a:latin typeface="Arial" panose="020B0604020202020204" pitchFamily="34" charset="0"/>
                <a:cs typeface="Arial" panose="020B0604020202020204" pitchFamily="34" charset="0"/>
              </a:rPr>
              <a:t>(Left </a:t>
            </a:r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side)</a:t>
            </a:r>
          </a:p>
        </p:txBody>
      </p:sp>
      <p:sp>
        <p:nvSpPr>
          <p:cNvPr id="408" name="Rectangle 407"/>
          <p:cNvSpPr/>
          <p:nvPr/>
        </p:nvSpPr>
        <p:spPr>
          <a:xfrm>
            <a:off x="20317194" y="18041756"/>
            <a:ext cx="1548395" cy="64778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Binding does not occur at this location</a:t>
            </a:r>
          </a:p>
        </p:txBody>
      </p:sp>
      <p:sp>
        <p:nvSpPr>
          <p:cNvPr id="409" name="TextBox 408"/>
          <p:cNvSpPr txBox="1"/>
          <p:nvPr/>
        </p:nvSpPr>
        <p:spPr>
          <a:xfrm>
            <a:off x="20820202" y="17110612"/>
            <a:ext cx="513641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cxnSp>
        <p:nvCxnSpPr>
          <p:cNvPr id="410" name="Straight Arrow Connector 93"/>
          <p:cNvCxnSpPr>
            <a:stCxn id="406" idx="2"/>
            <a:endCxn id="407" idx="0"/>
          </p:cNvCxnSpPr>
          <p:nvPr/>
        </p:nvCxnSpPr>
        <p:spPr>
          <a:xfrm rot="5400000">
            <a:off x="18992282" y="17760143"/>
            <a:ext cx="424863" cy="374441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1" name="Straight Arrow Connector 93"/>
          <p:cNvCxnSpPr>
            <a:stCxn id="406" idx="3"/>
            <a:endCxn id="408" idx="0"/>
          </p:cNvCxnSpPr>
          <p:nvPr/>
        </p:nvCxnSpPr>
        <p:spPr>
          <a:xfrm flipH="1">
            <a:off x="21091393" y="16779779"/>
            <a:ext cx="42426" cy="1261977"/>
          </a:xfrm>
          <a:prstGeom prst="bentConnector4">
            <a:avLst>
              <a:gd name="adj1" fmla="val -353602"/>
              <a:gd name="adj2" fmla="val 8784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2" name="Straight Arrow Connector 411"/>
          <p:cNvCxnSpPr>
            <a:stCxn id="403" idx="2"/>
            <a:endCxn id="406" idx="0"/>
          </p:cNvCxnSpPr>
          <p:nvPr/>
        </p:nvCxnSpPr>
        <p:spPr>
          <a:xfrm>
            <a:off x="19391521" y="15443262"/>
            <a:ext cx="413" cy="38136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3" name="Flowchart: Decision 412"/>
          <p:cNvSpPr/>
          <p:nvPr/>
        </p:nvSpPr>
        <p:spPr>
          <a:xfrm>
            <a:off x="21553678" y="13713773"/>
            <a:ext cx="3298718" cy="1910302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Are sufficient molecules unblocked in current and adjacent chains on </a:t>
            </a:r>
            <a:r>
              <a:rPr lang="en-US" sz="1448" dirty="0" smtClean="0">
                <a:latin typeface="Arial" panose="020B0604020202020204" pitchFamily="34" charset="0"/>
                <a:cs typeface="Arial" panose="020B0604020202020204" pitchFamily="34" charset="0"/>
              </a:rPr>
              <a:t>Right </a:t>
            </a:r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side?</a:t>
            </a:r>
          </a:p>
        </p:txBody>
      </p:sp>
      <p:sp>
        <p:nvSpPr>
          <p:cNvPr id="414" name="Rectangle 413"/>
          <p:cNvSpPr/>
          <p:nvPr/>
        </p:nvSpPr>
        <p:spPr>
          <a:xfrm>
            <a:off x="22075061" y="16048937"/>
            <a:ext cx="1692119" cy="59299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Binding Occurs (right side)</a:t>
            </a:r>
          </a:p>
        </p:txBody>
      </p:sp>
      <p:sp>
        <p:nvSpPr>
          <p:cNvPr id="415" name="Rectangle 414"/>
          <p:cNvSpPr/>
          <p:nvPr/>
        </p:nvSpPr>
        <p:spPr>
          <a:xfrm>
            <a:off x="24220821" y="15930902"/>
            <a:ext cx="1295788" cy="64778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Binding does not occur at this location</a:t>
            </a:r>
          </a:p>
        </p:txBody>
      </p:sp>
      <p:sp>
        <p:nvSpPr>
          <p:cNvPr id="416" name="TextBox 415"/>
          <p:cNvSpPr txBox="1"/>
          <p:nvPr/>
        </p:nvSpPr>
        <p:spPr>
          <a:xfrm>
            <a:off x="24437887" y="15098418"/>
            <a:ext cx="513641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cxnSp>
        <p:nvCxnSpPr>
          <p:cNvPr id="417" name="Straight Arrow Connector 93"/>
          <p:cNvCxnSpPr>
            <a:stCxn id="413" idx="2"/>
            <a:endCxn id="414" idx="0"/>
          </p:cNvCxnSpPr>
          <p:nvPr/>
        </p:nvCxnSpPr>
        <p:spPr>
          <a:xfrm rot="5400000">
            <a:off x="22849647" y="15695548"/>
            <a:ext cx="424863" cy="281916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8" name="Straight Arrow Connector 93"/>
          <p:cNvCxnSpPr>
            <a:stCxn id="413" idx="3"/>
            <a:endCxn id="415" idx="0"/>
          </p:cNvCxnSpPr>
          <p:nvPr/>
        </p:nvCxnSpPr>
        <p:spPr>
          <a:xfrm>
            <a:off x="24852395" y="14668924"/>
            <a:ext cx="16321" cy="1261978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9" name="Straight Arrow Connector 93"/>
          <p:cNvCxnSpPr>
            <a:stCxn id="403" idx="3"/>
            <a:endCxn id="413" idx="1"/>
          </p:cNvCxnSpPr>
          <p:nvPr/>
        </p:nvCxnSpPr>
        <p:spPr>
          <a:xfrm>
            <a:off x="21027450" y="14663928"/>
            <a:ext cx="526227" cy="4997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0" name="TextBox 419"/>
          <p:cNvSpPr txBox="1"/>
          <p:nvPr/>
        </p:nvSpPr>
        <p:spPr>
          <a:xfrm>
            <a:off x="20937791" y="14293931"/>
            <a:ext cx="513641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421" name="TextBox 420"/>
          <p:cNvSpPr txBox="1"/>
          <p:nvPr/>
        </p:nvSpPr>
        <p:spPr>
          <a:xfrm>
            <a:off x="18683753" y="15470518"/>
            <a:ext cx="538447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422" name="TextBox 421"/>
          <p:cNvSpPr txBox="1"/>
          <p:nvPr/>
        </p:nvSpPr>
        <p:spPr>
          <a:xfrm>
            <a:off x="18615624" y="17633250"/>
            <a:ext cx="538447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423" name="TextBox 422"/>
          <p:cNvSpPr txBox="1"/>
          <p:nvPr/>
        </p:nvSpPr>
        <p:spPr>
          <a:xfrm>
            <a:off x="22414033" y="15637212"/>
            <a:ext cx="538447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424" name="TextBox 423"/>
          <p:cNvSpPr txBox="1"/>
          <p:nvPr/>
        </p:nvSpPr>
        <p:spPr>
          <a:xfrm>
            <a:off x="26714598" y="17704176"/>
            <a:ext cx="538447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425" name="TextBox 424"/>
          <p:cNvSpPr txBox="1"/>
          <p:nvPr/>
        </p:nvSpPr>
        <p:spPr>
          <a:xfrm>
            <a:off x="26817665" y="14135443"/>
            <a:ext cx="538447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426" name="TextBox 425"/>
          <p:cNvSpPr txBox="1"/>
          <p:nvPr/>
        </p:nvSpPr>
        <p:spPr>
          <a:xfrm>
            <a:off x="28744563" y="13396009"/>
            <a:ext cx="513641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sp>
        <p:nvSpPr>
          <p:cNvPr id="512" name="TextBox 511"/>
          <p:cNvSpPr txBox="1"/>
          <p:nvPr/>
        </p:nvSpPr>
        <p:spPr>
          <a:xfrm>
            <a:off x="29930215" y="16418539"/>
            <a:ext cx="538447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284" name="Rectangle 283"/>
          <p:cNvSpPr/>
          <p:nvPr/>
        </p:nvSpPr>
        <p:spPr>
          <a:xfrm>
            <a:off x="7105075" y="23230860"/>
            <a:ext cx="3314934" cy="46055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 smtClean="0">
                <a:latin typeface="Arial" panose="020B0604020202020204" pitchFamily="34" charset="0"/>
                <a:cs typeface="Arial" panose="020B0604020202020204" pitchFamily="34" charset="0"/>
              </a:rPr>
              <a:t>Find the bond location (hydrolysis)</a:t>
            </a:r>
            <a:endParaRPr lang="en-US" sz="144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13" name="Straight Arrow Connector 312"/>
          <p:cNvCxnSpPr>
            <a:stCxn id="284" idx="2"/>
            <a:endCxn id="144" idx="0"/>
          </p:cNvCxnSpPr>
          <p:nvPr/>
        </p:nvCxnSpPr>
        <p:spPr>
          <a:xfrm flipH="1">
            <a:off x="8753331" y="23691411"/>
            <a:ext cx="9211" cy="5133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1" name="Rectangle 320"/>
          <p:cNvSpPr/>
          <p:nvPr/>
        </p:nvSpPr>
        <p:spPr>
          <a:xfrm>
            <a:off x="6530682" y="30480118"/>
            <a:ext cx="4431579" cy="72809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 smtClean="0">
                <a:latin typeface="Arial" panose="020B0604020202020204" pitchFamily="34" charset="0"/>
                <a:cs typeface="Arial" panose="020B0604020202020204" pitchFamily="34" charset="0"/>
              </a:rPr>
              <a:t>Check some other conditions that can avoid hydrolysis at this location</a:t>
            </a:r>
            <a:endParaRPr lang="en-US" sz="1448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25" name="Straight Arrow Connector 324"/>
          <p:cNvCxnSpPr>
            <a:stCxn id="373" idx="3"/>
          </p:cNvCxnSpPr>
          <p:nvPr/>
        </p:nvCxnSpPr>
        <p:spPr>
          <a:xfrm flipH="1">
            <a:off x="9710411" y="29153881"/>
            <a:ext cx="1403820" cy="7952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1" name="TextBox 330"/>
          <p:cNvSpPr txBox="1"/>
          <p:nvPr/>
        </p:nvSpPr>
        <p:spPr>
          <a:xfrm>
            <a:off x="11160609" y="30479071"/>
            <a:ext cx="586192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373" name="Flowchart: Decision 372"/>
          <p:cNvSpPr/>
          <p:nvPr/>
        </p:nvSpPr>
        <p:spPr>
          <a:xfrm>
            <a:off x="6384148" y="28413592"/>
            <a:ext cx="4730086" cy="1480570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Will the hydrolysis of this bond produce Glucose, Cellobiose, or </a:t>
            </a:r>
            <a:r>
              <a:rPr lang="en-US" sz="1448" dirty="0" err="1">
                <a:latin typeface="Arial" panose="020B0604020202020204" pitchFamily="34" charset="0"/>
                <a:cs typeface="Arial" panose="020B0604020202020204" pitchFamily="34" charset="0"/>
              </a:rPr>
              <a:t>Cellotriose</a:t>
            </a:r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cxnSp>
        <p:nvCxnSpPr>
          <p:cNvPr id="427" name="Straight Arrow Connector 426"/>
          <p:cNvCxnSpPr>
            <a:stCxn id="373" idx="2"/>
            <a:endCxn id="321" idx="0"/>
          </p:cNvCxnSpPr>
          <p:nvPr/>
        </p:nvCxnSpPr>
        <p:spPr>
          <a:xfrm flipH="1">
            <a:off x="8746472" y="29894162"/>
            <a:ext cx="2719" cy="585956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8" name="TextBox 427"/>
          <p:cNvSpPr txBox="1"/>
          <p:nvPr/>
        </p:nvSpPr>
        <p:spPr>
          <a:xfrm>
            <a:off x="8079712" y="29960920"/>
            <a:ext cx="669475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cxnSp>
        <p:nvCxnSpPr>
          <p:cNvPr id="429" name="Straight Arrow Connector 428"/>
          <p:cNvCxnSpPr>
            <a:stCxn id="373" idx="3"/>
            <a:endCxn id="431" idx="1"/>
          </p:cNvCxnSpPr>
          <p:nvPr/>
        </p:nvCxnSpPr>
        <p:spPr>
          <a:xfrm flipV="1">
            <a:off x="11114234" y="29129005"/>
            <a:ext cx="1589500" cy="2487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" name="Flowchart: Decision 429"/>
          <p:cNvSpPr/>
          <p:nvPr/>
        </p:nvSpPr>
        <p:spPr>
          <a:xfrm>
            <a:off x="11976113" y="29706921"/>
            <a:ext cx="4567481" cy="2177247"/>
          </a:xfrm>
          <a:prstGeom prst="flowChartDecision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Is the Random number &lt; Probability of produce Glucose; Cellobiose; </a:t>
            </a:r>
            <a:r>
              <a:rPr lang="en-US" sz="1448" dirty="0" err="1">
                <a:latin typeface="Arial" panose="020B0604020202020204" pitchFamily="34" charset="0"/>
                <a:cs typeface="Arial" panose="020B0604020202020204" pitchFamily="34" charset="0"/>
              </a:rPr>
              <a:t>Cellotriose</a:t>
            </a:r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 (check individually, according to the case)</a:t>
            </a:r>
          </a:p>
        </p:txBody>
      </p:sp>
      <p:sp>
        <p:nvSpPr>
          <p:cNvPr id="431" name="Rectangle 430"/>
          <p:cNvSpPr/>
          <p:nvPr/>
        </p:nvSpPr>
        <p:spPr>
          <a:xfrm>
            <a:off x="12703734" y="28863042"/>
            <a:ext cx="3113107" cy="531926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Generate a random number</a:t>
            </a:r>
          </a:p>
        </p:txBody>
      </p:sp>
      <p:cxnSp>
        <p:nvCxnSpPr>
          <p:cNvPr id="432" name="Straight Arrow Connector 431"/>
          <p:cNvCxnSpPr>
            <a:stCxn id="431" idx="2"/>
            <a:endCxn id="430" idx="0"/>
          </p:cNvCxnSpPr>
          <p:nvPr/>
        </p:nvCxnSpPr>
        <p:spPr>
          <a:xfrm flipH="1">
            <a:off x="14259854" y="29394968"/>
            <a:ext cx="434" cy="31195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3" name="Straight Arrow Connector 432"/>
          <p:cNvCxnSpPr>
            <a:stCxn id="430" idx="1"/>
          </p:cNvCxnSpPr>
          <p:nvPr/>
        </p:nvCxnSpPr>
        <p:spPr>
          <a:xfrm flipH="1">
            <a:off x="10957502" y="30795549"/>
            <a:ext cx="1018615" cy="302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4" name="TextBox 433"/>
          <p:cNvSpPr txBox="1"/>
          <p:nvPr/>
        </p:nvSpPr>
        <p:spPr>
          <a:xfrm>
            <a:off x="11126005" y="28863042"/>
            <a:ext cx="586192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sp>
        <p:nvSpPr>
          <p:cNvPr id="435" name="Rectangle 434"/>
          <p:cNvSpPr/>
          <p:nvPr/>
        </p:nvSpPr>
        <p:spPr>
          <a:xfrm>
            <a:off x="16146410" y="31633818"/>
            <a:ext cx="2113919" cy="95204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Increase the counter by the </a:t>
            </a:r>
            <a:r>
              <a:rPr lang="en-US" sz="1448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Non_Productive</a:t>
            </a:r>
            <a:r>
              <a:rPr lang="en-US" sz="1448" dirty="0" smtClean="0">
                <a:latin typeface="Arial" panose="020B0604020202020204" pitchFamily="34" charset="0"/>
                <a:cs typeface="Arial" panose="020B0604020202020204" pitchFamily="34" charset="0"/>
              </a:rPr>
              <a:t> binding </a:t>
            </a:r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counter increase</a:t>
            </a:r>
          </a:p>
        </p:txBody>
      </p:sp>
      <p:sp>
        <p:nvSpPr>
          <p:cNvPr id="436" name="TextBox 435"/>
          <p:cNvSpPr txBox="1"/>
          <p:nvPr/>
        </p:nvSpPr>
        <p:spPr>
          <a:xfrm>
            <a:off x="16886526" y="30431480"/>
            <a:ext cx="472216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</a:p>
        </p:txBody>
      </p:sp>
      <p:cxnSp>
        <p:nvCxnSpPr>
          <p:cNvPr id="437" name="Straight Arrow Connector 93"/>
          <p:cNvCxnSpPr>
            <a:stCxn id="430" idx="3"/>
            <a:endCxn id="435" idx="0"/>
          </p:cNvCxnSpPr>
          <p:nvPr/>
        </p:nvCxnSpPr>
        <p:spPr>
          <a:xfrm>
            <a:off x="16543594" y="30795545"/>
            <a:ext cx="659776" cy="838273"/>
          </a:xfrm>
          <a:prstGeom prst="bentConnector2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8" name="Straight Arrow Connector 437"/>
          <p:cNvCxnSpPr>
            <a:stCxn id="167" idx="2"/>
            <a:endCxn id="373" idx="0"/>
          </p:cNvCxnSpPr>
          <p:nvPr/>
        </p:nvCxnSpPr>
        <p:spPr>
          <a:xfrm flipH="1">
            <a:off x="8749191" y="27834642"/>
            <a:ext cx="2886" cy="57895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9" name="Straight Arrow Connector 93"/>
          <p:cNvCxnSpPr>
            <a:stCxn id="195" idx="3"/>
            <a:endCxn id="224" idx="1"/>
          </p:cNvCxnSpPr>
          <p:nvPr/>
        </p:nvCxnSpPr>
        <p:spPr>
          <a:xfrm>
            <a:off x="10119079" y="32259561"/>
            <a:ext cx="1961582" cy="262437"/>
          </a:xfrm>
          <a:prstGeom prst="bentConnector3">
            <a:avLst>
              <a:gd name="adj1" fmla="val 5000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0" name="Straight Arrow Connector 93"/>
          <p:cNvCxnSpPr>
            <a:stCxn id="223" idx="2"/>
            <a:endCxn id="229" idx="3"/>
          </p:cNvCxnSpPr>
          <p:nvPr/>
        </p:nvCxnSpPr>
        <p:spPr>
          <a:xfrm rot="5400000" flipH="1">
            <a:off x="11354846" y="33489477"/>
            <a:ext cx="875126" cy="2558041"/>
          </a:xfrm>
          <a:prstGeom prst="bentConnector4">
            <a:avLst>
              <a:gd name="adj1" fmla="val -26122"/>
              <a:gd name="adj2" fmla="val 83042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1" name="TextBox 440"/>
          <p:cNvSpPr txBox="1"/>
          <p:nvPr/>
        </p:nvSpPr>
        <p:spPr>
          <a:xfrm>
            <a:off x="12312025" y="35621107"/>
            <a:ext cx="649336" cy="315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Yes</a:t>
            </a:r>
          </a:p>
        </p:txBody>
      </p:sp>
      <p:cxnSp>
        <p:nvCxnSpPr>
          <p:cNvPr id="442" name="Straight Arrow Connector 441"/>
          <p:cNvCxnSpPr>
            <a:stCxn id="229" idx="2"/>
            <a:endCxn id="361" idx="0"/>
          </p:cNvCxnSpPr>
          <p:nvPr/>
        </p:nvCxnSpPr>
        <p:spPr>
          <a:xfrm>
            <a:off x="8773427" y="35106704"/>
            <a:ext cx="1060" cy="87067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4" name="Straight Arrow Connector 93"/>
          <p:cNvCxnSpPr>
            <a:stCxn id="407" idx="2"/>
            <a:endCxn id="284" idx="0"/>
          </p:cNvCxnSpPr>
          <p:nvPr/>
        </p:nvCxnSpPr>
        <p:spPr>
          <a:xfrm rot="5400000">
            <a:off x="11650982" y="15864348"/>
            <a:ext cx="4478072" cy="10254952"/>
          </a:xfrm>
          <a:prstGeom prst="bentConnector3">
            <a:avLst>
              <a:gd name="adj1" fmla="val 5340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5" name="Straight Arrow Connector 93"/>
          <p:cNvCxnSpPr>
            <a:stCxn id="414" idx="2"/>
            <a:endCxn id="284" idx="0"/>
          </p:cNvCxnSpPr>
          <p:nvPr/>
        </p:nvCxnSpPr>
        <p:spPr>
          <a:xfrm rot="5400000">
            <a:off x="12547368" y="12857107"/>
            <a:ext cx="6588928" cy="14158579"/>
          </a:xfrm>
          <a:prstGeom prst="bentConnector3">
            <a:avLst>
              <a:gd name="adj1" fmla="val 71973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6" name="Straight Arrow Connector 93"/>
          <p:cNvCxnSpPr>
            <a:stCxn id="383" idx="2"/>
            <a:endCxn id="284" idx="0"/>
          </p:cNvCxnSpPr>
          <p:nvPr/>
        </p:nvCxnSpPr>
        <p:spPr>
          <a:xfrm rot="5400000">
            <a:off x="15663285" y="11722481"/>
            <a:ext cx="4607636" cy="18409122"/>
          </a:xfrm>
          <a:prstGeom prst="bentConnector3">
            <a:avLst>
              <a:gd name="adj1" fmla="val 64884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7" name="Straight Arrow Connector 93"/>
          <p:cNvCxnSpPr>
            <a:stCxn id="393" idx="2"/>
            <a:endCxn id="284" idx="0"/>
          </p:cNvCxnSpPr>
          <p:nvPr/>
        </p:nvCxnSpPr>
        <p:spPr>
          <a:xfrm rot="5400000">
            <a:off x="16637126" y="9645073"/>
            <a:ext cx="5711203" cy="21460370"/>
          </a:xfrm>
          <a:prstGeom prst="bentConnector3">
            <a:avLst>
              <a:gd name="adj1" fmla="val 7535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5" name="Straight Arrow Connector 93"/>
          <p:cNvCxnSpPr>
            <a:stCxn id="346" idx="2"/>
            <a:endCxn id="284" idx="0"/>
          </p:cNvCxnSpPr>
          <p:nvPr/>
        </p:nvCxnSpPr>
        <p:spPr>
          <a:xfrm rot="5400000">
            <a:off x="19376329" y="7870336"/>
            <a:ext cx="4746737" cy="25974310"/>
          </a:xfrm>
          <a:prstGeom prst="bentConnector3">
            <a:avLst>
              <a:gd name="adj1" fmla="val 74882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9" name="Straight Arrow Connector 93"/>
          <p:cNvCxnSpPr>
            <a:stCxn id="354" idx="2"/>
            <a:endCxn id="284" idx="0"/>
          </p:cNvCxnSpPr>
          <p:nvPr/>
        </p:nvCxnSpPr>
        <p:spPr>
          <a:xfrm rot="5400000">
            <a:off x="20697768" y="5138130"/>
            <a:ext cx="6157504" cy="30027956"/>
          </a:xfrm>
          <a:prstGeom prst="bentConnector3">
            <a:avLst>
              <a:gd name="adj1" fmla="val 84650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6" name="Straight Arrow Connector 93"/>
          <p:cNvCxnSpPr>
            <a:stCxn id="304" idx="2"/>
            <a:endCxn id="284" idx="0"/>
          </p:cNvCxnSpPr>
          <p:nvPr/>
        </p:nvCxnSpPr>
        <p:spPr>
          <a:xfrm rot="5400000">
            <a:off x="23613661" y="3503442"/>
            <a:ext cx="4876300" cy="34578537"/>
          </a:xfrm>
          <a:prstGeom prst="bentConnector3">
            <a:avLst>
              <a:gd name="adj1" fmla="val 85941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2" name="Straight Arrow Connector 93"/>
          <p:cNvCxnSpPr>
            <a:stCxn id="319" idx="2"/>
            <a:endCxn id="284" idx="0"/>
          </p:cNvCxnSpPr>
          <p:nvPr/>
        </p:nvCxnSpPr>
        <p:spPr>
          <a:xfrm rot="5400000">
            <a:off x="25270142" y="760062"/>
            <a:ext cx="5963198" cy="38978398"/>
          </a:xfrm>
          <a:prstGeom prst="bentConnector3">
            <a:avLst>
              <a:gd name="adj1" fmla="val 92808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3" name="Rectangle 512"/>
          <p:cNvSpPr/>
          <p:nvPr/>
        </p:nvSpPr>
        <p:spPr>
          <a:xfrm>
            <a:off x="23992512" y="17157100"/>
            <a:ext cx="1776294" cy="95204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Increase the counter by the Non-bind counter increase</a:t>
            </a:r>
          </a:p>
        </p:txBody>
      </p:sp>
      <p:cxnSp>
        <p:nvCxnSpPr>
          <p:cNvPr id="514" name="Straight Arrow Connector 513"/>
          <p:cNvCxnSpPr>
            <a:stCxn id="415" idx="2"/>
            <a:endCxn id="513" idx="0"/>
          </p:cNvCxnSpPr>
          <p:nvPr/>
        </p:nvCxnSpPr>
        <p:spPr>
          <a:xfrm>
            <a:off x="24868715" y="16578687"/>
            <a:ext cx="11944" cy="5784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5" name="Rectangle 514"/>
          <p:cNvSpPr/>
          <p:nvPr/>
        </p:nvSpPr>
        <p:spPr>
          <a:xfrm>
            <a:off x="28103878" y="19250292"/>
            <a:ext cx="1776294" cy="95204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Increase the counter by the Non-bind counter increase</a:t>
            </a:r>
          </a:p>
        </p:txBody>
      </p:sp>
      <p:cxnSp>
        <p:nvCxnSpPr>
          <p:cNvPr id="516" name="Straight Arrow Connector 515"/>
          <p:cNvCxnSpPr>
            <a:stCxn id="387" idx="2"/>
            <a:endCxn id="515" idx="0"/>
          </p:cNvCxnSpPr>
          <p:nvPr/>
        </p:nvCxnSpPr>
        <p:spPr>
          <a:xfrm flipH="1">
            <a:off x="28992025" y="18666413"/>
            <a:ext cx="10450" cy="5838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7" name="Rectangle 516"/>
          <p:cNvSpPr/>
          <p:nvPr/>
        </p:nvSpPr>
        <p:spPr>
          <a:xfrm>
            <a:off x="31496849" y="18074375"/>
            <a:ext cx="1776294" cy="95204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Increase the counter by the Non-bind counter increase</a:t>
            </a:r>
          </a:p>
        </p:txBody>
      </p:sp>
      <p:cxnSp>
        <p:nvCxnSpPr>
          <p:cNvPr id="518" name="Straight Arrow Connector 517"/>
          <p:cNvCxnSpPr>
            <a:stCxn id="395" idx="2"/>
            <a:endCxn id="517" idx="0"/>
          </p:cNvCxnSpPr>
          <p:nvPr/>
        </p:nvCxnSpPr>
        <p:spPr>
          <a:xfrm flipH="1">
            <a:off x="32384996" y="17456412"/>
            <a:ext cx="10270" cy="61796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9" name="Rectangle 518"/>
          <p:cNvSpPr/>
          <p:nvPr/>
        </p:nvSpPr>
        <p:spPr>
          <a:xfrm>
            <a:off x="35888830" y="19066257"/>
            <a:ext cx="1776294" cy="95204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Increase the counter by the Non-bind counter increase</a:t>
            </a:r>
          </a:p>
        </p:txBody>
      </p:sp>
      <p:cxnSp>
        <p:nvCxnSpPr>
          <p:cNvPr id="520" name="Straight Arrow Connector 519"/>
          <p:cNvCxnSpPr>
            <a:stCxn id="347" idx="2"/>
            <a:endCxn id="519" idx="0"/>
          </p:cNvCxnSpPr>
          <p:nvPr/>
        </p:nvCxnSpPr>
        <p:spPr>
          <a:xfrm flipH="1">
            <a:off x="36776977" y="18420878"/>
            <a:ext cx="33773" cy="6453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1" name="Rectangle 520"/>
          <p:cNvSpPr/>
          <p:nvPr/>
        </p:nvSpPr>
        <p:spPr>
          <a:xfrm>
            <a:off x="39988005" y="17686669"/>
            <a:ext cx="1776294" cy="95204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Increase the counter by the Non-bind counter increase</a:t>
            </a:r>
          </a:p>
        </p:txBody>
      </p:sp>
      <p:cxnSp>
        <p:nvCxnSpPr>
          <p:cNvPr id="522" name="Straight Arrow Connector 521"/>
          <p:cNvCxnSpPr>
            <a:stCxn id="355" idx="2"/>
            <a:endCxn id="521" idx="0"/>
          </p:cNvCxnSpPr>
          <p:nvPr/>
        </p:nvCxnSpPr>
        <p:spPr>
          <a:xfrm>
            <a:off x="40864396" y="17010110"/>
            <a:ext cx="11756" cy="67655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3" name="Rectangle 522"/>
          <p:cNvSpPr/>
          <p:nvPr/>
        </p:nvSpPr>
        <p:spPr>
          <a:xfrm>
            <a:off x="44286195" y="19063769"/>
            <a:ext cx="1776294" cy="95204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Increase the counter by the Non-bind counter increase</a:t>
            </a:r>
          </a:p>
        </p:txBody>
      </p:sp>
      <p:cxnSp>
        <p:nvCxnSpPr>
          <p:cNvPr id="524" name="Straight Arrow Connector 523"/>
          <p:cNvCxnSpPr>
            <a:stCxn id="311" idx="2"/>
            <a:endCxn id="523" idx="0"/>
          </p:cNvCxnSpPr>
          <p:nvPr/>
        </p:nvCxnSpPr>
        <p:spPr>
          <a:xfrm>
            <a:off x="45171890" y="18397748"/>
            <a:ext cx="2452" cy="6660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5" name="Rectangle 524"/>
          <p:cNvSpPr/>
          <p:nvPr/>
        </p:nvSpPr>
        <p:spPr>
          <a:xfrm>
            <a:off x="48902076" y="17845525"/>
            <a:ext cx="1776294" cy="952045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48" dirty="0">
                <a:latin typeface="Arial" panose="020B0604020202020204" pitchFamily="34" charset="0"/>
                <a:cs typeface="Arial" panose="020B0604020202020204" pitchFamily="34" charset="0"/>
              </a:rPr>
              <a:t>Increase the counter by the Non-bind counter increase</a:t>
            </a:r>
          </a:p>
        </p:txBody>
      </p:sp>
      <p:cxnSp>
        <p:nvCxnSpPr>
          <p:cNvPr id="526" name="Straight Arrow Connector 525"/>
          <p:cNvCxnSpPr>
            <a:stCxn id="322" idx="2"/>
            <a:endCxn id="525" idx="0"/>
          </p:cNvCxnSpPr>
          <p:nvPr/>
        </p:nvCxnSpPr>
        <p:spPr>
          <a:xfrm flipH="1">
            <a:off x="49790223" y="17204417"/>
            <a:ext cx="24615" cy="64110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7" name="Straight Arrow Connector 93"/>
          <p:cNvCxnSpPr>
            <a:stCxn id="361" idx="2"/>
            <a:endCxn id="232" idx="1"/>
          </p:cNvCxnSpPr>
          <p:nvPr/>
        </p:nvCxnSpPr>
        <p:spPr>
          <a:xfrm rot="5400000" flipH="1">
            <a:off x="-6932457" y="20951606"/>
            <a:ext cx="23332110" cy="8081778"/>
          </a:xfrm>
          <a:prstGeom prst="bentConnector4">
            <a:avLst>
              <a:gd name="adj1" fmla="val -980"/>
              <a:gd name="adj2" fmla="val 106129"/>
            </a:avLst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9608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55</TotalTime>
  <Words>1198</Words>
  <Application>Microsoft Office PowerPoint</Application>
  <PresentationFormat>Custom</PresentationFormat>
  <Paragraphs>165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Deepak Kumar</dc:creator>
  <cp:lastModifiedBy>Deepak Kumar</cp:lastModifiedBy>
  <cp:revision>10</cp:revision>
  <dcterms:created xsi:type="dcterms:W3CDTF">2014-05-22T00:03:18Z</dcterms:created>
  <dcterms:modified xsi:type="dcterms:W3CDTF">2014-05-22T01:10:25Z</dcterms:modified>
</cp:coreProperties>
</file>