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39" autoAdjust="0"/>
    <p:restoredTop sz="95196" autoAdjust="0"/>
  </p:normalViewPr>
  <p:slideViewPr>
    <p:cSldViewPr snapToGrid="0">
      <p:cViewPr varScale="1">
        <p:scale>
          <a:sx n="113" d="100"/>
          <a:sy n="113" d="100"/>
        </p:scale>
        <p:origin x="6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ayeon%20Park\Desktop\Team%20Collagen\Step%201.%20Polyp%20(FAs-AAs)\NP%20jellyfish%202403-06_202504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40493392516796"/>
          <c:y val="0.12620890389278464"/>
          <c:w val="0.71649122914275309"/>
          <c:h val="0.66719054342337147"/>
        </c:manualLayout>
      </c:layout>
      <c:lineChart>
        <c:grouping val="standard"/>
        <c:varyColors val="0"/>
        <c:ser>
          <c:idx val="0"/>
          <c:order val="0"/>
          <c:spPr>
            <a:ln w="22225" cap="rnd">
              <a:solidFill>
                <a:schemeClr val="bg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15875">
                <a:solidFill>
                  <a:schemeClr val="bg2">
                    <a:lumMod val="75000"/>
                  </a:schemeClr>
                </a:solidFill>
              </a:ln>
              <a:effectLst/>
            </c:spPr>
          </c:marker>
          <c:cat>
            <c:strRef>
              <c:f>Nayeon!$AM$42:$AM$49</c:f>
              <c:strCache>
                <c:ptCount val="8"/>
                <c:pt idx="0">
                  <c:v>-0.5 h</c:v>
                </c:pt>
                <c:pt idx="1">
                  <c:v>0 h</c:v>
                </c:pt>
                <c:pt idx="2">
                  <c:v>0.5 h</c:v>
                </c:pt>
                <c:pt idx="3">
                  <c:v>1.0 h</c:v>
                </c:pt>
                <c:pt idx="4">
                  <c:v>1.5 h</c:v>
                </c:pt>
                <c:pt idx="5">
                  <c:v>2.0 h</c:v>
                </c:pt>
                <c:pt idx="6">
                  <c:v>2.5 h</c:v>
                </c:pt>
                <c:pt idx="7">
                  <c:v>3.0 h</c:v>
                </c:pt>
              </c:strCache>
            </c:strRef>
          </c:cat>
          <c:val>
            <c:numRef>
              <c:f>Nayeon!$AN$42:$AN$49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0.04</c:v>
                </c:pt>
                <c:pt idx="4">
                  <c:v>0.04</c:v>
                </c:pt>
                <c:pt idx="5">
                  <c:v>0.09</c:v>
                </c:pt>
                <c:pt idx="6">
                  <c:v>0.08</c:v>
                </c:pt>
                <c:pt idx="7">
                  <c:v>0.08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47-4006-B743-2D6E6F2BA577}"/>
            </c:ext>
          </c:extLst>
        </c:ser>
        <c:ser>
          <c:idx val="1"/>
          <c:order val="1"/>
          <c:spPr>
            <a:ln w="2222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15875">
                <a:solidFill>
                  <a:schemeClr val="tx1"/>
                </a:solidFill>
              </a:ln>
              <a:effectLst/>
            </c:spPr>
          </c:marker>
          <c:cat>
            <c:strRef>
              <c:f>Nayeon!$AM$42:$AM$49</c:f>
              <c:strCache>
                <c:ptCount val="8"/>
                <c:pt idx="0">
                  <c:v>-0.5 h</c:v>
                </c:pt>
                <c:pt idx="1">
                  <c:v>0 h</c:v>
                </c:pt>
                <c:pt idx="2">
                  <c:v>0.5 h</c:v>
                </c:pt>
                <c:pt idx="3">
                  <c:v>1.0 h</c:v>
                </c:pt>
                <c:pt idx="4">
                  <c:v>1.5 h</c:v>
                </c:pt>
                <c:pt idx="5">
                  <c:v>2.0 h</c:v>
                </c:pt>
                <c:pt idx="6">
                  <c:v>2.5 h</c:v>
                </c:pt>
                <c:pt idx="7">
                  <c:v>3.0 h</c:v>
                </c:pt>
              </c:strCache>
            </c:strRef>
          </c:cat>
          <c:val>
            <c:numRef>
              <c:f>Nayeon!$AO$42:$AO$49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4C-4D72-9872-D24DA67DC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9103840"/>
        <c:axId val="153677632"/>
      </c:lineChart>
      <c:catAx>
        <c:axId val="149103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153677632"/>
        <c:crosses val="autoZero"/>
        <c:auto val="1"/>
        <c:lblAlgn val="ctr"/>
        <c:lblOffset val="100"/>
        <c:noMultiLvlLbl val="0"/>
      </c:catAx>
      <c:valAx>
        <c:axId val="15367763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ko-KR" sz="1400" b="0" i="0" u="none" strike="noStrike" baseline="0" dirty="0">
                    <a:effectLst/>
                  </a:rPr>
                  <a:t>NH</a:t>
                </a:r>
                <a:r>
                  <a:rPr lang="en-US" altLang="ko-KR" sz="1400" b="0" i="0" u="none" strike="noStrike" baseline="-25000" dirty="0">
                    <a:effectLst/>
                  </a:rPr>
                  <a:t>3</a:t>
                </a:r>
                <a:r>
                  <a:rPr lang="en-US" altLang="ko-KR" sz="1400" baseline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concentration (mg/L)</a:t>
                </a:r>
                <a:endParaRPr lang="ko-KR" altLang="en-US" sz="14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6134823266193418E-2"/>
              <c:y val="0.2045370155638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ko-KR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ko-KR"/>
          </a:p>
        </c:txPr>
        <c:crossAx val="149103840"/>
        <c:crosses val="autoZero"/>
        <c:crossBetween val="between"/>
        <c:majorUnit val="2.0000000000000004E-2"/>
      </c:valAx>
      <c:spPr>
        <a:noFill/>
        <a:ln w="6350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E6AE06-A417-442D-A12E-0A7B2CBA3B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FC9E6C8-BA61-48BC-AA40-D687950604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F290CFB-8AAA-454E-B5E7-129856D71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CC4F880-0B11-43A8-AE02-49813487F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1440AE-2692-4CA1-89DF-88FA3E9A7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2930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D4B23A-3DC9-46E7-9EE3-29FFAB22B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F00B770-7BED-4DF3-A77A-3FB59B7AB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0AAC1BF-0A30-4045-B93B-FCCD512AD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FEB12F7-D3E7-4F16-B7BF-E608EBFA3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42E79E8-BDF2-48B6-B6DA-B1C270757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431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0357644-A038-461D-A63D-0682C28BD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D617532-C827-4381-8124-A736B49A7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73A62AF-ABF5-4EDE-B43C-C41117272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2A86A39-C41A-41FE-8A2F-D3CF75386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A0A08E-6CD8-4F5D-865C-27DC84E6B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866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C3BEF8-2F95-460E-9ED2-558A1AF54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CE78D5-4FCE-4FB1-82A6-39B90F6C4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B1ECE21-8316-477B-B4E3-2EDC0A1D6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F1EE497-4AA4-4045-BF36-1FF841213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235E093-B69C-40FE-8B47-AB161701F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590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8CCAD8-B5AB-4359-9CB2-E1F79CD20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E387E19-330C-4F63-980F-D2C8B724B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32E7510-8EC4-4195-85D6-FC23FEC4B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344B1FA-E502-46F1-AE43-880E6BF95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C102BB-D613-4B69-AF4C-B12EDA7A5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2741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895D11D-36E5-4210-A15A-43A2FBB3F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A8E4E9E-19B8-49F9-8BEB-96B692A66F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8774E41-5AC3-4B75-B92A-AAB68A659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7F297F8-1F0E-4BE7-A3F0-AD7828C25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2285912-690B-41E6-AB3E-61236A0B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FAB999E-8167-4389-93D0-AE0F7D8C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6493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ED5430-2A1C-41D1-A862-290914F3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F21135-4886-45E6-8C6E-AA77B445A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EE983FB-64AC-4A86-91DA-CFBD5EF65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F90CB06-6F44-41C0-BE93-771B53C52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2F31F7D-35DB-4369-B3FD-25AE4A9FB9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60B72C9-715E-419B-B941-8EFA54A67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C9604DF-7E26-4371-81CC-BB31F55A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373316F-B3F2-4BBC-86BE-944578F9D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07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0BBA5D-17AC-4720-823D-712D7B9E5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8786F92-DD8F-47F6-AB4F-0F84A117D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7AEC3C7-9FC6-40A3-A8B8-67EDE2725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19234BA-AF11-4FB9-B3AB-00DE2C024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4646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6535F39-3446-46F4-8E38-1B5898EE4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75929CA-7763-4451-B375-0A8021A37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D03D0C3-5294-47CD-A0C1-A5A9A6D8A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19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6CF255-2591-4016-9021-618D61077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9C5CD2B-1009-4892-A111-0ABA0049C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31DF00D-66C8-4A8C-910C-2BB442E3F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F0F64EA-DF6F-4CE2-A0B9-622C74276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77DFF6E-6EF8-43F4-98A7-5D29F07A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0C15905-80D9-4752-A1DF-4E54AF313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389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48780C-2858-4A0E-B3EF-0EEDB740F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2C49989-5004-4475-A84F-AB5DFB8A6A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499064A-1A13-42D6-B696-C754A3DDEC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6F0A23E-018A-4E66-B99E-F4808172D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19DD270-1B6F-48F7-AB72-3609945FD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B088989-E71E-4178-A4CB-3A028B79F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6750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01486A5-AAA4-42D3-8D73-B493CF41B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A66E85B-1C4F-4F80-A7F6-9327EA3A7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430BB76-5896-49D5-B163-D7A875F7AD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1BDC0-8DB1-4BE7-A7DB-30C5D04D1FE5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D295E48-9872-462B-A5BD-A6351A279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FCDC1E3-C120-4B99-9851-141B10875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4DE01-4141-4970-BB7E-222BF5C54F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688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4B66BEB-096F-4528-851F-439A23A6F7C6}"/>
              </a:ext>
            </a:extLst>
          </p:cNvPr>
          <p:cNvSpPr txBox="1"/>
          <p:nvPr/>
        </p:nvSpPr>
        <p:spPr>
          <a:xfrm>
            <a:off x="10748683" y="6292148"/>
            <a:ext cx="1327076" cy="404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DE310763-9F7F-4BA8-8E1C-56D5D8CD6D23}"/>
              </a:ext>
            </a:extLst>
          </p:cNvPr>
          <p:cNvGrpSpPr/>
          <p:nvPr/>
        </p:nvGrpSpPr>
        <p:grpSpPr>
          <a:xfrm>
            <a:off x="2717458" y="1104829"/>
            <a:ext cx="6757083" cy="4648342"/>
            <a:chOff x="2717458" y="1104829"/>
            <a:chExt cx="6757083" cy="4648342"/>
          </a:xfrm>
        </p:grpSpPr>
        <p:graphicFrame>
          <p:nvGraphicFramePr>
            <p:cNvPr id="24" name="차트 23">
              <a:extLst>
                <a:ext uri="{FF2B5EF4-FFF2-40B4-BE49-F238E27FC236}">
                  <a16:creationId xmlns:a16="http://schemas.microsoft.com/office/drawing/2014/main" id="{2688E26A-5F2A-4C4B-B94F-C057CD31A4E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92805306"/>
                </p:ext>
              </p:extLst>
            </p:nvPr>
          </p:nvGraphicFramePr>
          <p:xfrm>
            <a:off x="2717458" y="1104829"/>
            <a:ext cx="6757083" cy="464834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BB2E56-DA8D-4965-9BD7-70CCAB3BA8E3}"/>
                </a:ext>
              </a:extLst>
            </p:cNvPr>
            <p:cNvSpPr txBox="1"/>
            <p:nvPr/>
          </p:nvSpPr>
          <p:spPr>
            <a:xfrm>
              <a:off x="5018204" y="5155313"/>
              <a:ext cx="21555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latin typeface="Arial" panose="020B0604020202020204" pitchFamily="34" charset="0"/>
                  <a:cs typeface="Arial" panose="020B0604020202020204" pitchFamily="34" charset="0"/>
                </a:rPr>
                <a:t>Time after feeding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3035D291-F4BE-4790-9C72-1B709FBF569C}"/>
                  </a:ext>
                </a:extLst>
              </p:cNvPr>
              <p:cNvSpPr/>
              <p:nvPr/>
            </p:nvSpPr>
            <p:spPr>
              <a:xfrm>
                <a:off x="3822894" y="1812715"/>
                <a:ext cx="2489129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105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▬</m:t>
                    </m:r>
                  </m:oMath>
                </a14:m>
                <a:r>
                  <a:rPr lang="en-US" altLang="ko-KR" sz="10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ko-KR" sz="105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:r>
                  <a:rPr lang="en-US" altLang="ko-KR" sz="105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aurita</a:t>
                </a:r>
                <a:r>
                  <a:rPr lang="en-US" altLang="ko-KR" sz="105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ko-KR" sz="10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polyps</a:t>
                </a:r>
              </a:p>
              <a:p>
                <a14:m>
                  <m:oMath xmlns:m="http://schemas.openxmlformats.org/officeDocument/2006/math">
                    <m:r>
                      <a:rPr lang="en-US" altLang="ko-KR" sz="105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▬</m:t>
                    </m:r>
                  </m:oMath>
                </a14:m>
                <a:r>
                  <a:rPr lang="en-US" altLang="ko-KR" sz="10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Damselfish (measured for reference)</a:t>
                </a:r>
              </a:p>
            </p:txBody>
          </p:sp>
        </mc:Choice>
        <mc:Fallback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3035D291-F4BE-4790-9C72-1B709FBF56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894" y="1812715"/>
                <a:ext cx="2489129" cy="415498"/>
              </a:xfrm>
              <a:prstGeom prst="rect">
                <a:avLst/>
              </a:prstGeom>
              <a:blipFill>
                <a:blip r:embed="rId3"/>
                <a:stretch>
                  <a:fillRect r="-1716" b="-724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그룹 6">
            <a:extLst>
              <a:ext uri="{FF2B5EF4-FFF2-40B4-BE49-F238E27FC236}">
                <a16:creationId xmlns:a16="http://schemas.microsoft.com/office/drawing/2014/main" id="{D6C38DD9-C02A-4DD0-8F32-8FFB381C2777}"/>
              </a:ext>
            </a:extLst>
          </p:cNvPr>
          <p:cNvGrpSpPr/>
          <p:nvPr/>
        </p:nvGrpSpPr>
        <p:grpSpPr>
          <a:xfrm>
            <a:off x="4221546" y="3571592"/>
            <a:ext cx="822058" cy="838200"/>
            <a:chOff x="5782178" y="2991973"/>
            <a:chExt cx="743956" cy="698500"/>
          </a:xfrm>
        </p:grpSpPr>
        <p:sp>
          <p:nvSpPr>
            <p:cNvPr id="8" name="화살표: 아래쪽 7">
              <a:extLst>
                <a:ext uri="{FF2B5EF4-FFF2-40B4-BE49-F238E27FC236}">
                  <a16:creationId xmlns:a16="http://schemas.microsoft.com/office/drawing/2014/main" id="{1E3DBAF7-BC97-4771-A203-85FB679E0696}"/>
                </a:ext>
              </a:extLst>
            </p:cNvPr>
            <p:cNvSpPr/>
            <p:nvPr/>
          </p:nvSpPr>
          <p:spPr>
            <a:xfrm>
              <a:off x="5976356" y="3284073"/>
              <a:ext cx="355600" cy="406400"/>
            </a:xfrm>
            <a:prstGeom prst="downArrow">
              <a:avLst>
                <a:gd name="adj1" fmla="val 42857"/>
                <a:gd name="adj2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xtBox 1">
              <a:extLst>
                <a:ext uri="{FF2B5EF4-FFF2-40B4-BE49-F238E27FC236}">
                  <a16:creationId xmlns:a16="http://schemas.microsoft.com/office/drawing/2014/main" id="{85D0908D-6450-41E2-86DE-7324E6880E0C}"/>
                </a:ext>
              </a:extLst>
            </p:cNvPr>
            <p:cNvSpPr txBox="1"/>
            <p:nvPr/>
          </p:nvSpPr>
          <p:spPr>
            <a:xfrm>
              <a:off x="5782178" y="2991973"/>
              <a:ext cx="743956" cy="25400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latin typeface="Arial" panose="020B0604020202020204" pitchFamily="34" charset="0"/>
                  <a:cs typeface="Arial" panose="020B0604020202020204" pitchFamily="34" charset="0"/>
                </a:rPr>
                <a:t>Feeding</a:t>
              </a:r>
              <a:endParaRPr lang="ko-KR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9065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25</Words>
  <Application>Microsoft Office PowerPoint</Application>
  <PresentationFormat>와이드스크린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Cambria Math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Nayeon Park</dc:creator>
  <cp:lastModifiedBy>Nayeon Park</cp:lastModifiedBy>
  <cp:revision>94</cp:revision>
  <dcterms:created xsi:type="dcterms:W3CDTF">2025-04-04T04:54:19Z</dcterms:created>
  <dcterms:modified xsi:type="dcterms:W3CDTF">2025-09-10T03:22:47Z</dcterms:modified>
</cp:coreProperties>
</file>