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75C32-077C-4B12-8410-08BF1ED3D628}" type="datetimeFigureOut">
              <a:rPr lang="en-CA" smtClean="0"/>
              <a:pPr/>
              <a:t>07/09/2014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4F80-9AD8-46A1-8AEE-4B4FA2F64D0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75C32-077C-4B12-8410-08BF1ED3D628}" type="datetimeFigureOut">
              <a:rPr lang="en-CA" smtClean="0"/>
              <a:pPr/>
              <a:t>07/09/2014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4F80-9AD8-46A1-8AEE-4B4FA2F64D0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75C32-077C-4B12-8410-08BF1ED3D628}" type="datetimeFigureOut">
              <a:rPr lang="en-CA" smtClean="0"/>
              <a:pPr/>
              <a:t>07/09/2014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4F80-9AD8-46A1-8AEE-4B4FA2F64D0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75C32-077C-4B12-8410-08BF1ED3D628}" type="datetimeFigureOut">
              <a:rPr lang="en-CA" smtClean="0"/>
              <a:pPr/>
              <a:t>07/09/2014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4F80-9AD8-46A1-8AEE-4B4FA2F64D0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75C32-077C-4B12-8410-08BF1ED3D628}" type="datetimeFigureOut">
              <a:rPr lang="en-CA" smtClean="0"/>
              <a:pPr/>
              <a:t>07/09/2014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4F80-9AD8-46A1-8AEE-4B4FA2F64D0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75C32-077C-4B12-8410-08BF1ED3D628}" type="datetimeFigureOut">
              <a:rPr lang="en-CA" smtClean="0"/>
              <a:pPr/>
              <a:t>07/09/2014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4F80-9AD8-46A1-8AEE-4B4FA2F64D0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75C32-077C-4B12-8410-08BF1ED3D628}" type="datetimeFigureOut">
              <a:rPr lang="en-CA" smtClean="0"/>
              <a:pPr/>
              <a:t>07/09/2014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4F80-9AD8-46A1-8AEE-4B4FA2F64D0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75C32-077C-4B12-8410-08BF1ED3D628}" type="datetimeFigureOut">
              <a:rPr lang="en-CA" smtClean="0"/>
              <a:pPr/>
              <a:t>07/09/2014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4F80-9AD8-46A1-8AEE-4B4FA2F64D0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75C32-077C-4B12-8410-08BF1ED3D628}" type="datetimeFigureOut">
              <a:rPr lang="en-CA" smtClean="0"/>
              <a:pPr/>
              <a:t>07/09/2014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4F80-9AD8-46A1-8AEE-4B4FA2F64D0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75C32-077C-4B12-8410-08BF1ED3D628}" type="datetimeFigureOut">
              <a:rPr lang="en-CA" smtClean="0"/>
              <a:pPr/>
              <a:t>07/09/2014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4F80-9AD8-46A1-8AEE-4B4FA2F64D0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75C32-077C-4B12-8410-08BF1ED3D628}" type="datetimeFigureOut">
              <a:rPr lang="en-CA" smtClean="0"/>
              <a:pPr/>
              <a:t>07/09/2014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A4F80-9AD8-46A1-8AEE-4B4FA2F64D0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75C32-077C-4B12-8410-08BF1ED3D628}" type="datetimeFigureOut">
              <a:rPr lang="en-CA" smtClean="0"/>
              <a:pPr/>
              <a:t>07/09/2014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A4F80-9AD8-46A1-8AEE-4B4FA2F64D06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6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CA" sz="3200" smtClean="0"/>
              <a:t>Hemodialysis Safety Checklist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981075"/>
            <a:ext cx="2771775" cy="5145088"/>
          </a:xfrm>
        </p:spPr>
        <p:txBody>
          <a:bodyPr rtlCol="0">
            <a:normAutofit fontScale="92500"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sz="1900" b="1" smtClean="0"/>
              <a:t>Sign In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1400" smtClean="0"/>
              <a:t>Have you copied any new or unsigned orders since last treatment?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00" smtClean="0"/>
              <a:t>_______________________________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1400" smtClean="0"/>
              <a:t>Is the dialysate set up in agreement with the ordered dialysate as documented on the kardex?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0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1400" smtClean="0"/>
              <a:t>Is the anticoagulation type and dose set up on the machine as per the ordered anticoagulation on the kardex?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00" smtClean="0"/>
              <a:t>_______________________________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1400" smtClean="0"/>
              <a:t>Are there laboratory tests ordered for today?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40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1400" smtClean="0"/>
              <a:t>Do you have the correct labels, tubes and requisitions?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00" smtClean="0"/>
              <a:t>_______________________________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sz="1400" smtClean="0"/>
              <a:t>Are there any meds due to be administered pre, intra, or post dialysis according to the MAR? 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40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en-CA" sz="140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en-CA" sz="140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011863" y="1000125"/>
            <a:ext cx="3132137" cy="5126038"/>
          </a:xfrm>
        </p:spPr>
        <p:txBody>
          <a:bodyPr rtlCol="0">
            <a:normAutofit fontScale="92500"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sz="1900" b="1" smtClean="0"/>
              <a:t>Sign Out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CA" sz="1400" b="1" smtClean="0"/>
              <a:t>VASCULAR ACCESS </a:t>
            </a:r>
            <a:r>
              <a:rPr lang="en-CA" sz="1400" smtClean="0"/>
              <a:t>review: </a:t>
            </a:r>
          </a:p>
          <a:p>
            <a:pPr marL="266700" indent="19050" eaLnBrk="1" fontAlgn="auto" hangingPunct="1">
              <a:spcAft>
                <a:spcPts val="0"/>
              </a:spcAft>
              <a:buFont typeface="Arial" pitchFamily="34" charset="0"/>
              <a:buChar char="•"/>
              <a:tabLst>
                <a:tab pos="180975" algn="l"/>
              </a:tabLst>
              <a:defRPr/>
            </a:pPr>
            <a:r>
              <a:rPr lang="en-CA" sz="1400" smtClean="0"/>
              <a:t>Has mupirocin been applied to buttonholes?</a:t>
            </a:r>
          </a:p>
          <a:p>
            <a:pPr marL="266700" indent="19050" eaLnBrk="1" fontAlgn="auto" hangingPunct="1">
              <a:spcAft>
                <a:spcPts val="0"/>
              </a:spcAft>
              <a:buFont typeface="Arial" pitchFamily="34" charset="0"/>
              <a:buChar char="•"/>
              <a:tabLst>
                <a:tab pos="180975" algn="l"/>
              </a:tabLst>
              <a:defRPr/>
            </a:pPr>
            <a:r>
              <a:rPr lang="en-CA" sz="1400" smtClean="0"/>
              <a:t>Has CVC dressing been changed? </a:t>
            </a:r>
          </a:p>
          <a:p>
            <a:pPr marL="266700" indent="19050" eaLnBrk="1" fontAlgn="auto" hangingPunct="1">
              <a:spcAft>
                <a:spcPts val="0"/>
              </a:spcAft>
              <a:buFont typeface="Arial" pitchFamily="34" charset="0"/>
              <a:buChar char="•"/>
              <a:tabLst>
                <a:tab pos="180975" algn="l"/>
              </a:tabLst>
              <a:defRPr/>
            </a:pPr>
            <a:r>
              <a:rPr lang="en-CA" sz="1400" smtClean="0"/>
              <a:t>Over 2 needling attempts to AVF/AVG reported to VAC? </a:t>
            </a:r>
          </a:p>
          <a:p>
            <a:pPr marL="266700" indent="19050" eaLnBrk="1" fontAlgn="auto" hangingPunct="1">
              <a:spcAft>
                <a:spcPts val="0"/>
              </a:spcAft>
              <a:buFont typeface="Arial" pitchFamily="34" charset="0"/>
              <a:buChar char="•"/>
              <a:tabLst>
                <a:tab pos="180975" algn="l"/>
              </a:tabLst>
              <a:defRPr/>
            </a:pPr>
            <a:r>
              <a:rPr lang="en-CA" sz="1400" smtClean="0"/>
              <a:t>Signs of infection? Report to VAC/NP/MD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sz="1400" smtClean="0"/>
              <a:t>___________________________________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CA" sz="1400" smtClean="0"/>
              <a:t>Record patient BP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en-CA" sz="140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CA" sz="1400" smtClean="0"/>
              <a:t>Record patient weight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sz="1400" smtClean="0"/>
              <a:t>___________________________________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CA" sz="1400" smtClean="0"/>
              <a:t>Does patient meet discharge criteria?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en-CA" sz="140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CA" sz="140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CA" sz="140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CA" sz="1400" dirty="0" smtClean="0"/>
          </a:p>
        </p:txBody>
      </p:sp>
      <p:sp>
        <p:nvSpPr>
          <p:cNvPr id="9221" name="TextBox 6"/>
          <p:cNvSpPr txBox="1">
            <a:spLocks noChangeArrowheads="1"/>
          </p:cNvSpPr>
          <p:nvPr/>
        </p:nvSpPr>
        <p:spPr bwMode="auto">
          <a:xfrm>
            <a:off x="2771775" y="1000125"/>
            <a:ext cx="3240088" cy="640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CA" b="1">
                <a:latin typeface="Calibri" pitchFamily="34" charset="0"/>
              </a:rPr>
              <a:t>Time Out</a:t>
            </a:r>
          </a:p>
          <a:p>
            <a:pPr>
              <a:buFont typeface="Wingdings" pitchFamily="2" charset="2"/>
              <a:buChar char="q"/>
            </a:pPr>
            <a:r>
              <a:rPr lang="en-US" sz="1300">
                <a:latin typeface="Calibri" pitchFamily="34" charset="0"/>
              </a:rPr>
              <a:t>     Verify the following dialysis prescription with the patient: </a:t>
            </a:r>
            <a:endParaRPr lang="en-US" sz="1300" b="1">
              <a:latin typeface="Calibri" pitchFamily="34" charset="0"/>
            </a:endParaRPr>
          </a:p>
          <a:p>
            <a:pPr marL="266700" lvl="1">
              <a:buFont typeface="Arial" charset="0"/>
              <a:buChar char="•"/>
            </a:pPr>
            <a:r>
              <a:rPr lang="en-US" sz="1300" b="1">
                <a:latin typeface="Calibri" pitchFamily="34" charset="0"/>
              </a:rPr>
              <a:t>TIME </a:t>
            </a:r>
          </a:p>
          <a:p>
            <a:pPr marL="266700" lvl="1">
              <a:buFont typeface="Arial" charset="0"/>
              <a:buChar char="•"/>
            </a:pPr>
            <a:r>
              <a:rPr lang="en-US" sz="1300" b="1">
                <a:latin typeface="Calibri" pitchFamily="34" charset="0"/>
              </a:rPr>
              <a:t>BATH</a:t>
            </a:r>
            <a:r>
              <a:rPr lang="en-US" sz="1300">
                <a:latin typeface="Calibri" pitchFamily="34" charset="0"/>
              </a:rPr>
              <a:t> (Na, K, calcium and glucose)</a:t>
            </a:r>
          </a:p>
          <a:p>
            <a:pPr marL="266700" lvl="1">
              <a:buFont typeface="Arial" charset="0"/>
              <a:buChar char="•"/>
            </a:pPr>
            <a:r>
              <a:rPr lang="en-US" sz="1300" b="1">
                <a:latin typeface="Calibri" pitchFamily="34" charset="0"/>
              </a:rPr>
              <a:t>ANTICOAGULATION</a:t>
            </a:r>
            <a:r>
              <a:rPr lang="en-US" sz="1300">
                <a:latin typeface="Calibri" pitchFamily="34" charset="0"/>
              </a:rPr>
              <a:t> type</a:t>
            </a:r>
          </a:p>
          <a:p>
            <a:pPr marL="266700" lvl="1">
              <a:buFont typeface="Arial" charset="0"/>
              <a:buChar char="•"/>
            </a:pPr>
            <a:r>
              <a:rPr lang="en-US" sz="1300" b="1">
                <a:latin typeface="Calibri" pitchFamily="34" charset="0"/>
              </a:rPr>
              <a:t>TARGET WEIGHT</a:t>
            </a:r>
            <a:r>
              <a:rPr lang="en-US" sz="1300">
                <a:latin typeface="Calibri" pitchFamily="34" charset="0"/>
              </a:rPr>
              <a:t> </a:t>
            </a:r>
          </a:p>
          <a:p>
            <a:pPr marL="266700" lvl="1">
              <a:buFont typeface="Arial" charset="0"/>
              <a:buChar char="•"/>
            </a:pPr>
            <a:r>
              <a:rPr lang="en-US" sz="1300">
                <a:latin typeface="Calibri" pitchFamily="34" charset="0"/>
              </a:rPr>
              <a:t> </a:t>
            </a:r>
            <a:r>
              <a:rPr lang="en-US" sz="1300" b="1">
                <a:latin typeface="Calibri" pitchFamily="34" charset="0"/>
              </a:rPr>
              <a:t>SODIUM/FLUID RAMP</a:t>
            </a:r>
          </a:p>
          <a:p>
            <a:pPr marL="266700" lvl="1"/>
            <a:endParaRPr lang="en-US" sz="1300"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300">
                <a:latin typeface="Calibri" pitchFamily="34" charset="0"/>
              </a:rPr>
              <a:t>     Confirm </a:t>
            </a:r>
            <a:r>
              <a:rPr lang="en-US" sz="1300" b="1">
                <a:latin typeface="Calibri" pitchFamily="34" charset="0"/>
              </a:rPr>
              <a:t>UNIQUE ORDERS </a:t>
            </a:r>
            <a:r>
              <a:rPr lang="en-US" sz="1300">
                <a:latin typeface="Calibri" pitchFamily="34" charset="0"/>
              </a:rPr>
              <a:t>have been followed such as non-routine dialyzer (Toray), extra N/S rinse, dual dialyzer</a:t>
            </a:r>
          </a:p>
          <a:p>
            <a:r>
              <a:rPr lang="en-US" sz="1300">
                <a:latin typeface="Calibri" pitchFamily="34" charset="0"/>
              </a:rPr>
              <a:t>_____________________________________</a:t>
            </a:r>
          </a:p>
          <a:p>
            <a:pPr>
              <a:buFont typeface="Wingdings" pitchFamily="2" charset="2"/>
              <a:buChar char="q"/>
            </a:pPr>
            <a:r>
              <a:rPr lang="en-US" sz="1300">
                <a:latin typeface="Calibri" pitchFamily="34" charset="0"/>
              </a:rPr>
              <a:t>     Review </a:t>
            </a:r>
            <a:r>
              <a:rPr lang="en-US" sz="1300" b="1">
                <a:latin typeface="Calibri" pitchFamily="34" charset="0"/>
              </a:rPr>
              <a:t>LABWORK </a:t>
            </a:r>
            <a:r>
              <a:rPr lang="en-US" sz="1300">
                <a:latin typeface="Calibri" pitchFamily="34" charset="0"/>
              </a:rPr>
              <a:t>to be taken pre and post dialysis </a:t>
            </a:r>
          </a:p>
          <a:p>
            <a:endParaRPr lang="en-US" sz="1300"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300">
                <a:latin typeface="Calibri" pitchFamily="34" charset="0"/>
              </a:rPr>
              <a:t>     Verify </a:t>
            </a:r>
            <a:r>
              <a:rPr lang="en-US" sz="1300" b="1">
                <a:latin typeface="Calibri" pitchFamily="34" charset="0"/>
              </a:rPr>
              <a:t>MEDICATIONS</a:t>
            </a:r>
            <a:r>
              <a:rPr lang="en-US" sz="1300">
                <a:latin typeface="Calibri" pitchFamily="34" charset="0"/>
              </a:rPr>
              <a:t> to be given</a:t>
            </a:r>
          </a:p>
          <a:p>
            <a:r>
              <a:rPr lang="en-US" sz="1300">
                <a:latin typeface="Calibri" pitchFamily="34" charset="0"/>
              </a:rPr>
              <a:t>_____________________________________</a:t>
            </a:r>
          </a:p>
          <a:p>
            <a:pPr>
              <a:buFont typeface="Wingdings" pitchFamily="2" charset="2"/>
              <a:buChar char="q"/>
            </a:pPr>
            <a:r>
              <a:rPr lang="en-US" sz="1300">
                <a:latin typeface="Calibri" pitchFamily="34" charset="0"/>
              </a:rPr>
              <a:t>     Confirm with patient </a:t>
            </a:r>
            <a:r>
              <a:rPr lang="en-US" sz="1300" b="1">
                <a:latin typeface="Calibri" pitchFamily="34" charset="0"/>
              </a:rPr>
              <a:t>VASCULAR ACCESS</a:t>
            </a:r>
            <a:r>
              <a:rPr lang="en-US" sz="1300">
                <a:latin typeface="Calibri" pitchFamily="34" charset="0"/>
              </a:rPr>
              <a:t> needs – needle gauge, U/S guidance for cannulation, line reversal for CVC</a:t>
            </a:r>
          </a:p>
          <a:p>
            <a:pPr>
              <a:buFont typeface="Wingdings" pitchFamily="2" charset="2"/>
              <a:buChar char="q"/>
            </a:pPr>
            <a:r>
              <a:rPr lang="en-US" sz="1300" b="1">
                <a:latin typeface="Calibri" pitchFamily="34" charset="0"/>
              </a:rPr>
              <a:t>     INSPECT</a:t>
            </a:r>
            <a:r>
              <a:rPr lang="en-US" sz="1300">
                <a:latin typeface="Calibri" pitchFamily="34" charset="0"/>
              </a:rPr>
              <a:t> access – any signs of infection?</a:t>
            </a:r>
          </a:p>
          <a:p>
            <a:pPr>
              <a:buFont typeface="Wingdings" pitchFamily="2" charset="2"/>
              <a:buChar char="q"/>
            </a:pPr>
            <a:r>
              <a:rPr lang="en-US" sz="1300">
                <a:latin typeface="Calibri" pitchFamily="34" charset="0"/>
              </a:rPr>
              <a:t>     Is </a:t>
            </a:r>
            <a:r>
              <a:rPr lang="en-US" sz="1300" b="1">
                <a:latin typeface="Calibri" pitchFamily="34" charset="0"/>
              </a:rPr>
              <a:t>ACCESS FLOW </a:t>
            </a:r>
            <a:r>
              <a:rPr lang="en-US" sz="1300">
                <a:latin typeface="Calibri" pitchFamily="34" charset="0"/>
              </a:rPr>
              <a:t>due? </a:t>
            </a:r>
          </a:p>
          <a:p>
            <a:r>
              <a:rPr lang="en-US" sz="1300">
                <a:latin typeface="Calibri" pitchFamily="34" charset="0"/>
              </a:rPr>
              <a:t>_____________________________________</a:t>
            </a:r>
          </a:p>
          <a:p>
            <a:pPr>
              <a:buFont typeface="Wingdings" pitchFamily="2" charset="2"/>
              <a:buChar char="q"/>
            </a:pPr>
            <a:r>
              <a:rPr lang="en-US" sz="1300" b="1">
                <a:latin typeface="Calibri" pitchFamily="34" charset="0"/>
              </a:rPr>
              <a:t>     Wash hands</a:t>
            </a:r>
          </a:p>
          <a:p>
            <a:pPr>
              <a:buFont typeface="Wingdings" pitchFamily="2" charset="2"/>
              <a:buChar char="q"/>
            </a:pPr>
            <a:r>
              <a:rPr lang="en-US" sz="1300" b="1">
                <a:latin typeface="Calibri" pitchFamily="34" charset="0"/>
              </a:rPr>
              <a:t>     “Is there anything else we should be thinking about before we start your dialysis?” </a:t>
            </a:r>
          </a:p>
          <a:p>
            <a:pPr>
              <a:buFont typeface="Wingdings" pitchFamily="2" charset="2"/>
              <a:buChar char="q"/>
            </a:pPr>
            <a:endParaRPr lang="en-US" sz="1000">
              <a:latin typeface="Calibri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CA">
              <a:latin typeface="Calibri" pitchFamily="34" charset="0"/>
            </a:endParaRPr>
          </a:p>
        </p:txBody>
      </p:sp>
      <p:sp>
        <p:nvSpPr>
          <p:cNvPr id="9222" name="TextBox 8"/>
          <p:cNvSpPr txBox="1">
            <a:spLocks noChangeArrowheads="1"/>
          </p:cNvSpPr>
          <p:nvPr/>
        </p:nvSpPr>
        <p:spPr bwMode="auto">
          <a:xfrm>
            <a:off x="0" y="642938"/>
            <a:ext cx="914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CA">
                <a:latin typeface="Calibri" pitchFamily="34" charset="0"/>
              </a:rPr>
              <a:t>Before patient enters unit</a:t>
            </a:r>
            <a:r>
              <a:rPr lang="en-CA">
                <a:latin typeface="Calibri" pitchFamily="34" charset="0"/>
                <a:sym typeface="Wingdings" pitchFamily="2" charset="2"/>
              </a:rPr>
              <a:t>  Before Initiation  Before patient leaves unit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283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Hemodialysis Safety Checklist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Hemodialysis Safety Checklist</dc:title>
  <dc:creator>Samuel Silver</dc:creator>
  <cp:lastModifiedBy>Samuel Silver</cp:lastModifiedBy>
  <cp:revision>2</cp:revision>
  <dcterms:created xsi:type="dcterms:W3CDTF">2014-09-07T15:43:40Z</dcterms:created>
  <dcterms:modified xsi:type="dcterms:W3CDTF">2014-09-07T15:47:36Z</dcterms:modified>
</cp:coreProperties>
</file>