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46" r:id="rId2"/>
    <p:sldId id="341" r:id="rId3"/>
    <p:sldId id="261" r:id="rId4"/>
    <p:sldId id="340" r:id="rId5"/>
    <p:sldId id="355" r:id="rId6"/>
    <p:sldId id="342" r:id="rId7"/>
    <p:sldId id="343" r:id="rId8"/>
    <p:sldId id="344" r:id="rId9"/>
  </p:sldIdLst>
  <p:sldSz cx="9144000" cy="6858000" type="screen4x3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ゴシック" panose="020B0609070205080204" pitchFamily="49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ゴシック" panose="020B0609070205080204" pitchFamily="49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ゴシック" panose="020B0609070205080204" pitchFamily="49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ゴシック" panose="020B0609070205080204" pitchFamily="49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ゴシック" panose="020B0609070205080204" pitchFamily="49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ゴシック" panose="020B0609070205080204" pitchFamily="49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ゴシック" panose="020B0609070205080204" pitchFamily="49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ゴシック" panose="020B0609070205080204" pitchFamily="49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ゴシック" panose="020B0609070205080204" pitchFamily="4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6">
          <p15:clr>
            <a:srgbClr val="A4A3A4"/>
          </p15:clr>
        </p15:guide>
        <p15:guide id="2" pos="5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0" autoAdjust="0"/>
    <p:restoredTop sz="96233" autoAdjust="0"/>
  </p:normalViewPr>
  <p:slideViewPr>
    <p:cSldViewPr snapToGrid="0" showGuides="1">
      <p:cViewPr varScale="1">
        <p:scale>
          <a:sx n="63" d="100"/>
          <a:sy n="63" d="100"/>
        </p:scale>
        <p:origin x="66" y="420"/>
      </p:cViewPr>
      <p:guideLst>
        <p:guide orient="horz" pos="2886"/>
        <p:guide pos="5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6712A319-C9E9-CCC3-E57C-077908BDB8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315B5B0-7FCA-9C24-7199-AFB0563307F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1BE51E7-93D0-471F-9C1A-1862D7AD9361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3AA7FD71-7452-15D3-4244-D4099A5077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043A8700-77EB-AEFD-1308-38983821F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797A76-1DB8-054B-219F-22640C71083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FECE034-C70A-43A3-AA9E-FC0075172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C999A8A-2BF8-486E-A515-6FA84FB2A82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551D3460-CAB9-7D24-3197-1930135074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A3F43E9C-5F13-FFDB-72F5-6A969E2C12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148" name="スライド番号プレースホルダー 3">
            <a:extLst>
              <a:ext uri="{FF2B5EF4-FFF2-40B4-BE49-F238E27FC236}">
                <a16:creationId xmlns:a16="http://schemas.microsoft.com/office/drawing/2014/main" id="{2A739EDC-9823-2614-CA01-D651240B87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965E18-D0E6-4DFA-937F-03C990B3F41C}" type="slidenum">
              <a:rPr lang="ja-JP" altLang="en-US" smtClean="0">
                <a:ea typeface="ＭＳ Ｐゴシック" panose="020B0600070205080204" pitchFamily="50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 イメージ プレースホルダー 1">
            <a:extLst>
              <a:ext uri="{FF2B5EF4-FFF2-40B4-BE49-F238E27FC236}">
                <a16:creationId xmlns:a16="http://schemas.microsoft.com/office/drawing/2014/main" id="{D4E33428-30E9-809C-65D7-C7E6DF0CF7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ノート プレースホルダー 2">
            <a:extLst>
              <a:ext uri="{FF2B5EF4-FFF2-40B4-BE49-F238E27FC236}">
                <a16:creationId xmlns:a16="http://schemas.microsoft.com/office/drawing/2014/main" id="{3B1523FA-D88A-C888-FAA1-828702601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220" name="スライド番号プレースホルダー 3">
            <a:extLst>
              <a:ext uri="{FF2B5EF4-FFF2-40B4-BE49-F238E27FC236}">
                <a16:creationId xmlns:a16="http://schemas.microsoft.com/office/drawing/2014/main" id="{74D93A09-90F3-11F9-7340-47A94B2C1D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1FFD76-7DBB-4A9F-9515-E2453A389CA3}" type="slidenum">
              <a:rPr lang="ja-JP" altLang="en-US" smtClean="0">
                <a:solidFill>
                  <a:srgbClr val="000000"/>
                </a:solidFill>
                <a:ea typeface="ＭＳ Ｐゴシック" panose="020B0600070205080204" pitchFamily="50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ja-JP">
              <a:solidFill>
                <a:srgbClr val="000000"/>
              </a:solidFill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9B207-D8C1-C27B-AE30-C3517384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B0191-F7B8-4468-B8F6-F3F1896719B6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11514-4E80-D7FC-EF48-CC11C644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2D119-01B1-2E59-A5AD-E8FCCC564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285F2-20A9-4025-9ACC-30E460E42F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5675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C0D6F-BE55-99A5-5305-49FBE558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4D90F-A8A6-4F00-8FA2-01DAFB5015A6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4C304-CD99-53A9-6B05-77597C15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873DF-DD9A-88B4-A129-272B92159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9105D-0CA2-4F6F-ADAD-D9935F752B0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91479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0BE1E-45F2-D58A-8BE2-4124DD65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87C26-281F-4739-834C-78B647768814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05F9A-7ED2-B03E-1093-01A1B9CBA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131F3-DED8-2B12-09AF-7C40032F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969BA-A510-43F4-91C8-BD34167268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0140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4872254-3CB6-FEB4-BAF6-FB09658BC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9137C-9972-48E4-B833-C640FE165876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D74C19-BF7B-31E8-7A53-766BD90B1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A37A0D-13AE-2A48-E744-17B48EB96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5C47A-426F-47B1-9FAB-737AD4D9227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6712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53D3AFF-44AB-AD10-9ECB-17D8BB7B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8D9E3-A4BE-4251-9AAA-0F941BC1A17A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7A8F0B2-BF0C-CA45-0034-2ADEE336C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109C617-276A-9CEB-1D3A-94EEA82BD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33AEB-53C9-4804-9AD3-1A78C61EA7B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1932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AC249D2-1F1F-13D8-E60C-D6E5E3694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B2985-26B7-4299-BFC8-230D2D98C692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9CD7058-E5AD-C446-B018-23DEBEE60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8E6B95C-15D7-35C9-C429-355D1ADA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2B67F-39AE-47F7-9703-0C86966F08C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745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CB87C8-8C1B-DA23-9BE3-ACF3151F8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7DEC4-88C7-4394-9F57-BD97178FE254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D19A431-9C97-4FF2-4ABE-3C269826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1251B23-84E1-88C6-BB1D-F9DB1D664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5D4C1-CE9C-432B-8C4A-B302C98D062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770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2AE27D-742D-1FE7-1123-9AEBEFC75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F31A8-9980-4EC1-B3CC-E17C60D91CC6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E9F360-C928-CBC1-376C-FB2848AF0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AE2E85-6F78-18FE-4C39-ECE56208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8A70-0175-4664-9AA9-847DE9C17F1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89026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04F455D-AAA6-4BE6-AA75-15690D30A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C373C-52D3-4DE2-A565-29FF135897B1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C625982-DFE9-3D8D-70C0-8E775B5C7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5DBDB7-F5E8-6B3C-F29D-7CDA6FAE9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B960B-8DB9-47C1-8C3D-76DA76C1E9E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06139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9E03E-8A23-6E64-4250-5D685BB53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6F961-2C90-4C0E-8449-F5185AD80E85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10EFC-9E5A-3F9D-892B-1E2321FFD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74096-0E3D-C43D-2526-50955592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5472C-1C95-4818-A147-A9C79442149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9576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778F8-6C33-BFC3-AC8A-002B6EAF8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88FFE-1847-4F0F-AF8F-4A9E94D1B063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B8806-1537-61EB-910B-936BAECC3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C606E-1E62-2208-E5BD-4D14C0558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5498B-F5AD-4825-9A9E-926140102DB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47386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F7BBBA3-3F1A-583F-248F-6879031811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00E64B3-7F4D-1474-F175-6500A953F5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92FA1-BDE5-5268-86B1-51D867588C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4CC38C6-B36F-49F8-BF10-17EB8E3A5BA0}" type="datetimeFigureOut">
              <a:rPr lang="ja-JP" altLang="en-US"/>
              <a:pPr>
                <a:defRPr/>
              </a:pPr>
              <a:t>2024/1/26</a:t>
            </a:fld>
            <a:endParaRPr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09FD3-DDA4-0E3A-736D-70BAC4C43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42FBE-3916-FEDF-8BCE-F52A4966F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A688A02-8A63-471F-AB7D-630D561ACF6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anose="020B0604020202020204" pitchFamily="34" charset="0"/>
          <a:ea typeface="ＭＳ ゴシック" panose="020B0609070205080204" pitchFamily="49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anose="020B0604020202020204" pitchFamily="34" charset="0"/>
          <a:ea typeface="ＭＳ ゴシック" panose="020B0609070205080204" pitchFamily="49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anose="020B0604020202020204" pitchFamily="34" charset="0"/>
          <a:ea typeface="ＭＳ ゴシック" panose="020B0609070205080204" pitchFamily="49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anose="020B0604020202020204" pitchFamily="34" charset="0"/>
          <a:ea typeface="ＭＳ ゴシック" panose="020B0609070205080204" pitchFamily="49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anose="020B0604020202020204" pitchFamily="34" charset="0"/>
          <a:ea typeface="ＭＳ ゴシック" panose="020B0609070205080204" pitchFamily="49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anose="020B0604020202020204" pitchFamily="34" charset="0"/>
          <a:ea typeface="ＭＳ ゴシック" panose="020B0609070205080204" pitchFamily="49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anose="020B0604020202020204" pitchFamily="34" charset="0"/>
          <a:ea typeface="ＭＳ ゴシック" panose="020B0609070205080204" pitchFamily="49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Arial" panose="020B0604020202020204" pitchFamily="34" charset="0"/>
          <a:ea typeface="ＭＳ ゴシック" panose="020B0609070205080204" pitchFamily="49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oleObject" Target="../embeddings/oleObject4.bin"/><Relationship Id="rId3" Type="http://schemas.openxmlformats.org/officeDocument/2006/relationships/image" Target="../media/image9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29.png"/><Relationship Id="rId26" Type="http://schemas.openxmlformats.org/officeDocument/2006/relationships/oleObject" Target="../embeddings/oleObject15.bin"/><Relationship Id="rId3" Type="http://schemas.openxmlformats.org/officeDocument/2006/relationships/oleObject" Target="../embeddings/oleObject5.bin"/><Relationship Id="rId21" Type="http://schemas.openxmlformats.org/officeDocument/2006/relationships/oleObject" Target="../embeddings/oleObject14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6.png"/><Relationship Id="rId17" Type="http://schemas.openxmlformats.org/officeDocument/2006/relationships/oleObject" Target="../embeddings/oleObject12.bin"/><Relationship Id="rId25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oleObject" Target="../embeddings/oleObject9.bin"/><Relationship Id="rId24" Type="http://schemas.openxmlformats.org/officeDocument/2006/relationships/image" Target="../media/image33.png"/><Relationship Id="rId5" Type="http://schemas.openxmlformats.org/officeDocument/2006/relationships/oleObject" Target="../embeddings/oleObject6.bin"/><Relationship Id="rId15" Type="http://schemas.openxmlformats.org/officeDocument/2006/relationships/oleObject" Target="../embeddings/oleObject11.bin"/><Relationship Id="rId23" Type="http://schemas.openxmlformats.org/officeDocument/2006/relationships/image" Target="../media/image32.png"/><Relationship Id="rId28" Type="http://schemas.openxmlformats.org/officeDocument/2006/relationships/image" Target="../media/image36.png"/><Relationship Id="rId10" Type="http://schemas.openxmlformats.org/officeDocument/2006/relationships/image" Target="../media/image25.png"/><Relationship Id="rId19" Type="http://schemas.openxmlformats.org/officeDocument/2006/relationships/oleObject" Target="../embeddings/oleObject13.bin"/><Relationship Id="rId4" Type="http://schemas.openxmlformats.org/officeDocument/2006/relationships/image" Target="../media/image22.pn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27.png"/><Relationship Id="rId22" Type="http://schemas.openxmlformats.org/officeDocument/2006/relationships/image" Target="../media/image31.png"/><Relationship Id="rId27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>
            <a:extLst>
              <a:ext uri="{FF2B5EF4-FFF2-40B4-BE49-F238E27FC236}">
                <a16:creationId xmlns:a16="http://schemas.microsoft.com/office/drawing/2014/main" id="{73B0988B-B900-86CE-1ECE-469B318A8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5025" y="392113"/>
            <a:ext cx="44354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kumimoji="0" lang="en-US" altLang="ja-JP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ja-JP" altLang="ja-JP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kumimoji="0" lang="en-US" altLang="ja-JP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kumimoji="0" lang="ja-JP" altLang="ja-JP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Quantitative RT</a:t>
            </a:r>
            <a:r>
              <a:rPr kumimoji="0" lang="en-US" altLang="ja-JP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-PCR  primers</a:t>
            </a:r>
            <a:endParaRPr kumimoji="0" lang="ja-JP" altLang="ja-JP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Rectangle 9">
            <a:extLst>
              <a:ext uri="{FF2B5EF4-FFF2-40B4-BE49-F238E27FC236}">
                <a16:creationId xmlns:a16="http://schemas.microsoft.com/office/drawing/2014/main" id="{BB972796-7888-CF01-CDFB-D262ACF18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32226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6" name="Rectangle 10">
            <a:extLst>
              <a:ext uri="{FF2B5EF4-FFF2-40B4-BE49-F238E27FC236}">
                <a16:creationId xmlns:a16="http://schemas.microsoft.com/office/drawing/2014/main" id="{002CF9C9-C0E2-2DCD-E271-FBB4877EB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25" y="669925"/>
            <a:ext cx="4016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</a:t>
            </a:r>
            <a:r>
              <a:rPr kumimoji="0" lang="en-US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7" name="Rectangle 12">
            <a:extLst>
              <a:ext uri="{FF2B5EF4-FFF2-40B4-BE49-F238E27FC236}">
                <a16:creationId xmlns:a16="http://schemas.microsoft.com/office/drawing/2014/main" id="{D8E491AC-E3DC-BADF-26FE-472A42C0B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8" y="611188"/>
            <a:ext cx="1479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Forward and </a:t>
            </a:r>
            <a:endParaRPr kumimoji="0" lang="en-US" altLang="ja-JP" sz="1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reverse primers (5</a:t>
            </a:r>
            <a:r>
              <a:rPr kumimoji="0" lang="en-US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’-3’)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Rectangle 15">
            <a:extLst>
              <a:ext uri="{FF2B5EF4-FFF2-40B4-BE49-F238E27FC236}">
                <a16:creationId xmlns:a16="http://schemas.microsoft.com/office/drawing/2014/main" id="{2A63832B-7E58-7269-B549-D36202147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0113" y="6413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9" name="Rectangle 17">
            <a:extLst>
              <a:ext uri="{FF2B5EF4-FFF2-40B4-BE49-F238E27FC236}">
                <a16:creationId xmlns:a16="http://schemas.microsoft.com/office/drawing/2014/main" id="{482839BC-7107-AB2A-7F1B-3004632DF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6313" y="641350"/>
            <a:ext cx="6842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Position   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0" name="Rectangle 18">
            <a:extLst>
              <a:ext uri="{FF2B5EF4-FFF2-40B4-BE49-F238E27FC236}">
                <a16:creationId xmlns:a16="http://schemas.microsoft.com/office/drawing/2014/main" id="{F364C493-0619-DA8B-9152-F577862A7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0238" y="6413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1" name="Rectangle 19">
            <a:extLst>
              <a:ext uri="{FF2B5EF4-FFF2-40B4-BE49-F238E27FC236}">
                <a16:creationId xmlns:a16="http://schemas.microsoft.com/office/drawing/2014/main" id="{B2E53656-D812-96BB-7B90-8B074E7C3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325" y="641350"/>
            <a:ext cx="5270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2" name="Rectangle 20">
            <a:extLst>
              <a:ext uri="{FF2B5EF4-FFF2-40B4-BE49-F238E27FC236}">
                <a16:creationId xmlns:a16="http://schemas.microsoft.com/office/drawing/2014/main" id="{0613F598-F56C-6042-7E3C-43728EE1F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350" y="6413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3" name="Rectangle 21">
            <a:extLst>
              <a:ext uri="{FF2B5EF4-FFF2-40B4-BE49-F238E27FC236}">
                <a16:creationId xmlns:a16="http://schemas.microsoft.com/office/drawing/2014/main" id="{F75C0CCD-ED78-8EEC-F251-B7D6CA1BE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4613" y="641350"/>
            <a:ext cx="1158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4" name="Rectangle 22">
            <a:extLst>
              <a:ext uri="{FF2B5EF4-FFF2-40B4-BE49-F238E27FC236}">
                <a16:creationId xmlns:a16="http://schemas.microsoft.com/office/drawing/2014/main" id="{E89A3CE3-3727-D537-76FC-BDD1E42B4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3050" y="641350"/>
            <a:ext cx="111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5" name="Rectangle 23">
            <a:extLst>
              <a:ext uri="{FF2B5EF4-FFF2-40B4-BE49-F238E27FC236}">
                <a16:creationId xmlns:a16="http://schemas.microsoft.com/office/drawing/2014/main" id="{E00B4A12-57C8-5735-2AC7-30EC8B42F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641350"/>
            <a:ext cx="3635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 No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6" name="Rectangle 24">
            <a:extLst>
              <a:ext uri="{FF2B5EF4-FFF2-40B4-BE49-F238E27FC236}">
                <a16:creationId xmlns:a16="http://schemas.microsoft.com/office/drawing/2014/main" id="{8631A920-4874-5E87-2917-7A7C7309F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5163" y="6413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7" name="Rectangle 25">
            <a:extLst>
              <a:ext uri="{FF2B5EF4-FFF2-40B4-BE49-F238E27FC236}">
                <a16:creationId xmlns:a16="http://schemas.microsoft.com/office/drawing/2014/main" id="{C1CC4393-044F-7FC7-A98B-495382DA8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7863" y="798513"/>
            <a:ext cx="550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(bp)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8" name="Rectangle 26">
            <a:extLst>
              <a:ext uri="{FF2B5EF4-FFF2-40B4-BE49-F238E27FC236}">
                <a16:creationId xmlns:a16="http://schemas.microsoft.com/office/drawing/2014/main" id="{31F1E030-80B0-F6C7-5702-7F1E0D0F7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5863" y="79851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9" name="Rectangle 29">
            <a:extLst>
              <a:ext uri="{FF2B5EF4-FFF2-40B4-BE49-F238E27FC236}">
                <a16:creationId xmlns:a16="http://schemas.microsoft.com/office/drawing/2014/main" id="{0F7DA981-9BEC-74B3-BCE0-BEA47C119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996950"/>
            <a:ext cx="423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Runx2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0" name="Rectangle 30">
            <a:extLst>
              <a:ext uri="{FF2B5EF4-FFF2-40B4-BE49-F238E27FC236}">
                <a16:creationId xmlns:a16="http://schemas.microsoft.com/office/drawing/2014/main" id="{8AE4087E-8EB7-F17D-4B92-D7CDB01A6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2363" y="9810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1" name="Rectangle 31">
            <a:extLst>
              <a:ext uri="{FF2B5EF4-FFF2-40B4-BE49-F238E27FC236}">
                <a16:creationId xmlns:a16="http://schemas.microsoft.com/office/drawing/2014/main" id="{2ADEE2E3-0E2F-72DD-90F1-B61EDB760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981075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2" name="Rectangle 32">
            <a:extLst>
              <a:ext uri="{FF2B5EF4-FFF2-40B4-BE49-F238E27FC236}">
                <a16:creationId xmlns:a16="http://schemas.microsoft.com/office/drawing/2014/main" id="{81606EA1-4747-DE5F-C053-AFDCFF61D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98107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3" name="Rectangle 33">
            <a:extLst>
              <a:ext uri="{FF2B5EF4-FFF2-40B4-BE49-F238E27FC236}">
                <a16:creationId xmlns:a16="http://schemas.microsoft.com/office/drawing/2014/main" id="{7E96DD15-0043-B095-A7CB-FCC1EAE29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981075"/>
            <a:ext cx="12652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aagtgcggtgcaaactttct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4" name="Rectangle 34">
            <a:extLst>
              <a:ext uri="{FF2B5EF4-FFF2-40B4-BE49-F238E27FC236}">
                <a16:creationId xmlns:a16="http://schemas.microsoft.com/office/drawing/2014/main" id="{DEF9B666-3C48-AC1F-6F99-9217E5FA8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6675" y="9810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5" name="Rectangle 35">
            <a:extLst>
              <a:ext uri="{FF2B5EF4-FFF2-40B4-BE49-F238E27FC236}">
                <a16:creationId xmlns:a16="http://schemas.microsoft.com/office/drawing/2014/main" id="{AE221CBD-BA1A-5164-8D76-17613E3AF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981075"/>
            <a:ext cx="1539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6" name="Rectangle 36">
            <a:extLst>
              <a:ext uri="{FF2B5EF4-FFF2-40B4-BE49-F238E27FC236}">
                <a16:creationId xmlns:a16="http://schemas.microsoft.com/office/drawing/2014/main" id="{82B591F1-847D-B75A-C6A5-7BE00E6D3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2375" y="98107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7" name="Rectangle 37">
            <a:extLst>
              <a:ext uri="{FF2B5EF4-FFF2-40B4-BE49-F238E27FC236}">
                <a16:creationId xmlns:a16="http://schemas.microsoft.com/office/drawing/2014/main" id="{B378D4CC-18FC-7BCB-FF4C-683D275E6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5238" y="981075"/>
            <a:ext cx="1539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8" name="Rectangle 38">
            <a:extLst>
              <a:ext uri="{FF2B5EF4-FFF2-40B4-BE49-F238E27FC236}">
                <a16:creationId xmlns:a16="http://schemas.microsoft.com/office/drawing/2014/main" id="{BC85EEC8-EA65-A843-CF4A-841E1C193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9810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9" name="Rectangle 39">
            <a:extLst>
              <a:ext uri="{FF2B5EF4-FFF2-40B4-BE49-F238E27FC236}">
                <a16:creationId xmlns:a16="http://schemas.microsoft.com/office/drawing/2014/main" id="{A3EC6257-F12C-E701-5EB7-83DCA23F6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981075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0" name="Rectangle 40">
            <a:extLst>
              <a:ext uri="{FF2B5EF4-FFF2-40B4-BE49-F238E27FC236}">
                <a16:creationId xmlns:a16="http://schemas.microsoft.com/office/drawing/2014/main" id="{40C028F6-2927-2CBF-A13B-D99EC29A8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4413" y="9810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1" name="Rectangle 41">
            <a:extLst>
              <a:ext uri="{FF2B5EF4-FFF2-40B4-BE49-F238E27FC236}">
                <a16:creationId xmlns:a16="http://schemas.microsoft.com/office/drawing/2014/main" id="{43C5F0B4-AC62-C4AE-B701-5002F5254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981075"/>
            <a:ext cx="914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NM_009820.6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2" name="Rectangle 42">
            <a:extLst>
              <a:ext uri="{FF2B5EF4-FFF2-40B4-BE49-F238E27FC236}">
                <a16:creationId xmlns:a16="http://schemas.microsoft.com/office/drawing/2014/main" id="{79FF94D8-C030-6A44-13E1-6F5D87669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38" y="9810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3" name="Rectangle 43">
            <a:extLst>
              <a:ext uri="{FF2B5EF4-FFF2-40B4-BE49-F238E27FC236}">
                <a16:creationId xmlns:a16="http://schemas.microsoft.com/office/drawing/2014/main" id="{884AE0DA-B2C4-A471-2B5A-9E9CF3C76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12922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4" name="Rectangle 44">
            <a:extLst>
              <a:ext uri="{FF2B5EF4-FFF2-40B4-BE49-F238E27FC236}">
                <a16:creationId xmlns:a16="http://schemas.microsoft.com/office/drawing/2014/main" id="{4E155763-D644-4253-1DC0-135BB53C4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1292225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5" name="Rectangle 45">
            <a:extLst>
              <a:ext uri="{FF2B5EF4-FFF2-40B4-BE49-F238E27FC236}">
                <a16:creationId xmlns:a16="http://schemas.microsoft.com/office/drawing/2014/main" id="{EE5CED75-7D44-B8E2-964F-904E98C3E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29222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6" name="Rectangle 46">
            <a:extLst>
              <a:ext uri="{FF2B5EF4-FFF2-40B4-BE49-F238E27FC236}">
                <a16:creationId xmlns:a16="http://schemas.microsoft.com/office/drawing/2014/main" id="{F8D62DBB-719C-D1D6-7151-961A8E8CF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12922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7" name="Rectangle 47">
            <a:extLst>
              <a:ext uri="{FF2B5EF4-FFF2-40B4-BE49-F238E27FC236}">
                <a16:creationId xmlns:a16="http://schemas.microsoft.com/office/drawing/2014/main" id="{20C6B720-0817-E881-00B7-2A525A418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1292225"/>
            <a:ext cx="12144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acgccatagtccctcctttt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8" name="Rectangle 48">
            <a:extLst>
              <a:ext uri="{FF2B5EF4-FFF2-40B4-BE49-F238E27FC236}">
                <a16:creationId xmlns:a16="http://schemas.microsoft.com/office/drawing/2014/main" id="{6C4ADFFD-B94A-0712-7792-7D0FDA30B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7625" y="12922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09" name="Rectangle 49">
            <a:extLst>
              <a:ext uri="{FF2B5EF4-FFF2-40B4-BE49-F238E27FC236}">
                <a16:creationId xmlns:a16="http://schemas.microsoft.com/office/drawing/2014/main" id="{F6D761BA-5FC4-7B2C-46B2-018DB5782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1292225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215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0" name="Rectangle 50">
            <a:extLst>
              <a:ext uri="{FF2B5EF4-FFF2-40B4-BE49-F238E27FC236}">
                <a16:creationId xmlns:a16="http://schemas.microsoft.com/office/drawing/2014/main" id="{D6BEF234-896F-6E72-07DB-A57C54067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129222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1" name="Rectangle 51">
            <a:extLst>
              <a:ext uri="{FF2B5EF4-FFF2-40B4-BE49-F238E27FC236}">
                <a16:creationId xmlns:a16="http://schemas.microsoft.com/office/drawing/2014/main" id="{D10E7985-94FC-D0CF-C899-8D25B2C0E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1292225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2" name="Rectangle 52">
            <a:extLst>
              <a:ext uri="{FF2B5EF4-FFF2-40B4-BE49-F238E27FC236}">
                <a16:creationId xmlns:a16="http://schemas.microsoft.com/office/drawing/2014/main" id="{41DBBE2F-6CEE-C39F-C919-CF8252D09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12922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3" name="Rectangle 53">
            <a:extLst>
              <a:ext uri="{FF2B5EF4-FFF2-40B4-BE49-F238E27FC236}">
                <a16:creationId xmlns:a16="http://schemas.microsoft.com/office/drawing/2014/main" id="{45128453-E50E-716F-7E24-B7ACCBB60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7075" y="1608138"/>
            <a:ext cx="52863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Osx</a:t>
            </a: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/Sp7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4" name="Rectangle 54">
            <a:extLst>
              <a:ext uri="{FF2B5EF4-FFF2-40B4-BE49-F238E27FC236}">
                <a16:creationId xmlns:a16="http://schemas.microsoft.com/office/drawing/2014/main" id="{18EFC0C5-910B-CDFC-BDFF-D7931C60F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5225" y="16065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5" name="Rectangle 55">
            <a:extLst>
              <a:ext uri="{FF2B5EF4-FFF2-40B4-BE49-F238E27FC236}">
                <a16:creationId xmlns:a16="http://schemas.microsoft.com/office/drawing/2014/main" id="{86175052-E0CB-442B-1887-707643439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1606550"/>
            <a:ext cx="238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5’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6" name="Rectangle 56">
            <a:extLst>
              <a:ext uri="{FF2B5EF4-FFF2-40B4-BE49-F238E27FC236}">
                <a16:creationId xmlns:a16="http://schemas.microsoft.com/office/drawing/2014/main" id="{FFC00E55-35ED-1AB5-1602-F9FCBBCC3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0175" y="1606550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7" name="Rectangle 57">
            <a:extLst>
              <a:ext uri="{FF2B5EF4-FFF2-40B4-BE49-F238E27FC236}">
                <a16:creationId xmlns:a16="http://schemas.microsoft.com/office/drawing/2014/main" id="{DBCC706C-AEF1-367E-3D7C-D6BBAB0A2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25" y="16065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8" name="Rectangle 58">
            <a:extLst>
              <a:ext uri="{FF2B5EF4-FFF2-40B4-BE49-F238E27FC236}">
                <a16:creationId xmlns:a16="http://schemas.microsoft.com/office/drawing/2014/main" id="{B8973B53-3B91-AE53-98DC-939235836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606550"/>
            <a:ext cx="14874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agaggttcactcgctctgagga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9" name="Rectangle 59">
            <a:extLst>
              <a:ext uri="{FF2B5EF4-FFF2-40B4-BE49-F238E27FC236}">
                <a16:creationId xmlns:a16="http://schemas.microsoft.com/office/drawing/2014/main" id="{3C98B01B-EF50-21FA-1825-2E69FEFD6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25" y="16065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0" name="Rectangle 60">
            <a:extLst>
              <a:ext uri="{FF2B5EF4-FFF2-40B4-BE49-F238E27FC236}">
                <a16:creationId xmlns:a16="http://schemas.microsoft.com/office/drawing/2014/main" id="{60BB7F1F-8AA3-A980-4149-79BC17F8F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1606550"/>
            <a:ext cx="307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1088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1" name="Rectangle 61">
            <a:extLst>
              <a:ext uri="{FF2B5EF4-FFF2-40B4-BE49-F238E27FC236}">
                <a16:creationId xmlns:a16="http://schemas.microsoft.com/office/drawing/2014/main" id="{2C0BD6A0-8126-2D6A-C64B-168A5D014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0013" y="1606550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2" name="Rectangle 62">
            <a:extLst>
              <a:ext uri="{FF2B5EF4-FFF2-40B4-BE49-F238E27FC236}">
                <a16:creationId xmlns:a16="http://schemas.microsoft.com/office/drawing/2014/main" id="{0771ABF1-2892-38BE-722D-1E0E568BA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1606550"/>
            <a:ext cx="30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1106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3" name="Rectangle 63">
            <a:extLst>
              <a:ext uri="{FF2B5EF4-FFF2-40B4-BE49-F238E27FC236}">
                <a16:creationId xmlns:a16="http://schemas.microsoft.com/office/drawing/2014/main" id="{643406A4-3FA3-F1FD-DD46-86C0830BC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16065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4" name="Rectangle 64">
            <a:extLst>
              <a:ext uri="{FF2B5EF4-FFF2-40B4-BE49-F238E27FC236}">
                <a16:creationId xmlns:a16="http://schemas.microsoft.com/office/drawing/2014/main" id="{7EBDD291-BEC9-7DC9-A732-F9C01F323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1606550"/>
            <a:ext cx="2254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5" name="Rectangle 65">
            <a:extLst>
              <a:ext uri="{FF2B5EF4-FFF2-40B4-BE49-F238E27FC236}">
                <a16:creationId xmlns:a16="http://schemas.microsoft.com/office/drawing/2014/main" id="{A4BA46DB-0B8F-C9A0-CF7D-316220E64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4413" y="16065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6" name="Rectangle 66">
            <a:extLst>
              <a:ext uri="{FF2B5EF4-FFF2-40B4-BE49-F238E27FC236}">
                <a16:creationId xmlns:a16="http://schemas.microsoft.com/office/drawing/2014/main" id="{843D1A61-A4E3-9EAF-E2AB-14D6BAD90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1606550"/>
            <a:ext cx="914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NM_130458.4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7" name="Rectangle 67">
            <a:extLst>
              <a:ext uri="{FF2B5EF4-FFF2-40B4-BE49-F238E27FC236}">
                <a16:creationId xmlns:a16="http://schemas.microsoft.com/office/drawing/2014/main" id="{FE26D8D3-1171-38D6-3655-011ECCDC0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38" y="16065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8" name="Rectangle 68">
            <a:extLst>
              <a:ext uri="{FF2B5EF4-FFF2-40B4-BE49-F238E27FC236}">
                <a16:creationId xmlns:a16="http://schemas.microsoft.com/office/drawing/2014/main" id="{4B61C741-F324-DA58-DB22-31E92E3B2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1919288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29" name="Rectangle 69">
            <a:extLst>
              <a:ext uri="{FF2B5EF4-FFF2-40B4-BE49-F238E27FC236}">
                <a16:creationId xmlns:a16="http://schemas.microsoft.com/office/drawing/2014/main" id="{ECD10B11-AE1E-A7D3-C0A8-48DEC7A0C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1919288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0" name="Rectangle 70">
            <a:extLst>
              <a:ext uri="{FF2B5EF4-FFF2-40B4-BE49-F238E27FC236}">
                <a16:creationId xmlns:a16="http://schemas.microsoft.com/office/drawing/2014/main" id="{A4786D27-786F-AC3A-1B0E-DBCEC81E6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1919288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1" name="Rectangle 71">
            <a:extLst>
              <a:ext uri="{FF2B5EF4-FFF2-40B4-BE49-F238E27FC236}">
                <a16:creationId xmlns:a16="http://schemas.microsoft.com/office/drawing/2014/main" id="{CE6E8523-EBE6-15FB-0EDC-96A2AFA5D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1919288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2" name="Rectangle 72">
            <a:extLst>
              <a:ext uri="{FF2B5EF4-FFF2-40B4-BE49-F238E27FC236}">
                <a16:creationId xmlns:a16="http://schemas.microsoft.com/office/drawing/2014/main" id="{71194791-7A96-CD9F-DDD4-030E7352F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1919288"/>
            <a:ext cx="13414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ttgctcaagtggtcgcttctg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3" name="Rectangle 73">
            <a:extLst>
              <a:ext uri="{FF2B5EF4-FFF2-40B4-BE49-F238E27FC236}">
                <a16:creationId xmlns:a16="http://schemas.microsoft.com/office/drawing/2014/main" id="{4D972E25-1A30-894F-7E2E-74DDB6A85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1919288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4" name="Rectangle 74">
            <a:extLst>
              <a:ext uri="{FF2B5EF4-FFF2-40B4-BE49-F238E27FC236}">
                <a16:creationId xmlns:a16="http://schemas.microsoft.com/office/drawing/2014/main" id="{B946EB4A-C9D4-81EB-D48A-24C896FC5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1919288"/>
            <a:ext cx="307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1202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5" name="Rectangle 75">
            <a:extLst>
              <a:ext uri="{FF2B5EF4-FFF2-40B4-BE49-F238E27FC236}">
                <a16:creationId xmlns:a16="http://schemas.microsoft.com/office/drawing/2014/main" id="{F6FCB239-3115-1842-2EA6-E97028205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0013" y="1919288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6" name="Rectangle 76">
            <a:extLst>
              <a:ext uri="{FF2B5EF4-FFF2-40B4-BE49-F238E27FC236}">
                <a16:creationId xmlns:a16="http://schemas.microsoft.com/office/drawing/2014/main" id="{8CA69C85-2024-B919-865F-F4FE620AD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1919288"/>
            <a:ext cx="30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1182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7" name="Rectangle 77">
            <a:extLst>
              <a:ext uri="{FF2B5EF4-FFF2-40B4-BE49-F238E27FC236}">
                <a16:creationId xmlns:a16="http://schemas.microsoft.com/office/drawing/2014/main" id="{3903E8DF-CF20-5B63-5151-964C04F81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1919288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8" name="Rectangle 78">
            <a:extLst>
              <a:ext uri="{FF2B5EF4-FFF2-40B4-BE49-F238E27FC236}">
                <a16:creationId xmlns:a16="http://schemas.microsoft.com/office/drawing/2014/main" id="{028E06DF-E1FE-767B-DBE2-DE8324FA5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2232025"/>
            <a:ext cx="2571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9" name="Rectangle 80">
            <a:extLst>
              <a:ext uri="{FF2B5EF4-FFF2-40B4-BE49-F238E27FC236}">
                <a16:creationId xmlns:a16="http://schemas.microsoft.com/office/drawing/2014/main" id="{5D5E149A-7C74-5E7B-0682-EA2A98CF7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2232025"/>
            <a:ext cx="238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5’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0" name="Rectangle 81">
            <a:extLst>
              <a:ext uri="{FF2B5EF4-FFF2-40B4-BE49-F238E27FC236}">
                <a16:creationId xmlns:a16="http://schemas.microsoft.com/office/drawing/2014/main" id="{D8CC913A-402B-0536-FE27-BE9F77164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0175" y="223202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1" name="Rectangle 82">
            <a:extLst>
              <a:ext uri="{FF2B5EF4-FFF2-40B4-BE49-F238E27FC236}">
                <a16:creationId xmlns:a16="http://schemas.microsoft.com/office/drawing/2014/main" id="{213B2461-50DD-17D9-EA82-705AF133D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25" y="22320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2" name="Rectangle 83">
            <a:extLst>
              <a:ext uri="{FF2B5EF4-FFF2-40B4-BE49-F238E27FC236}">
                <a16:creationId xmlns:a16="http://schemas.microsoft.com/office/drawing/2014/main" id="{055AFE05-62A0-8C3D-DA81-B9A3BC045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232025"/>
            <a:ext cx="12747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tgacaaagccttcatgtcca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3" name="Rectangle 84">
            <a:extLst>
              <a:ext uri="{FF2B5EF4-FFF2-40B4-BE49-F238E27FC236}">
                <a16:creationId xmlns:a16="http://schemas.microsoft.com/office/drawing/2014/main" id="{9B355ADC-2068-1850-134A-482968B9C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013" y="22320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4" name="Rectangle 85">
            <a:extLst>
              <a:ext uri="{FF2B5EF4-FFF2-40B4-BE49-F238E27FC236}">
                <a16:creationId xmlns:a16="http://schemas.microsoft.com/office/drawing/2014/main" id="{5902FE36-7440-18F5-1382-193EABAFA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2232025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5" name="Rectangle 86">
            <a:extLst>
              <a:ext uri="{FF2B5EF4-FFF2-40B4-BE49-F238E27FC236}">
                <a16:creationId xmlns:a16="http://schemas.microsoft.com/office/drawing/2014/main" id="{208EA328-E295-F240-B4F3-3E7F2B2FE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23202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6" name="Rectangle 87">
            <a:extLst>
              <a:ext uri="{FF2B5EF4-FFF2-40B4-BE49-F238E27FC236}">
                <a16:creationId xmlns:a16="http://schemas.microsoft.com/office/drawing/2014/main" id="{929F34C5-91BB-9F28-E435-3227DF87E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2232025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7" name="Rectangle 88">
            <a:extLst>
              <a:ext uri="{FF2B5EF4-FFF2-40B4-BE49-F238E27FC236}">
                <a16:creationId xmlns:a16="http://schemas.microsoft.com/office/drawing/2014/main" id="{74C6A591-5E26-3914-B3B9-5F5E46FA7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22320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8" name="Rectangle 89">
            <a:extLst>
              <a:ext uri="{FF2B5EF4-FFF2-40B4-BE49-F238E27FC236}">
                <a16:creationId xmlns:a16="http://schemas.microsoft.com/office/drawing/2014/main" id="{A5242F2A-4CCF-A9E0-CBBD-370F53C61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2232025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49" name="Rectangle 90">
            <a:extLst>
              <a:ext uri="{FF2B5EF4-FFF2-40B4-BE49-F238E27FC236}">
                <a16:creationId xmlns:a16="http://schemas.microsoft.com/office/drawing/2014/main" id="{B190ABE1-73CA-BF93-3B41-4BC99E262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232025"/>
            <a:ext cx="1920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0" name="Rectangle 91">
            <a:extLst>
              <a:ext uri="{FF2B5EF4-FFF2-40B4-BE49-F238E27FC236}">
                <a16:creationId xmlns:a16="http://schemas.microsoft.com/office/drawing/2014/main" id="{6EFE5ACA-0813-AB5A-852A-43D38D1D8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6200" y="2232025"/>
            <a:ext cx="914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NM_007541.3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1" name="Rectangle 92">
            <a:extLst>
              <a:ext uri="{FF2B5EF4-FFF2-40B4-BE49-F238E27FC236}">
                <a16:creationId xmlns:a16="http://schemas.microsoft.com/office/drawing/2014/main" id="{DF388940-363A-5022-CEA6-49EB91748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125" y="22320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2" name="Rectangle 93">
            <a:extLst>
              <a:ext uri="{FF2B5EF4-FFF2-40B4-BE49-F238E27FC236}">
                <a16:creationId xmlns:a16="http://schemas.microsoft.com/office/drawing/2014/main" id="{4EF15FAC-31F9-E6AD-2CAB-451E6AEF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254476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3" name="Rectangle 94">
            <a:extLst>
              <a:ext uri="{FF2B5EF4-FFF2-40B4-BE49-F238E27FC236}">
                <a16:creationId xmlns:a16="http://schemas.microsoft.com/office/drawing/2014/main" id="{37EA900D-D94C-BAEA-2306-C03764656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2544763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4" name="Rectangle 95">
            <a:extLst>
              <a:ext uri="{FF2B5EF4-FFF2-40B4-BE49-F238E27FC236}">
                <a16:creationId xmlns:a16="http://schemas.microsoft.com/office/drawing/2014/main" id="{2B08B079-2AC3-A731-45AF-B12173872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2544763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5" name="Rectangle 96">
            <a:extLst>
              <a:ext uri="{FF2B5EF4-FFF2-40B4-BE49-F238E27FC236}">
                <a16:creationId xmlns:a16="http://schemas.microsoft.com/office/drawing/2014/main" id="{50D5B4FD-64E7-655C-C965-DC1EE2775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25" y="254476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6" name="Rectangle 97">
            <a:extLst>
              <a:ext uri="{FF2B5EF4-FFF2-40B4-BE49-F238E27FC236}">
                <a16:creationId xmlns:a16="http://schemas.microsoft.com/office/drawing/2014/main" id="{0C1FF715-C1E7-DBAF-2C86-9A585EFB0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2544763"/>
            <a:ext cx="1247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tttgtaggcggtcttcaagc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7" name="Rectangle 98">
            <a:extLst>
              <a:ext uri="{FF2B5EF4-FFF2-40B4-BE49-F238E27FC236}">
                <a16:creationId xmlns:a16="http://schemas.microsoft.com/office/drawing/2014/main" id="{E8EA354B-86B0-1B2E-66C1-E8B46C989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013" y="254476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8" name="Rectangle 99">
            <a:extLst>
              <a:ext uri="{FF2B5EF4-FFF2-40B4-BE49-F238E27FC236}">
                <a16:creationId xmlns:a16="http://schemas.microsoft.com/office/drawing/2014/main" id="{1753A09A-4DAF-E58B-706E-44ABD7FF0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2544763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315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59" name="Rectangle 100">
            <a:extLst>
              <a:ext uri="{FF2B5EF4-FFF2-40B4-BE49-F238E27FC236}">
                <a16:creationId xmlns:a16="http://schemas.microsoft.com/office/drawing/2014/main" id="{C1D46D87-F926-4606-B8C5-641592778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544763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0" name="Rectangle 101">
            <a:extLst>
              <a:ext uri="{FF2B5EF4-FFF2-40B4-BE49-F238E27FC236}">
                <a16:creationId xmlns:a16="http://schemas.microsoft.com/office/drawing/2014/main" id="{2CEC9C6B-8A0C-FFAD-E476-24EDE9063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2544763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296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1" name="Rectangle 102">
            <a:extLst>
              <a:ext uri="{FF2B5EF4-FFF2-40B4-BE49-F238E27FC236}">
                <a16:creationId xmlns:a16="http://schemas.microsoft.com/office/drawing/2014/main" id="{DF8B5316-4328-DBBE-755B-7B9A4A2CD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254476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2" name="Rectangle 103">
            <a:extLst>
              <a:ext uri="{FF2B5EF4-FFF2-40B4-BE49-F238E27FC236}">
                <a16:creationId xmlns:a16="http://schemas.microsoft.com/office/drawing/2014/main" id="{4E2571C2-1C30-322D-68C0-F27092FA3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550" y="2857500"/>
            <a:ext cx="3316288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0" lang="ja-JP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3" name="Rectangle 104">
            <a:extLst>
              <a:ext uri="{FF2B5EF4-FFF2-40B4-BE49-F238E27FC236}">
                <a16:creationId xmlns:a16="http://schemas.microsoft.com/office/drawing/2014/main" id="{7DF107A2-57E3-E90A-FA40-16F750547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2886075"/>
            <a:ext cx="307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lk1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4" name="Rectangle 105">
            <a:extLst>
              <a:ext uri="{FF2B5EF4-FFF2-40B4-BE49-F238E27FC236}">
                <a16:creationId xmlns:a16="http://schemas.microsoft.com/office/drawing/2014/main" id="{1D58778D-A128-7A58-1B58-95132784F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85750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5" name="Rectangle 106">
            <a:extLst>
              <a:ext uri="{FF2B5EF4-FFF2-40B4-BE49-F238E27FC236}">
                <a16:creationId xmlns:a16="http://schemas.microsoft.com/office/drawing/2014/main" id="{C61BC098-A2BF-ACA6-BC09-9EAF0C27D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2857500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6" name="Rectangle 107">
            <a:extLst>
              <a:ext uri="{FF2B5EF4-FFF2-40B4-BE49-F238E27FC236}">
                <a16:creationId xmlns:a16="http://schemas.microsoft.com/office/drawing/2014/main" id="{E7C6B92A-E611-3723-8CA5-CA48A6DBA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2863850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7" name="Rectangle 108">
            <a:extLst>
              <a:ext uri="{FF2B5EF4-FFF2-40B4-BE49-F238E27FC236}">
                <a16:creationId xmlns:a16="http://schemas.microsoft.com/office/drawing/2014/main" id="{9B0E67E0-551D-500D-5F78-1AC2DF185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285750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8" name="Rectangle 109">
            <a:extLst>
              <a:ext uri="{FF2B5EF4-FFF2-40B4-BE49-F238E27FC236}">
                <a16:creationId xmlns:a16="http://schemas.microsoft.com/office/drawing/2014/main" id="{372A7FF9-A6E1-F579-78D7-0D618141F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2863850"/>
            <a:ext cx="1333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aagttcgagttctctcgcaag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69" name="Rectangle 110">
            <a:extLst>
              <a:ext uri="{FF2B5EF4-FFF2-40B4-BE49-F238E27FC236}">
                <a16:creationId xmlns:a16="http://schemas.microsoft.com/office/drawing/2014/main" id="{4408D797-E5D3-64CF-913B-E3635BDBB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550" y="285750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0" name="Rectangle 111">
            <a:extLst>
              <a:ext uri="{FF2B5EF4-FFF2-40B4-BE49-F238E27FC236}">
                <a16:creationId xmlns:a16="http://schemas.microsoft.com/office/drawing/2014/main" id="{FA050CF2-7DA1-4E1F-EE06-794D14570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2857500"/>
            <a:ext cx="76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1" name="Rectangle 112">
            <a:extLst>
              <a:ext uri="{FF2B5EF4-FFF2-40B4-BE49-F238E27FC236}">
                <a16:creationId xmlns:a16="http://schemas.microsoft.com/office/drawing/2014/main" id="{56CD62C2-15CC-389F-B94F-70004CD50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763" y="2857500"/>
            <a:ext cx="1539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2" name="Rectangle 113">
            <a:extLst>
              <a:ext uri="{FF2B5EF4-FFF2-40B4-BE49-F238E27FC236}">
                <a16:creationId xmlns:a16="http://schemas.microsoft.com/office/drawing/2014/main" id="{2A0610FD-F7C8-597D-2265-7AA2601BE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857500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3" name="Rectangle 114">
            <a:extLst>
              <a:ext uri="{FF2B5EF4-FFF2-40B4-BE49-F238E27FC236}">
                <a16:creationId xmlns:a16="http://schemas.microsoft.com/office/drawing/2014/main" id="{C304DD75-CE72-7AF6-4A45-295A1FBA9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2857500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414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" name="Rectangle 115">
            <a:extLst>
              <a:ext uri="{FF2B5EF4-FFF2-40B4-BE49-F238E27FC236}">
                <a16:creationId xmlns:a16="http://schemas.microsoft.com/office/drawing/2014/main" id="{D24AA3C3-A612-28AD-C89A-6BCFDC175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285750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5" name="Rectangle 116">
            <a:extLst>
              <a:ext uri="{FF2B5EF4-FFF2-40B4-BE49-F238E27FC236}">
                <a16:creationId xmlns:a16="http://schemas.microsoft.com/office/drawing/2014/main" id="{891DC67B-FEEF-EA45-6449-637D6DC6B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2857500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6" name="Rectangle 117">
            <a:extLst>
              <a:ext uri="{FF2B5EF4-FFF2-40B4-BE49-F238E27FC236}">
                <a16:creationId xmlns:a16="http://schemas.microsoft.com/office/drawing/2014/main" id="{9B25C9C2-8F62-D88A-484E-E0E32044D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4413" y="285750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7" name="Rectangle 118">
            <a:extLst>
              <a:ext uri="{FF2B5EF4-FFF2-40B4-BE49-F238E27FC236}">
                <a16:creationId xmlns:a16="http://schemas.microsoft.com/office/drawing/2014/main" id="{A6640EF0-40CE-3892-69A6-AA4775CC5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2857500"/>
            <a:ext cx="914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NM_009469.3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8" name="Rectangle 119">
            <a:extLst>
              <a:ext uri="{FF2B5EF4-FFF2-40B4-BE49-F238E27FC236}">
                <a16:creationId xmlns:a16="http://schemas.microsoft.com/office/drawing/2014/main" id="{63E25BEE-6135-F534-30A8-3774CA424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38" y="285750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9" name="Rectangle 120">
            <a:extLst>
              <a:ext uri="{FF2B5EF4-FFF2-40B4-BE49-F238E27FC236}">
                <a16:creationId xmlns:a16="http://schemas.microsoft.com/office/drawing/2014/main" id="{85179EA9-9EF3-2256-3A4C-499C929AE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3170238"/>
            <a:ext cx="1374775" cy="1571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0" lang="ja-JP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0" name="Rectangle 121">
            <a:extLst>
              <a:ext uri="{FF2B5EF4-FFF2-40B4-BE49-F238E27FC236}">
                <a16:creationId xmlns:a16="http://schemas.microsoft.com/office/drawing/2014/main" id="{2446F1C5-1386-0F6B-25B7-FB60D13CF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31686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1" name="Rectangle 122">
            <a:extLst>
              <a:ext uri="{FF2B5EF4-FFF2-40B4-BE49-F238E27FC236}">
                <a16:creationId xmlns:a16="http://schemas.microsoft.com/office/drawing/2014/main" id="{5969F5BE-DB81-26BA-8C5A-3700502F3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3168650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2" name="Rectangle 123">
            <a:extLst>
              <a:ext uri="{FF2B5EF4-FFF2-40B4-BE49-F238E27FC236}">
                <a16:creationId xmlns:a16="http://schemas.microsoft.com/office/drawing/2014/main" id="{5ADD09A7-B019-8978-29CB-8C75B6D79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3168650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3" name="Rectangle 124">
            <a:extLst>
              <a:ext uri="{FF2B5EF4-FFF2-40B4-BE49-F238E27FC236}">
                <a16:creationId xmlns:a16="http://schemas.microsoft.com/office/drawing/2014/main" id="{D4DEF802-26A2-5BE6-E7BD-487B03F59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31686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4" name="Rectangle 125">
            <a:extLst>
              <a:ext uri="{FF2B5EF4-FFF2-40B4-BE49-F238E27FC236}">
                <a16:creationId xmlns:a16="http://schemas.microsoft.com/office/drawing/2014/main" id="{A048135C-E3AF-F529-7CC0-96700975A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3168650"/>
            <a:ext cx="1343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cgatgttttcgtgctttagttcc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5" name="Rectangle 126">
            <a:extLst>
              <a:ext uri="{FF2B5EF4-FFF2-40B4-BE49-F238E27FC236}">
                <a16:creationId xmlns:a16="http://schemas.microsoft.com/office/drawing/2014/main" id="{1B9ECC2B-0201-E95D-2A8E-35C8E5003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31686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6" name="Rectangle 127">
            <a:extLst>
              <a:ext uri="{FF2B5EF4-FFF2-40B4-BE49-F238E27FC236}">
                <a16:creationId xmlns:a16="http://schemas.microsoft.com/office/drawing/2014/main" id="{DD905DBA-5B15-E8EB-FFE9-5A7168EB9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3168650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583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7" name="Rectangle 128">
            <a:extLst>
              <a:ext uri="{FF2B5EF4-FFF2-40B4-BE49-F238E27FC236}">
                <a16:creationId xmlns:a16="http://schemas.microsoft.com/office/drawing/2014/main" id="{F2F7450B-DB85-6EA6-D3AD-A2286C39E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168650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8" name="Rectangle 129">
            <a:extLst>
              <a:ext uri="{FF2B5EF4-FFF2-40B4-BE49-F238E27FC236}">
                <a16:creationId xmlns:a16="http://schemas.microsoft.com/office/drawing/2014/main" id="{C2947E5D-8DA5-D07C-5053-CB108267E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3168650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561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9" name="Rectangle 130">
            <a:extLst>
              <a:ext uri="{FF2B5EF4-FFF2-40B4-BE49-F238E27FC236}">
                <a16:creationId xmlns:a16="http://schemas.microsoft.com/office/drawing/2014/main" id="{32DA552B-C62A-F4EB-0B46-983AE579B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31686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0" name="Rectangle 131">
            <a:extLst>
              <a:ext uri="{FF2B5EF4-FFF2-40B4-BE49-F238E27FC236}">
                <a16:creationId xmlns:a16="http://schemas.microsoft.com/office/drawing/2014/main" id="{72366295-B68A-240C-B25E-3961A5ED2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3738" y="3495675"/>
            <a:ext cx="5318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</a:t>
            </a: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1" name="Rectangle 132">
            <a:extLst>
              <a:ext uri="{FF2B5EF4-FFF2-40B4-BE49-F238E27FC236}">
                <a16:creationId xmlns:a16="http://schemas.microsoft.com/office/drawing/2014/main" id="{1B5832A8-4046-DAE5-C8F5-F9587CA82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50" y="3168650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2" name="Rectangle 133">
            <a:extLst>
              <a:ext uri="{FF2B5EF4-FFF2-40B4-BE49-F238E27FC236}">
                <a16:creationId xmlns:a16="http://schemas.microsoft.com/office/drawing/2014/main" id="{671980E3-2AA0-A471-6871-63FE79F49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" y="3063875"/>
            <a:ext cx="762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3" name="Rectangle 134">
            <a:extLst>
              <a:ext uri="{FF2B5EF4-FFF2-40B4-BE49-F238E27FC236}">
                <a16:creationId xmlns:a16="http://schemas.microsoft.com/office/drawing/2014/main" id="{BBA71C8C-3EE6-530B-540F-89429D9C6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34829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4" name="Rectangle 135">
            <a:extLst>
              <a:ext uri="{FF2B5EF4-FFF2-40B4-BE49-F238E27FC236}">
                <a16:creationId xmlns:a16="http://schemas.microsoft.com/office/drawing/2014/main" id="{0A08CBC3-2EB6-C703-E312-11FD43B1C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3482975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5" name="Rectangle 136">
            <a:extLst>
              <a:ext uri="{FF2B5EF4-FFF2-40B4-BE49-F238E27FC236}">
                <a16:creationId xmlns:a16="http://schemas.microsoft.com/office/drawing/2014/main" id="{820E5B9F-114B-A242-FB50-8995BB39B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348297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6" name="Rectangle 137">
            <a:extLst>
              <a:ext uri="{FF2B5EF4-FFF2-40B4-BE49-F238E27FC236}">
                <a16:creationId xmlns:a16="http://schemas.microsoft.com/office/drawing/2014/main" id="{6AEDA45B-6C41-BD6A-7B4A-0C4F6E346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34829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7" name="Rectangle 138">
            <a:extLst>
              <a:ext uri="{FF2B5EF4-FFF2-40B4-BE49-F238E27FC236}">
                <a16:creationId xmlns:a16="http://schemas.microsoft.com/office/drawing/2014/main" id="{479F07B6-6863-165A-7A9A-E8484C3C8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3482975"/>
            <a:ext cx="14605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ggacgtggagaaaggcaaga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8" name="Rectangle 139">
            <a:extLst>
              <a:ext uri="{FF2B5EF4-FFF2-40B4-BE49-F238E27FC236}">
                <a16:creationId xmlns:a16="http://schemas.microsoft.com/office/drawing/2014/main" id="{844DFD35-64B9-0CD1-32E9-7A22334C6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138" y="34829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9" name="Rectangle 140">
            <a:extLst>
              <a:ext uri="{FF2B5EF4-FFF2-40B4-BE49-F238E27FC236}">
                <a16:creationId xmlns:a16="http://schemas.microsoft.com/office/drawing/2014/main" id="{9C547A70-8F60-4A6A-21EF-622FABCE3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3482975"/>
            <a:ext cx="307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1339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0" name="Rectangle 141">
            <a:extLst>
              <a:ext uri="{FF2B5EF4-FFF2-40B4-BE49-F238E27FC236}">
                <a16:creationId xmlns:a16="http://schemas.microsoft.com/office/drawing/2014/main" id="{BAE3BBBF-45AE-23EF-8D57-456B624FD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0013" y="348297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1" name="Rectangle 142">
            <a:extLst>
              <a:ext uri="{FF2B5EF4-FFF2-40B4-BE49-F238E27FC236}">
                <a16:creationId xmlns:a16="http://schemas.microsoft.com/office/drawing/2014/main" id="{FB7D615E-8C92-397B-881E-B7152272A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3482975"/>
            <a:ext cx="307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1358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2" name="Rectangle 143">
            <a:extLst>
              <a:ext uri="{FF2B5EF4-FFF2-40B4-BE49-F238E27FC236}">
                <a16:creationId xmlns:a16="http://schemas.microsoft.com/office/drawing/2014/main" id="{A386F36D-FB83-FF98-03D9-09F7D1E54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34829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3" name="Rectangle 144">
            <a:extLst>
              <a:ext uri="{FF2B5EF4-FFF2-40B4-BE49-F238E27FC236}">
                <a16:creationId xmlns:a16="http://schemas.microsoft.com/office/drawing/2014/main" id="{54CBE077-E442-553C-0F23-D676D28DA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3482975"/>
            <a:ext cx="1539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4" name="Rectangle 145">
            <a:extLst>
              <a:ext uri="{FF2B5EF4-FFF2-40B4-BE49-F238E27FC236}">
                <a16:creationId xmlns:a16="http://schemas.microsoft.com/office/drawing/2014/main" id="{992AC5BA-4BC0-C8AE-D0E3-C195291B0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1388" y="34829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5" name="Rectangle 146">
            <a:extLst>
              <a:ext uri="{FF2B5EF4-FFF2-40B4-BE49-F238E27FC236}">
                <a16:creationId xmlns:a16="http://schemas.microsoft.com/office/drawing/2014/main" id="{C7EDA9DF-35A8-20D9-AB5E-3A01F6C03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3482975"/>
            <a:ext cx="914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NM_019584.4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6" name="Rectangle 147">
            <a:extLst>
              <a:ext uri="{FF2B5EF4-FFF2-40B4-BE49-F238E27FC236}">
                <a16:creationId xmlns:a16="http://schemas.microsoft.com/office/drawing/2014/main" id="{8320D839-E7BD-10A9-AB7A-9F3B90CCB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38" y="34829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7" name="Rectangle 148">
            <a:extLst>
              <a:ext uri="{FF2B5EF4-FFF2-40B4-BE49-F238E27FC236}">
                <a16:creationId xmlns:a16="http://schemas.microsoft.com/office/drawing/2014/main" id="{D567AF9D-E07B-4D16-5C80-F9AC08031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379571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8" name="Rectangle 149">
            <a:extLst>
              <a:ext uri="{FF2B5EF4-FFF2-40B4-BE49-F238E27FC236}">
                <a16:creationId xmlns:a16="http://schemas.microsoft.com/office/drawing/2014/main" id="{B9F7CB9B-2035-E731-7CAE-2AB287DC9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3795713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9" name="Rectangle 150">
            <a:extLst>
              <a:ext uri="{FF2B5EF4-FFF2-40B4-BE49-F238E27FC236}">
                <a16:creationId xmlns:a16="http://schemas.microsoft.com/office/drawing/2014/main" id="{33AD24E0-7F76-1498-CE0F-2040EC5EE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3795713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0" name="Rectangle 151">
            <a:extLst>
              <a:ext uri="{FF2B5EF4-FFF2-40B4-BE49-F238E27FC236}">
                <a16:creationId xmlns:a16="http://schemas.microsoft.com/office/drawing/2014/main" id="{A1AEFBF0-C3E6-F9F2-9488-942AFE1FE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379571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1" name="Rectangle 152">
            <a:extLst>
              <a:ext uri="{FF2B5EF4-FFF2-40B4-BE49-F238E27FC236}">
                <a16:creationId xmlns:a16="http://schemas.microsoft.com/office/drawing/2014/main" id="{F9974C75-85FA-32E0-227B-39EE413B6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3795713"/>
            <a:ext cx="12922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tccactgctcctccgagtta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2" name="Rectangle 153">
            <a:extLst>
              <a:ext uri="{FF2B5EF4-FFF2-40B4-BE49-F238E27FC236}">
                <a16:creationId xmlns:a16="http://schemas.microsoft.com/office/drawing/2014/main" id="{0649F016-BBB5-BECA-47D4-5AE68F378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379571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3" name="Rectangle 154">
            <a:extLst>
              <a:ext uri="{FF2B5EF4-FFF2-40B4-BE49-F238E27FC236}">
                <a16:creationId xmlns:a16="http://schemas.microsoft.com/office/drawing/2014/main" id="{D7D821AD-C0D8-059F-CC10-12639F13B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3795713"/>
            <a:ext cx="307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1427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4" name="Rectangle 155">
            <a:extLst>
              <a:ext uri="{FF2B5EF4-FFF2-40B4-BE49-F238E27FC236}">
                <a16:creationId xmlns:a16="http://schemas.microsoft.com/office/drawing/2014/main" id="{C4496069-2BEE-0FB5-0D62-B0FA038AB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0013" y="3795713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5" name="Rectangle 156">
            <a:extLst>
              <a:ext uri="{FF2B5EF4-FFF2-40B4-BE49-F238E27FC236}">
                <a16:creationId xmlns:a16="http://schemas.microsoft.com/office/drawing/2014/main" id="{4ABA5405-0C54-D0EC-9F4C-4C0BADEBB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3795713"/>
            <a:ext cx="307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1408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6" name="Rectangle 157">
            <a:extLst>
              <a:ext uri="{FF2B5EF4-FFF2-40B4-BE49-F238E27FC236}">
                <a16:creationId xmlns:a16="http://schemas.microsoft.com/office/drawing/2014/main" id="{7FF06DC1-10B2-10D7-0E43-E0D6FC763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379571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7" name="Rectangle 158">
            <a:extLst>
              <a:ext uri="{FF2B5EF4-FFF2-40B4-BE49-F238E27FC236}">
                <a16:creationId xmlns:a16="http://schemas.microsoft.com/office/drawing/2014/main" id="{C4F1EAB0-B7E5-8A46-6C1B-F34C00C02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4151313"/>
            <a:ext cx="4016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Map1/</a:t>
            </a:r>
          </a:p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lc3a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8" name="Rectangle 160">
            <a:extLst>
              <a:ext uri="{FF2B5EF4-FFF2-40B4-BE49-F238E27FC236}">
                <a16:creationId xmlns:a16="http://schemas.microsoft.com/office/drawing/2014/main" id="{2F505415-B679-A213-0277-2BD8604C7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4108450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9" name="Rectangle 161">
            <a:extLst>
              <a:ext uri="{FF2B5EF4-FFF2-40B4-BE49-F238E27FC236}">
                <a16:creationId xmlns:a16="http://schemas.microsoft.com/office/drawing/2014/main" id="{5A4887ED-244D-FCC0-9765-F407F9B81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4108450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0" name="Rectangle 162">
            <a:extLst>
              <a:ext uri="{FF2B5EF4-FFF2-40B4-BE49-F238E27FC236}">
                <a16:creationId xmlns:a16="http://schemas.microsoft.com/office/drawing/2014/main" id="{0F76F766-4386-050D-5C1D-05B3F20D5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41084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1" name="Rectangle 163">
            <a:extLst>
              <a:ext uri="{FF2B5EF4-FFF2-40B4-BE49-F238E27FC236}">
                <a16:creationId xmlns:a16="http://schemas.microsoft.com/office/drawing/2014/main" id="{C76BCCC7-AA57-F200-AED8-A06BB8803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4108450"/>
            <a:ext cx="14620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taatctgagcaatgcgattgtgg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2" name="Rectangle 164">
            <a:extLst>
              <a:ext uri="{FF2B5EF4-FFF2-40B4-BE49-F238E27FC236}">
                <a16:creationId xmlns:a16="http://schemas.microsoft.com/office/drawing/2014/main" id="{1F84E79D-7A44-D0FE-B88E-D771C0FCF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9400" y="41084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3" name="Rectangle 165">
            <a:extLst>
              <a:ext uri="{FF2B5EF4-FFF2-40B4-BE49-F238E27FC236}">
                <a16:creationId xmlns:a16="http://schemas.microsoft.com/office/drawing/2014/main" id="{A0C2D36A-0A77-1136-4FC9-65B91F9DE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4108450"/>
            <a:ext cx="76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4" name="Rectangle 166">
            <a:extLst>
              <a:ext uri="{FF2B5EF4-FFF2-40B4-BE49-F238E27FC236}">
                <a16:creationId xmlns:a16="http://schemas.microsoft.com/office/drawing/2014/main" id="{7388D340-F5C0-7963-954C-97F5DC0BA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763" y="4108450"/>
            <a:ext cx="1539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5" name="Rectangle 167">
            <a:extLst>
              <a:ext uri="{FF2B5EF4-FFF2-40B4-BE49-F238E27FC236}">
                <a16:creationId xmlns:a16="http://schemas.microsoft.com/office/drawing/2014/main" id="{3A78A9D6-CC91-0B62-8AAB-594C7261D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108450"/>
            <a:ext cx="76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6" name="Rectangle 168">
            <a:extLst>
              <a:ext uri="{FF2B5EF4-FFF2-40B4-BE49-F238E27FC236}">
                <a16:creationId xmlns:a16="http://schemas.microsoft.com/office/drawing/2014/main" id="{56232BC8-E559-B87E-62D8-A752A4952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4108450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664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7" name="Rectangle 169">
            <a:extLst>
              <a:ext uri="{FF2B5EF4-FFF2-40B4-BE49-F238E27FC236}">
                <a16:creationId xmlns:a16="http://schemas.microsoft.com/office/drawing/2014/main" id="{31A81041-C730-DCB0-00E9-0EA8C2BF8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1150" y="41084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8" name="Rectangle 170">
            <a:extLst>
              <a:ext uri="{FF2B5EF4-FFF2-40B4-BE49-F238E27FC236}">
                <a16:creationId xmlns:a16="http://schemas.microsoft.com/office/drawing/2014/main" id="{9811E984-2B42-21BA-73BF-9E5B75D56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4108450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9" name="Rectangle 171">
            <a:extLst>
              <a:ext uri="{FF2B5EF4-FFF2-40B4-BE49-F238E27FC236}">
                <a16:creationId xmlns:a16="http://schemas.microsoft.com/office/drawing/2014/main" id="{315EA3CB-90A0-CAF0-C993-69644C489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4413" y="41084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0" name="Rectangle 172">
            <a:extLst>
              <a:ext uri="{FF2B5EF4-FFF2-40B4-BE49-F238E27FC236}">
                <a16:creationId xmlns:a16="http://schemas.microsoft.com/office/drawing/2014/main" id="{DF6D0460-11A4-1E61-47DE-5A7B7114B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4108450"/>
            <a:ext cx="914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NM_175121.4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1" name="Rectangle 173">
            <a:extLst>
              <a:ext uri="{FF2B5EF4-FFF2-40B4-BE49-F238E27FC236}">
                <a16:creationId xmlns:a16="http://schemas.microsoft.com/office/drawing/2014/main" id="{7E30502D-D970-F316-D6B8-41637A800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38" y="4108450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2" name="Rectangle 174">
            <a:extLst>
              <a:ext uri="{FF2B5EF4-FFF2-40B4-BE49-F238E27FC236}">
                <a16:creationId xmlns:a16="http://schemas.microsoft.com/office/drawing/2014/main" id="{F8A6BCB0-CC13-FE33-4994-E75EFF6F8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4421188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3" name="Rectangle 175">
            <a:extLst>
              <a:ext uri="{FF2B5EF4-FFF2-40B4-BE49-F238E27FC236}">
                <a16:creationId xmlns:a16="http://schemas.microsoft.com/office/drawing/2014/main" id="{72C4D705-94AA-8B3A-AC76-1C3B9DC6E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4421188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4" name="Rectangle 176">
            <a:extLst>
              <a:ext uri="{FF2B5EF4-FFF2-40B4-BE49-F238E27FC236}">
                <a16:creationId xmlns:a16="http://schemas.microsoft.com/office/drawing/2014/main" id="{C4A719DA-58AB-FDCF-F1B6-AC8D861C2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4421188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5" name="Rectangle 177">
            <a:extLst>
              <a:ext uri="{FF2B5EF4-FFF2-40B4-BE49-F238E27FC236}">
                <a16:creationId xmlns:a16="http://schemas.microsoft.com/office/drawing/2014/main" id="{70B15222-D5FB-96F7-FD31-5CFBC81E1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4421188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6" name="Rectangle 178">
            <a:extLst>
              <a:ext uri="{FF2B5EF4-FFF2-40B4-BE49-F238E27FC236}">
                <a16:creationId xmlns:a16="http://schemas.microsoft.com/office/drawing/2014/main" id="{3B7D327C-C23B-2EF5-7F13-D7349F6CC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4421188"/>
            <a:ext cx="15732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agatggacggagtatagcgaaaa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7" name="Rectangle 179">
            <a:extLst>
              <a:ext uri="{FF2B5EF4-FFF2-40B4-BE49-F238E27FC236}">
                <a16:creationId xmlns:a16="http://schemas.microsoft.com/office/drawing/2014/main" id="{B55E6DA8-0614-6E94-9EB1-DA4434CC0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713" y="4421188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8" name="Rectangle 180">
            <a:extLst>
              <a:ext uri="{FF2B5EF4-FFF2-40B4-BE49-F238E27FC236}">
                <a16:creationId xmlns:a16="http://schemas.microsoft.com/office/drawing/2014/main" id="{D18215C3-096E-E36D-227D-8368AF20A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4421188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770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9" name="Rectangle 181">
            <a:extLst>
              <a:ext uri="{FF2B5EF4-FFF2-40B4-BE49-F238E27FC236}">
                <a16:creationId xmlns:a16="http://schemas.microsoft.com/office/drawing/2014/main" id="{0BC20F1B-96BC-0E03-7A12-1A8DDD301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21188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0" name="Rectangle 182">
            <a:extLst>
              <a:ext uri="{FF2B5EF4-FFF2-40B4-BE49-F238E27FC236}">
                <a16:creationId xmlns:a16="http://schemas.microsoft.com/office/drawing/2014/main" id="{F159673F-8C88-AA61-BC32-0B24B8905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421188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748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1" name="Rectangle 183">
            <a:extLst>
              <a:ext uri="{FF2B5EF4-FFF2-40B4-BE49-F238E27FC236}">
                <a16:creationId xmlns:a16="http://schemas.microsoft.com/office/drawing/2014/main" id="{DCC2E30C-C688-87EF-860A-9AE44D1C0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4421188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2" name="Rectangle 184">
            <a:extLst>
              <a:ext uri="{FF2B5EF4-FFF2-40B4-BE49-F238E27FC236}">
                <a16:creationId xmlns:a16="http://schemas.microsoft.com/office/drawing/2014/main" id="{C52C69D9-5812-EB8E-A15E-D249D45A4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638" y="4762500"/>
            <a:ext cx="2905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Prkn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3" name="Rectangle 185">
            <a:extLst>
              <a:ext uri="{FF2B5EF4-FFF2-40B4-BE49-F238E27FC236}">
                <a16:creationId xmlns:a16="http://schemas.microsoft.com/office/drawing/2014/main" id="{AAD1A81F-0383-C29C-3C71-F36497D1D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8713" y="4733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4" name="Rectangle 186">
            <a:extLst>
              <a:ext uri="{FF2B5EF4-FFF2-40B4-BE49-F238E27FC236}">
                <a16:creationId xmlns:a16="http://schemas.microsoft.com/office/drawing/2014/main" id="{1F5310C7-F9E1-6C8E-3B56-E7AAB6C05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4733925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5" name="Rectangle 187">
            <a:extLst>
              <a:ext uri="{FF2B5EF4-FFF2-40B4-BE49-F238E27FC236}">
                <a16:creationId xmlns:a16="http://schemas.microsoft.com/office/drawing/2014/main" id="{EC33E352-C608-39FC-CC2E-190DBEE08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473392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6" name="Rectangle 188">
            <a:extLst>
              <a:ext uri="{FF2B5EF4-FFF2-40B4-BE49-F238E27FC236}">
                <a16:creationId xmlns:a16="http://schemas.microsoft.com/office/drawing/2014/main" id="{509F3294-108C-7DD3-3B7E-B8F39E4DB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4733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7" name="Rectangle 189">
            <a:extLst>
              <a:ext uri="{FF2B5EF4-FFF2-40B4-BE49-F238E27FC236}">
                <a16:creationId xmlns:a16="http://schemas.microsoft.com/office/drawing/2014/main" id="{01039904-5525-5925-ECF7-1758EBE11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4733925"/>
            <a:ext cx="13843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cctgcaaacaagcaaccctc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8" name="Rectangle 190">
            <a:extLst>
              <a:ext uri="{FF2B5EF4-FFF2-40B4-BE49-F238E27FC236}">
                <a16:creationId xmlns:a16="http://schemas.microsoft.com/office/drawing/2014/main" id="{50857DF2-E123-ACA4-E5A0-5332DE5A4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5" y="4733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9" name="Rectangle 191">
            <a:extLst>
              <a:ext uri="{FF2B5EF4-FFF2-40B4-BE49-F238E27FC236}">
                <a16:creationId xmlns:a16="http://schemas.microsoft.com/office/drawing/2014/main" id="{DD71C32B-2781-86C3-42B6-9CF482553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4733925"/>
            <a:ext cx="76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0" name="Rectangle 192">
            <a:extLst>
              <a:ext uri="{FF2B5EF4-FFF2-40B4-BE49-F238E27FC236}">
                <a16:creationId xmlns:a16="http://schemas.microsoft.com/office/drawing/2014/main" id="{FD6F7C5F-8184-F817-24CC-9A6677AB9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763" y="4733925"/>
            <a:ext cx="1539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1" name="Rectangle 193">
            <a:extLst>
              <a:ext uri="{FF2B5EF4-FFF2-40B4-BE49-F238E27FC236}">
                <a16:creationId xmlns:a16="http://schemas.microsoft.com/office/drawing/2014/main" id="{B77C0A00-900A-177F-CB74-1494B8A41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733925"/>
            <a:ext cx="76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2" name="Rectangle 194">
            <a:extLst>
              <a:ext uri="{FF2B5EF4-FFF2-40B4-BE49-F238E27FC236}">
                <a16:creationId xmlns:a16="http://schemas.microsoft.com/office/drawing/2014/main" id="{C057986C-FDA9-CD9F-2C8C-7439AE014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4733925"/>
            <a:ext cx="76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3" name="Rectangle 195">
            <a:extLst>
              <a:ext uri="{FF2B5EF4-FFF2-40B4-BE49-F238E27FC236}">
                <a16:creationId xmlns:a16="http://schemas.microsoft.com/office/drawing/2014/main" id="{49F9E541-A2AC-7015-9904-6AED81784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5100" y="4733925"/>
            <a:ext cx="1539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4" name="Rectangle 196">
            <a:extLst>
              <a:ext uri="{FF2B5EF4-FFF2-40B4-BE49-F238E27FC236}">
                <a16:creationId xmlns:a16="http://schemas.microsoft.com/office/drawing/2014/main" id="{075F51F4-063E-18C4-4F12-ABA59FAAE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1150" y="4733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5" name="Rectangle 197">
            <a:extLst>
              <a:ext uri="{FF2B5EF4-FFF2-40B4-BE49-F238E27FC236}">
                <a16:creationId xmlns:a16="http://schemas.microsoft.com/office/drawing/2014/main" id="{8B0277BB-3699-AFDB-63B0-EB5080BE4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4733925"/>
            <a:ext cx="76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6" name="Rectangle 198">
            <a:extLst>
              <a:ext uri="{FF2B5EF4-FFF2-40B4-BE49-F238E27FC236}">
                <a16:creationId xmlns:a16="http://schemas.microsoft.com/office/drawing/2014/main" id="{347C77C6-162C-61FE-4C86-0E40C298A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8363" y="4733925"/>
            <a:ext cx="76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7" name="Rectangle 199">
            <a:extLst>
              <a:ext uri="{FF2B5EF4-FFF2-40B4-BE49-F238E27FC236}">
                <a16:creationId xmlns:a16="http://schemas.microsoft.com/office/drawing/2014/main" id="{052C78E8-8E9A-489C-6B7C-9AABE5E61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1388" y="4733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8" name="Rectangle 200">
            <a:extLst>
              <a:ext uri="{FF2B5EF4-FFF2-40B4-BE49-F238E27FC236}">
                <a16:creationId xmlns:a16="http://schemas.microsoft.com/office/drawing/2014/main" id="{D7ED34D2-F47C-A6DD-5C7D-C1C4AD7E8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4733925"/>
            <a:ext cx="914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NM_016694.5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9" name="Rectangle 201">
            <a:extLst>
              <a:ext uri="{FF2B5EF4-FFF2-40B4-BE49-F238E27FC236}">
                <a16:creationId xmlns:a16="http://schemas.microsoft.com/office/drawing/2014/main" id="{D3782766-0229-647E-1AFA-6B1BA3231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38" y="4733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0" name="Rectangle 202">
            <a:extLst>
              <a:ext uri="{FF2B5EF4-FFF2-40B4-BE49-F238E27FC236}">
                <a16:creationId xmlns:a16="http://schemas.microsoft.com/office/drawing/2014/main" id="{CE36A592-376E-5041-14FB-2CD314539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50450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1" name="Rectangle 203">
            <a:extLst>
              <a:ext uri="{FF2B5EF4-FFF2-40B4-BE49-F238E27FC236}">
                <a16:creationId xmlns:a16="http://schemas.microsoft.com/office/drawing/2014/main" id="{D17041A0-6282-3EA0-05DA-E47CCEA4C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5045075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2" name="Rectangle 204">
            <a:extLst>
              <a:ext uri="{FF2B5EF4-FFF2-40B4-BE49-F238E27FC236}">
                <a16:creationId xmlns:a16="http://schemas.microsoft.com/office/drawing/2014/main" id="{6A81A491-7A33-BB18-B619-97791BC15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504507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3" name="Rectangle 205">
            <a:extLst>
              <a:ext uri="{FF2B5EF4-FFF2-40B4-BE49-F238E27FC236}">
                <a16:creationId xmlns:a16="http://schemas.microsoft.com/office/drawing/2014/main" id="{D55E8572-470C-DC2C-0BFA-FFAB2528B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50450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4" name="Rectangle 207">
            <a:extLst>
              <a:ext uri="{FF2B5EF4-FFF2-40B4-BE49-F238E27FC236}">
                <a16:creationId xmlns:a16="http://schemas.microsoft.com/office/drawing/2014/main" id="{7FA429B7-5577-DCB3-EFA5-49110A1BC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5045075"/>
            <a:ext cx="13017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tcaccactcatccggtttgg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5" name="Rectangle 208">
            <a:extLst>
              <a:ext uri="{FF2B5EF4-FFF2-40B4-BE49-F238E27FC236}">
                <a16:creationId xmlns:a16="http://schemas.microsoft.com/office/drawing/2014/main" id="{54DA41B3-EDBF-2481-60D8-E1B1571E3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613" y="50450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6" name="Rectangle 209">
            <a:extLst>
              <a:ext uri="{FF2B5EF4-FFF2-40B4-BE49-F238E27FC236}">
                <a16:creationId xmlns:a16="http://schemas.microsoft.com/office/drawing/2014/main" id="{4AD44A02-65EE-89BB-A9A5-269E6D383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5045075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691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7" name="Rectangle 210">
            <a:extLst>
              <a:ext uri="{FF2B5EF4-FFF2-40B4-BE49-F238E27FC236}">
                <a16:creationId xmlns:a16="http://schemas.microsoft.com/office/drawing/2014/main" id="{81E4A7D9-AF68-EE0F-C2E5-F632C8672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04507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8" name="Rectangle 211">
            <a:extLst>
              <a:ext uri="{FF2B5EF4-FFF2-40B4-BE49-F238E27FC236}">
                <a16:creationId xmlns:a16="http://schemas.microsoft.com/office/drawing/2014/main" id="{45956422-C7A4-9572-9A73-61C176BD4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5045075"/>
            <a:ext cx="230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672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9" name="Rectangle 212">
            <a:extLst>
              <a:ext uri="{FF2B5EF4-FFF2-40B4-BE49-F238E27FC236}">
                <a16:creationId xmlns:a16="http://schemas.microsoft.com/office/drawing/2014/main" id="{EF093A32-9407-8C4D-D0E6-2A9933285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50450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0" name="Rectangle 215">
            <a:extLst>
              <a:ext uri="{FF2B5EF4-FFF2-40B4-BE49-F238E27FC236}">
                <a16:creationId xmlns:a16="http://schemas.microsoft.com/office/drawing/2014/main" id="{080E0BFE-C373-8802-9C92-6D3F9531E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8513" y="5343525"/>
            <a:ext cx="3000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</a:t>
            </a: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1" name="Rectangle 216">
            <a:extLst>
              <a:ext uri="{FF2B5EF4-FFF2-40B4-BE49-F238E27FC236}">
                <a16:creationId xmlns:a16="http://schemas.microsoft.com/office/drawing/2014/main" id="{5B6C23C6-3E91-2CBE-45D5-0AB431052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2525" y="5368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2" name="Rectangle 217">
            <a:extLst>
              <a:ext uri="{FF2B5EF4-FFF2-40B4-BE49-F238E27FC236}">
                <a16:creationId xmlns:a16="http://schemas.microsoft.com/office/drawing/2014/main" id="{B3BF7230-3F23-7D9A-764F-840ACA100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5368925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3" name="Rectangle 218">
            <a:extLst>
              <a:ext uri="{FF2B5EF4-FFF2-40B4-BE49-F238E27FC236}">
                <a16:creationId xmlns:a16="http://schemas.microsoft.com/office/drawing/2014/main" id="{E93BD2B6-E87D-1389-19FE-0D3D16DAA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536892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4" name="Rectangle 219">
            <a:extLst>
              <a:ext uri="{FF2B5EF4-FFF2-40B4-BE49-F238E27FC236}">
                <a16:creationId xmlns:a16="http://schemas.microsoft.com/office/drawing/2014/main" id="{EEB7DA76-F435-7F9B-24C3-5C43844A4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13" y="5368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5" name="Rectangle 220">
            <a:extLst>
              <a:ext uri="{FF2B5EF4-FFF2-40B4-BE49-F238E27FC236}">
                <a16:creationId xmlns:a16="http://schemas.microsoft.com/office/drawing/2014/main" id="{66F98672-DCF6-A396-4D4D-BC188B316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4788" y="5368925"/>
            <a:ext cx="1358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tacccaggcattgctgacag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6" name="Rectangle 221">
            <a:extLst>
              <a:ext uri="{FF2B5EF4-FFF2-40B4-BE49-F238E27FC236}">
                <a16:creationId xmlns:a16="http://schemas.microsoft.com/office/drawing/2014/main" id="{6B1CC5A8-88B8-BD41-0675-6ECF3887B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2238" y="5368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" name="Rectangle 222">
            <a:extLst>
              <a:ext uri="{FF2B5EF4-FFF2-40B4-BE49-F238E27FC236}">
                <a16:creationId xmlns:a16="http://schemas.microsoft.com/office/drawing/2014/main" id="{532B1997-0F0B-140D-6A79-7B231EB0D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5368925"/>
            <a:ext cx="307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1025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8" name="Rectangle 223">
            <a:extLst>
              <a:ext uri="{FF2B5EF4-FFF2-40B4-BE49-F238E27FC236}">
                <a16:creationId xmlns:a16="http://schemas.microsoft.com/office/drawing/2014/main" id="{DB469C9F-9594-7DFC-B967-5AEA88AAB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0013" y="536892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9" name="Rectangle 224">
            <a:extLst>
              <a:ext uri="{FF2B5EF4-FFF2-40B4-BE49-F238E27FC236}">
                <a16:creationId xmlns:a16="http://schemas.microsoft.com/office/drawing/2014/main" id="{FF19493A-8775-FD9E-E913-1158C86E1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5368925"/>
            <a:ext cx="3079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1044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0" name="Rectangle 225">
            <a:extLst>
              <a:ext uri="{FF2B5EF4-FFF2-40B4-BE49-F238E27FC236}">
                <a16:creationId xmlns:a16="http://schemas.microsoft.com/office/drawing/2014/main" id="{A9B53D3E-7D1E-4F0C-4748-4E30EAE4F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5368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1" name="Rectangle 226">
            <a:extLst>
              <a:ext uri="{FF2B5EF4-FFF2-40B4-BE49-F238E27FC236}">
                <a16:creationId xmlns:a16="http://schemas.microsoft.com/office/drawing/2014/main" id="{26DE0388-A904-9E09-A76C-D9CB61CC9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5368925"/>
            <a:ext cx="2254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2" name="Rectangle 227">
            <a:extLst>
              <a:ext uri="{FF2B5EF4-FFF2-40B4-BE49-F238E27FC236}">
                <a16:creationId xmlns:a16="http://schemas.microsoft.com/office/drawing/2014/main" id="{46B1A2B2-ED72-2396-5400-9897DE918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4413" y="5368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3" name="Rectangle 228">
            <a:extLst>
              <a:ext uri="{FF2B5EF4-FFF2-40B4-BE49-F238E27FC236}">
                <a16:creationId xmlns:a16="http://schemas.microsoft.com/office/drawing/2014/main" id="{83EF9671-73E6-D767-8912-9E08F9C4A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675" y="5368925"/>
            <a:ext cx="9144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NM_007393.5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4" name="Rectangle 229">
            <a:extLst>
              <a:ext uri="{FF2B5EF4-FFF2-40B4-BE49-F238E27FC236}">
                <a16:creationId xmlns:a16="http://schemas.microsoft.com/office/drawing/2014/main" id="{C01153FB-098B-3528-5332-68611DF68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8838" y="53689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5" name="Rectangle 230">
            <a:extLst>
              <a:ext uri="{FF2B5EF4-FFF2-40B4-BE49-F238E27FC236}">
                <a16:creationId xmlns:a16="http://schemas.microsoft.com/office/drawing/2014/main" id="{955BC610-CC6E-02FE-87D4-E8627F4B6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63" y="5686425"/>
            <a:ext cx="1047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5'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6" name="Rectangle 231">
            <a:extLst>
              <a:ext uri="{FF2B5EF4-FFF2-40B4-BE49-F238E27FC236}">
                <a16:creationId xmlns:a16="http://schemas.microsoft.com/office/drawing/2014/main" id="{4312FED8-5637-92B5-DB46-CB4977877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825" y="568642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7" name="Rectangle 232">
            <a:extLst>
              <a:ext uri="{FF2B5EF4-FFF2-40B4-BE49-F238E27FC236}">
                <a16:creationId xmlns:a16="http://schemas.microsoft.com/office/drawing/2014/main" id="{B1AD455F-9AC7-D893-0BC2-813021B21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8275" y="56864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8" name="Rectangle 233">
            <a:extLst>
              <a:ext uri="{FF2B5EF4-FFF2-40B4-BE49-F238E27FC236}">
                <a16:creationId xmlns:a16="http://schemas.microsoft.com/office/drawing/2014/main" id="{51A5C10F-B420-4B07-F378-D6616BFBB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6850" y="5686425"/>
            <a:ext cx="14160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agccaccaatccacacagag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9" name="Rectangle 234">
            <a:extLst>
              <a:ext uri="{FF2B5EF4-FFF2-40B4-BE49-F238E27FC236}">
                <a16:creationId xmlns:a16="http://schemas.microsoft.com/office/drawing/2014/main" id="{57B2FB05-1D58-F6AD-D2A8-F9511A8CC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0338" y="56864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90" name="Rectangle 235">
            <a:extLst>
              <a:ext uri="{FF2B5EF4-FFF2-40B4-BE49-F238E27FC236}">
                <a16:creationId xmlns:a16="http://schemas.microsoft.com/office/drawing/2014/main" id="{9F88488F-ADD4-4031-3133-367AF4DA6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5686425"/>
            <a:ext cx="30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1139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91" name="Rectangle 236">
            <a:extLst>
              <a:ext uri="{FF2B5EF4-FFF2-40B4-BE49-F238E27FC236}">
                <a16:creationId xmlns:a16="http://schemas.microsoft.com/office/drawing/2014/main" id="{1966B772-53CD-0DE4-ABD5-396511F55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0013" y="5686425"/>
            <a:ext cx="508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92" name="Rectangle 237">
            <a:extLst>
              <a:ext uri="{FF2B5EF4-FFF2-40B4-BE49-F238E27FC236}">
                <a16:creationId xmlns:a16="http://schemas.microsoft.com/office/drawing/2014/main" id="{A9877852-CA46-5E7A-0188-EEC7837D9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5686425"/>
            <a:ext cx="30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1120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93" name="Rectangle 238">
            <a:extLst>
              <a:ext uri="{FF2B5EF4-FFF2-40B4-BE49-F238E27FC236}">
                <a16:creationId xmlns:a16="http://schemas.microsoft.com/office/drawing/2014/main" id="{720473E0-D56B-0286-0EE0-E3DD90A43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568642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94" name="Rectangle 239">
            <a:extLst>
              <a:ext uri="{FF2B5EF4-FFF2-40B4-BE49-F238E27FC236}">
                <a16:creationId xmlns:a16="http://schemas.microsoft.com/office/drawing/2014/main" id="{DD49485C-3113-3258-33DC-728D85FF3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063" y="6035675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defTabSz="91440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ja-JP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ja-JP" altLang="ja-JP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95" name="Line 240">
            <a:extLst>
              <a:ext uri="{FF2B5EF4-FFF2-40B4-BE49-F238E27FC236}">
                <a16:creationId xmlns:a16="http://schemas.microsoft.com/office/drawing/2014/main" id="{FC3C78CE-D978-DF00-16FD-D24FAA61A3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19300" y="5867400"/>
            <a:ext cx="5440363" cy="285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cxnSp>
        <p:nvCxnSpPr>
          <p:cNvPr id="6353" name="直線コネクタ 6352">
            <a:extLst>
              <a:ext uri="{FF2B5EF4-FFF2-40B4-BE49-F238E27FC236}">
                <a16:creationId xmlns:a16="http://schemas.microsoft.com/office/drawing/2014/main" id="{D77C2B01-2303-61CD-4F32-C159B5DA5704}"/>
              </a:ext>
            </a:extLst>
          </p:cNvPr>
          <p:cNvCxnSpPr/>
          <p:nvPr/>
        </p:nvCxnSpPr>
        <p:spPr>
          <a:xfrm>
            <a:off x="1847850" y="622300"/>
            <a:ext cx="56562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54" name="直線コネクタ 6353">
            <a:extLst>
              <a:ext uri="{FF2B5EF4-FFF2-40B4-BE49-F238E27FC236}">
                <a16:creationId xmlns:a16="http://schemas.microsoft.com/office/drawing/2014/main" id="{5E7721CF-32F9-949A-3732-93E15CF3E5F6}"/>
              </a:ext>
            </a:extLst>
          </p:cNvPr>
          <p:cNvCxnSpPr/>
          <p:nvPr/>
        </p:nvCxnSpPr>
        <p:spPr>
          <a:xfrm>
            <a:off x="1854200" y="981075"/>
            <a:ext cx="56578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98" name="テキスト ボックス 6354">
            <a:extLst>
              <a:ext uri="{FF2B5EF4-FFF2-40B4-BE49-F238E27FC236}">
                <a16:creationId xmlns:a16="http://schemas.microsoft.com/office/drawing/2014/main" id="{70763B54-AA56-8B36-6BA4-326FF934F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5929313"/>
            <a:ext cx="28352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bp; base pairs    Acc No; accession number</a:t>
            </a:r>
            <a:endParaRPr lang="ja-JP" alt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コンテンツ プレースホルダー 9" descr="写真, 飛行機, 時計, 飛ぶ が含まれている画像&#10;&#10;自動的に生成された説明">
            <a:extLst>
              <a:ext uri="{FF2B5EF4-FFF2-40B4-BE49-F238E27FC236}">
                <a16:creationId xmlns:a16="http://schemas.microsoft.com/office/drawing/2014/main" id="{7461A3BE-132E-6222-A3FB-81485209A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3" t="1172" r="15791" b="5504"/>
          <a:stretch>
            <a:fillRect/>
          </a:stretch>
        </p:blipFill>
        <p:spPr bwMode="auto">
          <a:xfrm>
            <a:off x="7158038" y="511175"/>
            <a:ext cx="1300162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コンテンツ プレースホルダー 5" descr="屋内, 座る, キッチン, 水 が含まれている画像&#10;&#10;自動的に生成された説明">
            <a:extLst>
              <a:ext uri="{FF2B5EF4-FFF2-40B4-BE49-F238E27FC236}">
                <a16:creationId xmlns:a16="http://schemas.microsoft.com/office/drawing/2014/main" id="{A2B1A91E-19C6-ADD2-E8A0-863D6013B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t="566" r="17908" b="3696"/>
          <a:stretch>
            <a:fillRect/>
          </a:stretch>
        </p:blipFill>
        <p:spPr bwMode="auto">
          <a:xfrm>
            <a:off x="2582863" y="469900"/>
            <a:ext cx="1344612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コンテンツ プレースホルダー 7" descr="水, 飛行機, 飛ぶ, 大きい が含まれている画像&#10;&#10;自動的に生成された説明">
            <a:extLst>
              <a:ext uri="{FF2B5EF4-FFF2-40B4-BE49-F238E27FC236}">
                <a16:creationId xmlns:a16="http://schemas.microsoft.com/office/drawing/2014/main" id="{B591CD80-762F-E3DF-9F1D-E87B20FF0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0" t="-449" r="16428" b="-1404"/>
          <a:stretch>
            <a:fillRect/>
          </a:stretch>
        </p:blipFill>
        <p:spPr bwMode="auto">
          <a:xfrm>
            <a:off x="2581275" y="4037013"/>
            <a:ext cx="1344613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コンテンツ プレースホルダー 9">
            <a:extLst>
              <a:ext uri="{FF2B5EF4-FFF2-40B4-BE49-F238E27FC236}">
                <a16:creationId xmlns:a16="http://schemas.microsoft.com/office/drawing/2014/main" id="{1AB10ABD-BB7A-8E99-21E1-B00339D90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 r="18915"/>
          <a:stretch>
            <a:fillRect/>
          </a:stretch>
        </p:blipFill>
        <p:spPr bwMode="auto">
          <a:xfrm>
            <a:off x="2582863" y="1628775"/>
            <a:ext cx="1344612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図 6">
            <a:extLst>
              <a:ext uri="{FF2B5EF4-FFF2-40B4-BE49-F238E27FC236}">
                <a16:creationId xmlns:a16="http://schemas.microsoft.com/office/drawing/2014/main" id="{5F4BF2FC-8E32-0115-BEA9-D150B8929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" t="-69" r="19328" b="262"/>
          <a:stretch>
            <a:fillRect/>
          </a:stretch>
        </p:blipFill>
        <p:spPr bwMode="auto">
          <a:xfrm>
            <a:off x="2581275" y="2854325"/>
            <a:ext cx="1338263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図 5">
            <a:extLst>
              <a:ext uri="{FF2B5EF4-FFF2-40B4-BE49-F238E27FC236}">
                <a16:creationId xmlns:a16="http://schemas.microsoft.com/office/drawing/2014/main" id="{9FB283D7-40C8-256D-F65C-E4277D069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t="2478" r="21368" b="-954"/>
          <a:stretch>
            <a:fillRect/>
          </a:stretch>
        </p:blipFill>
        <p:spPr bwMode="auto">
          <a:xfrm>
            <a:off x="2581275" y="5310188"/>
            <a:ext cx="134302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テキスト ボックス 34">
            <a:extLst>
              <a:ext uri="{FF2B5EF4-FFF2-40B4-BE49-F238E27FC236}">
                <a16:creationId xmlns:a16="http://schemas.microsoft.com/office/drawing/2014/main" id="{BCE4FE24-24D7-FA90-A66D-C8DE6BBD3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813" y="1057275"/>
            <a:ext cx="749301" cy="4302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p-AMPK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(60kDa)</a:t>
            </a:r>
            <a:endParaRPr kumimoji="0" lang="ja-JP" altLang="en-US" sz="1050" dirty="0">
              <a:solidFill>
                <a:srgbClr val="000000"/>
              </a:solidFill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4105" name="コンテンツ プレースホルダー 32" descr="屋内, 座る, 写真, 小さい が含まれている画像&#10;&#10;自動的に生成された説明">
            <a:extLst>
              <a:ext uri="{FF2B5EF4-FFF2-40B4-BE49-F238E27FC236}">
                <a16:creationId xmlns:a16="http://schemas.microsoft.com/office/drawing/2014/main" id="{0E91DDE4-F951-4D70-61A8-F4BE57B7A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" t="2361" r="21996" b="2052"/>
          <a:stretch>
            <a:fillRect/>
          </a:stretch>
        </p:blipFill>
        <p:spPr bwMode="auto">
          <a:xfrm>
            <a:off x="646113" y="458788"/>
            <a:ext cx="1335087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6" name="グループ化 16">
            <a:extLst>
              <a:ext uri="{FF2B5EF4-FFF2-40B4-BE49-F238E27FC236}">
                <a16:creationId xmlns:a16="http://schemas.microsoft.com/office/drawing/2014/main" id="{85BA2A23-B92D-4946-E5D8-E51AAF89DDD9}"/>
              </a:ext>
            </a:extLst>
          </p:cNvPr>
          <p:cNvGrpSpPr>
            <a:grpSpLocks/>
          </p:cNvGrpSpPr>
          <p:nvPr/>
        </p:nvGrpSpPr>
        <p:grpSpPr bwMode="auto">
          <a:xfrm>
            <a:off x="1819275" y="1012825"/>
            <a:ext cx="579438" cy="184150"/>
            <a:chOff x="4070934" y="4366877"/>
            <a:chExt cx="579812" cy="184547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5BF318B0-1809-2326-0D59-30F29770D346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50"/>
              <a:ext cx="13820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9" name="テキスト ボックス 12">
              <a:extLst>
                <a:ext uri="{FF2B5EF4-FFF2-40B4-BE49-F238E27FC236}">
                  <a16:creationId xmlns:a16="http://schemas.microsoft.com/office/drawing/2014/main" id="{9D718424-82EE-4DA8-1438-07753EA9BB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934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4489E9DB-9336-9E84-E745-FFF4F2A8BFAD}"/>
              </a:ext>
            </a:extLst>
          </p:cNvPr>
          <p:cNvSpPr/>
          <p:nvPr/>
        </p:nvSpPr>
        <p:spPr>
          <a:xfrm>
            <a:off x="3268663" y="887413"/>
            <a:ext cx="619125" cy="16827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pic>
        <p:nvPicPr>
          <p:cNvPr id="4108" name="コンテンツ プレースホルダー 9">
            <a:extLst>
              <a:ext uri="{FF2B5EF4-FFF2-40B4-BE49-F238E27FC236}">
                <a16:creationId xmlns:a16="http://schemas.microsoft.com/office/drawing/2014/main" id="{6A0E77AC-0829-F71D-2B8E-E6E047D76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 r="18915"/>
          <a:stretch>
            <a:fillRect/>
          </a:stretch>
        </p:blipFill>
        <p:spPr bwMode="auto">
          <a:xfrm>
            <a:off x="642938" y="1628775"/>
            <a:ext cx="1338262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8A6AE58-5E69-1D85-DB48-E12135D6E07A}"/>
              </a:ext>
            </a:extLst>
          </p:cNvPr>
          <p:cNvSpPr/>
          <p:nvPr/>
        </p:nvSpPr>
        <p:spPr>
          <a:xfrm>
            <a:off x="714375" y="1985963"/>
            <a:ext cx="606425" cy="14763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7ABF0CC3-7147-0C0C-8EE4-D6619FE251B6}"/>
              </a:ext>
            </a:extLst>
          </p:cNvPr>
          <p:cNvSpPr/>
          <p:nvPr/>
        </p:nvSpPr>
        <p:spPr>
          <a:xfrm>
            <a:off x="1336675" y="887413"/>
            <a:ext cx="681038" cy="14763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pic>
        <p:nvPicPr>
          <p:cNvPr id="4111" name="図 6">
            <a:extLst>
              <a:ext uri="{FF2B5EF4-FFF2-40B4-BE49-F238E27FC236}">
                <a16:creationId xmlns:a16="http://schemas.microsoft.com/office/drawing/2014/main" id="{874828D2-2824-3C93-4532-0692975F8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" t="-69" r="19328" b="262"/>
          <a:stretch>
            <a:fillRect/>
          </a:stretch>
        </p:blipFill>
        <p:spPr bwMode="auto">
          <a:xfrm>
            <a:off x="641350" y="2854325"/>
            <a:ext cx="1338263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コンテンツ プレースホルダー 5" descr="水, 写真, 飛ぶ, 鳥 が含まれている画像&#10;&#10;自動的に生成された説明">
            <a:extLst>
              <a:ext uri="{FF2B5EF4-FFF2-40B4-BE49-F238E27FC236}">
                <a16:creationId xmlns:a16="http://schemas.microsoft.com/office/drawing/2014/main" id="{8FF5C339-D501-677B-DDF8-CCC82F8F8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0" t="-111" r="22118" b="29"/>
          <a:stretch>
            <a:fillRect/>
          </a:stretch>
        </p:blipFill>
        <p:spPr bwMode="auto">
          <a:xfrm>
            <a:off x="631825" y="4068763"/>
            <a:ext cx="13525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0B3B1FC-E933-043F-E089-E93CAD444E8C}"/>
              </a:ext>
            </a:extLst>
          </p:cNvPr>
          <p:cNvSpPr txBox="1"/>
          <p:nvPr/>
        </p:nvSpPr>
        <p:spPr>
          <a:xfrm>
            <a:off x="-28575" y="4475163"/>
            <a:ext cx="750888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050" dirty="0">
                <a:ea typeface="ＭＳ Ｐゴシック" panose="020B0600070205080204" pitchFamily="50" charset="-128"/>
                <a:cs typeface="Arial" panose="020B0604020202020204" pitchFamily="34" charset="0"/>
              </a:rPr>
              <a:t>Runx2 (56kDa)</a:t>
            </a:r>
            <a:endParaRPr lang="ja-JP" altLang="en-US" sz="1050" dirty="0"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4114" name="図 5">
            <a:extLst>
              <a:ext uri="{FF2B5EF4-FFF2-40B4-BE49-F238E27FC236}">
                <a16:creationId xmlns:a16="http://schemas.microsoft.com/office/drawing/2014/main" id="{5A291B50-1579-72B3-8AC9-DD0B1F046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" t="2478" r="21368" b="-954"/>
          <a:stretch>
            <a:fillRect/>
          </a:stretch>
        </p:blipFill>
        <p:spPr bwMode="auto">
          <a:xfrm>
            <a:off x="628650" y="5322888"/>
            <a:ext cx="135413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BD5137E-1D28-7A2C-441B-E9E6CBC22516}"/>
              </a:ext>
            </a:extLst>
          </p:cNvPr>
          <p:cNvSpPr txBox="1"/>
          <p:nvPr/>
        </p:nvSpPr>
        <p:spPr>
          <a:xfrm>
            <a:off x="3175" y="5786438"/>
            <a:ext cx="1079500" cy="414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050" dirty="0"/>
              <a:t>OSX</a:t>
            </a:r>
          </a:p>
          <a:p>
            <a:pPr eaLnBrk="1" hangingPunct="1">
              <a:defRPr/>
            </a:pPr>
            <a:r>
              <a:rPr lang="en-US" altLang="ja-JP" sz="1050" dirty="0"/>
              <a:t> (45kDa)</a:t>
            </a:r>
            <a:endParaRPr lang="ja-JP" altLang="en-US" sz="1050" dirty="0"/>
          </a:p>
        </p:txBody>
      </p:sp>
      <p:pic>
        <p:nvPicPr>
          <p:cNvPr id="4116" name="コンテンツ プレースホルダー 9" descr="写真, 飛行機, 時計, 飛ぶ が含まれている画像&#10;&#10;自動的に生成された説明">
            <a:extLst>
              <a:ext uri="{FF2B5EF4-FFF2-40B4-BE49-F238E27FC236}">
                <a16:creationId xmlns:a16="http://schemas.microsoft.com/office/drawing/2014/main" id="{8765325B-7BC6-D4A9-9322-A8875857F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3" t="1172" r="15791" b="5504"/>
          <a:stretch>
            <a:fillRect/>
          </a:stretch>
        </p:blipFill>
        <p:spPr bwMode="auto">
          <a:xfrm>
            <a:off x="5040313" y="511175"/>
            <a:ext cx="1301750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6E211C9-014B-CBD5-8EE7-8CD5AD41F5A2}"/>
              </a:ext>
            </a:extLst>
          </p:cNvPr>
          <p:cNvSpPr txBox="1"/>
          <p:nvPr/>
        </p:nvSpPr>
        <p:spPr>
          <a:xfrm>
            <a:off x="4279900" y="1069975"/>
            <a:ext cx="665163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Symbol" panose="05050102010706020507" pitchFamily="18" charset="2"/>
                <a:ea typeface="ＭＳ Ｐゴシック"/>
                <a:cs typeface="Arial" panose="020B0604020202020204" pitchFamily="34" charset="0"/>
              </a:rPr>
              <a:t>b</a:t>
            </a:r>
            <a:r>
              <a:rPr lang="en-US" altLang="ja-JP" sz="1050" dirty="0">
                <a:latin typeface="+mn-lt"/>
                <a:ea typeface="ＭＳ Ｐゴシック"/>
                <a:cs typeface="Arial" panose="020B0604020202020204" pitchFamily="34" charset="0"/>
              </a:rPr>
              <a:t>-actin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+mn-lt"/>
                <a:ea typeface="ＭＳ Ｐゴシック"/>
                <a:cs typeface="Arial" panose="020B0604020202020204" pitchFamily="34" charset="0"/>
              </a:rPr>
              <a:t>(43kDa)</a:t>
            </a:r>
            <a:endParaRPr lang="ja-JP" altLang="en-US" sz="1050" dirty="0">
              <a:latin typeface="+mn-lt"/>
              <a:ea typeface="ＭＳ Ｐゴシック"/>
              <a:cs typeface="Arial" panose="020B0604020202020204" pitchFamily="34" charset="0"/>
            </a:endParaRPr>
          </a:p>
        </p:txBody>
      </p:sp>
      <p:grpSp>
        <p:nvGrpSpPr>
          <p:cNvPr id="4118" name="グループ化 16">
            <a:extLst>
              <a:ext uri="{FF2B5EF4-FFF2-40B4-BE49-F238E27FC236}">
                <a16:creationId xmlns:a16="http://schemas.microsoft.com/office/drawing/2014/main" id="{CB1650C0-DF56-97F0-4C9E-785AE4BDAD0D}"/>
              </a:ext>
            </a:extLst>
          </p:cNvPr>
          <p:cNvGrpSpPr>
            <a:grpSpLocks/>
          </p:cNvGrpSpPr>
          <p:nvPr/>
        </p:nvGrpSpPr>
        <p:grpSpPr bwMode="auto">
          <a:xfrm>
            <a:off x="3875088" y="1011238"/>
            <a:ext cx="581025" cy="185737"/>
            <a:chOff x="4127863" y="4366877"/>
            <a:chExt cx="579812" cy="184547"/>
          </a:xfrm>
        </p:grpSpPr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B96A6BF4-EA4B-7BAE-38D9-10C95719AFB5}"/>
                </a:ext>
              </a:extLst>
            </p:cNvPr>
            <p:cNvCxnSpPr>
              <a:cxnSpLocks/>
            </p:cNvCxnSpPr>
            <p:nvPr/>
          </p:nvCxnSpPr>
          <p:spPr>
            <a:xfrm>
              <a:off x="4165883" y="4371608"/>
              <a:ext cx="13782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7" name="テキスト ボックス 12">
              <a:extLst>
                <a:ext uri="{FF2B5EF4-FFF2-40B4-BE49-F238E27FC236}">
                  <a16:creationId xmlns:a16="http://schemas.microsoft.com/office/drawing/2014/main" id="{D1515D10-330E-3C0A-8194-38F922369C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7863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7FCE6A4C-49B4-1086-491C-BBAE94529C59}"/>
              </a:ext>
            </a:extLst>
          </p:cNvPr>
          <p:cNvSpPr/>
          <p:nvPr/>
        </p:nvSpPr>
        <p:spPr>
          <a:xfrm>
            <a:off x="804863" y="3176588"/>
            <a:ext cx="555625" cy="10318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D9B2CD83-378A-4CA3-8F61-5FC1E021F3F6}"/>
              </a:ext>
            </a:extLst>
          </p:cNvPr>
          <p:cNvSpPr/>
          <p:nvPr/>
        </p:nvSpPr>
        <p:spPr>
          <a:xfrm>
            <a:off x="3297238" y="3138488"/>
            <a:ext cx="552450" cy="14128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42ED2871-E0A4-0921-E651-81017691126E}"/>
              </a:ext>
            </a:extLst>
          </p:cNvPr>
          <p:cNvSpPr/>
          <p:nvPr/>
        </p:nvSpPr>
        <p:spPr>
          <a:xfrm>
            <a:off x="744538" y="4479925"/>
            <a:ext cx="638175" cy="10477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4409F17B-D571-6474-3D63-E2D299CC4B2F}"/>
              </a:ext>
            </a:extLst>
          </p:cNvPr>
          <p:cNvSpPr txBox="1"/>
          <p:nvPr/>
        </p:nvSpPr>
        <p:spPr>
          <a:xfrm>
            <a:off x="-33338" y="2151063"/>
            <a:ext cx="674688" cy="576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p-Smad</a:t>
            </a:r>
          </a:p>
          <a:p>
            <a:pPr>
              <a:defRPr/>
            </a:pPr>
            <a:r>
              <a:rPr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1/5/9 (60kDa)</a:t>
            </a:r>
            <a:endParaRPr lang="ja-JP" altLang="en-US" sz="1050" dirty="0"/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159BDDA-3C1E-CB37-BC86-805BD6503019}"/>
              </a:ext>
            </a:extLst>
          </p:cNvPr>
          <p:cNvSpPr txBox="1"/>
          <p:nvPr/>
        </p:nvSpPr>
        <p:spPr>
          <a:xfrm>
            <a:off x="-34925" y="3351213"/>
            <a:ext cx="666750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Smad1</a:t>
            </a:r>
          </a:p>
          <a:p>
            <a:pPr>
              <a:defRPr/>
            </a:pPr>
            <a:r>
              <a:rPr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(60kDa)</a:t>
            </a:r>
            <a:endParaRPr lang="ja-JP" altLang="en-US" sz="1050" dirty="0"/>
          </a:p>
        </p:txBody>
      </p:sp>
      <p:grpSp>
        <p:nvGrpSpPr>
          <p:cNvPr id="4124" name="グループ化 16">
            <a:extLst>
              <a:ext uri="{FF2B5EF4-FFF2-40B4-BE49-F238E27FC236}">
                <a16:creationId xmlns:a16="http://schemas.microsoft.com/office/drawing/2014/main" id="{E7395078-0DB2-6C20-629B-3EFC638E9628}"/>
              </a:ext>
            </a:extLst>
          </p:cNvPr>
          <p:cNvGrpSpPr>
            <a:grpSpLocks/>
          </p:cNvGrpSpPr>
          <p:nvPr/>
        </p:nvGrpSpPr>
        <p:grpSpPr bwMode="auto">
          <a:xfrm>
            <a:off x="1920875" y="2146300"/>
            <a:ext cx="538163" cy="166688"/>
            <a:chOff x="4124074" y="4370106"/>
            <a:chExt cx="579812" cy="184547"/>
          </a:xfrm>
        </p:grpSpPr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A9F3E7C4-E749-451D-EDB5-FE542E642EFC}"/>
                </a:ext>
              </a:extLst>
            </p:cNvPr>
            <p:cNvCxnSpPr>
              <a:cxnSpLocks/>
            </p:cNvCxnSpPr>
            <p:nvPr/>
          </p:nvCxnSpPr>
          <p:spPr>
            <a:xfrm>
              <a:off x="4165123" y="4371864"/>
              <a:ext cx="140249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5" name="テキスト ボックス 12">
              <a:extLst>
                <a:ext uri="{FF2B5EF4-FFF2-40B4-BE49-F238E27FC236}">
                  <a16:creationId xmlns:a16="http://schemas.microsoft.com/office/drawing/2014/main" id="{AE631C02-13E0-4929-3D2C-C04511F8A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4074" y="4370106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4125" name="グループ化 16">
            <a:extLst>
              <a:ext uri="{FF2B5EF4-FFF2-40B4-BE49-F238E27FC236}">
                <a16:creationId xmlns:a16="http://schemas.microsoft.com/office/drawing/2014/main" id="{CFFC1121-4431-9674-6CC2-D1DC268D0796}"/>
              </a:ext>
            </a:extLst>
          </p:cNvPr>
          <p:cNvGrpSpPr>
            <a:grpSpLocks/>
          </p:cNvGrpSpPr>
          <p:nvPr/>
        </p:nvGrpSpPr>
        <p:grpSpPr bwMode="auto">
          <a:xfrm>
            <a:off x="1944688" y="3311525"/>
            <a:ext cx="517525" cy="160338"/>
            <a:chOff x="4140295" y="4372113"/>
            <a:chExt cx="579812" cy="184547"/>
          </a:xfrm>
        </p:grpSpPr>
        <p:cxnSp>
          <p:nvCxnSpPr>
            <p:cNvPr id="92" name="直線コネクタ 91">
              <a:extLst>
                <a:ext uri="{FF2B5EF4-FFF2-40B4-BE49-F238E27FC236}">
                  <a16:creationId xmlns:a16="http://schemas.microsoft.com/office/drawing/2014/main" id="{AE07B9E3-817D-FA9A-E8F8-0B46120E74AC}"/>
                </a:ext>
              </a:extLst>
            </p:cNvPr>
            <p:cNvCxnSpPr>
              <a:cxnSpLocks/>
            </p:cNvCxnSpPr>
            <p:nvPr/>
          </p:nvCxnSpPr>
          <p:spPr>
            <a:xfrm>
              <a:off x="4165195" y="4372113"/>
              <a:ext cx="138728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3" name="テキスト ボックス 12">
              <a:extLst>
                <a:ext uri="{FF2B5EF4-FFF2-40B4-BE49-F238E27FC236}">
                  <a16:creationId xmlns:a16="http://schemas.microsoft.com/office/drawing/2014/main" id="{30BC7505-6239-1201-323F-A4D7986BDE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0295" y="4372113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4126" name="グループ化 16">
            <a:extLst>
              <a:ext uri="{FF2B5EF4-FFF2-40B4-BE49-F238E27FC236}">
                <a16:creationId xmlns:a16="http://schemas.microsoft.com/office/drawing/2014/main" id="{702A3BF3-47EE-6BCA-0548-0C659C977016}"/>
              </a:ext>
            </a:extLst>
          </p:cNvPr>
          <p:cNvGrpSpPr>
            <a:grpSpLocks/>
          </p:cNvGrpSpPr>
          <p:nvPr/>
        </p:nvGrpSpPr>
        <p:grpSpPr bwMode="auto">
          <a:xfrm>
            <a:off x="1862138" y="4572000"/>
            <a:ext cx="581025" cy="185738"/>
            <a:chOff x="4070934" y="4366877"/>
            <a:chExt cx="579812" cy="184547"/>
          </a:xfrm>
        </p:grpSpPr>
        <p:cxnSp>
          <p:nvCxnSpPr>
            <p:cNvPr id="95" name="直線コネクタ 94">
              <a:extLst>
                <a:ext uri="{FF2B5EF4-FFF2-40B4-BE49-F238E27FC236}">
                  <a16:creationId xmlns:a16="http://schemas.microsoft.com/office/drawing/2014/main" id="{B0B05BB6-F08C-1574-C1A1-36EA559BEDA3}"/>
                </a:ext>
              </a:extLst>
            </p:cNvPr>
            <p:cNvCxnSpPr>
              <a:cxnSpLocks/>
            </p:cNvCxnSpPr>
            <p:nvPr/>
          </p:nvCxnSpPr>
          <p:spPr>
            <a:xfrm>
              <a:off x="4165985" y="4371609"/>
              <a:ext cx="13782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1" name="テキスト ボックス 12">
              <a:extLst>
                <a:ext uri="{FF2B5EF4-FFF2-40B4-BE49-F238E27FC236}">
                  <a16:creationId xmlns:a16="http://schemas.microsoft.com/office/drawing/2014/main" id="{F5FCBD71-30F6-516C-EAA0-AC041896FA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934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4127" name="グループ化 16">
            <a:extLst>
              <a:ext uri="{FF2B5EF4-FFF2-40B4-BE49-F238E27FC236}">
                <a16:creationId xmlns:a16="http://schemas.microsoft.com/office/drawing/2014/main" id="{E4E4F39A-7023-7090-A4F6-6CC87B938B93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4445000"/>
            <a:ext cx="579438" cy="184150"/>
            <a:chOff x="4070934" y="4366877"/>
            <a:chExt cx="579812" cy="184547"/>
          </a:xfrm>
        </p:grpSpPr>
        <p:cxnSp>
          <p:nvCxnSpPr>
            <p:cNvPr id="98" name="直線コネクタ 97">
              <a:extLst>
                <a:ext uri="{FF2B5EF4-FFF2-40B4-BE49-F238E27FC236}">
                  <a16:creationId xmlns:a16="http://schemas.microsoft.com/office/drawing/2014/main" id="{DFAD8E48-0892-5409-FFDE-D77870E973FA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50"/>
              <a:ext cx="13820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79" name="テキスト ボックス 12">
              <a:extLst>
                <a:ext uri="{FF2B5EF4-FFF2-40B4-BE49-F238E27FC236}">
                  <a16:creationId xmlns:a16="http://schemas.microsoft.com/office/drawing/2014/main" id="{82307342-B819-2924-1934-9349C93FC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934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4128" name="グループ化 16">
            <a:extLst>
              <a:ext uri="{FF2B5EF4-FFF2-40B4-BE49-F238E27FC236}">
                <a16:creationId xmlns:a16="http://schemas.microsoft.com/office/drawing/2014/main" id="{6487357E-9F85-4938-1012-14BE18271665}"/>
              </a:ext>
            </a:extLst>
          </p:cNvPr>
          <p:cNvGrpSpPr>
            <a:grpSpLocks/>
          </p:cNvGrpSpPr>
          <p:nvPr/>
        </p:nvGrpSpPr>
        <p:grpSpPr bwMode="auto">
          <a:xfrm>
            <a:off x="1943100" y="5629275"/>
            <a:ext cx="655638" cy="185738"/>
            <a:chOff x="4166245" y="4277073"/>
            <a:chExt cx="655640" cy="184547"/>
          </a:xfrm>
        </p:grpSpPr>
        <p:cxnSp>
          <p:nvCxnSpPr>
            <p:cNvPr id="101" name="直線コネクタ 100">
              <a:extLst>
                <a:ext uri="{FF2B5EF4-FFF2-40B4-BE49-F238E27FC236}">
                  <a16:creationId xmlns:a16="http://schemas.microsoft.com/office/drawing/2014/main" id="{EF30596E-9026-A90C-5E93-9A4AD4298A11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712"/>
              <a:ext cx="13811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77" name="テキスト ボックス 12">
              <a:extLst>
                <a:ext uri="{FF2B5EF4-FFF2-40B4-BE49-F238E27FC236}">
                  <a16:creationId xmlns:a16="http://schemas.microsoft.com/office/drawing/2014/main" id="{184EF666-EC7C-8C78-30DA-B5067E8AB2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2073" y="4277073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4129" name="グループ化 16">
            <a:extLst>
              <a:ext uri="{FF2B5EF4-FFF2-40B4-BE49-F238E27FC236}">
                <a16:creationId xmlns:a16="http://schemas.microsoft.com/office/drawing/2014/main" id="{C34077D7-321C-0FC4-6F08-C2937A4405C6}"/>
              </a:ext>
            </a:extLst>
          </p:cNvPr>
          <p:cNvGrpSpPr>
            <a:grpSpLocks/>
          </p:cNvGrpSpPr>
          <p:nvPr/>
        </p:nvGrpSpPr>
        <p:grpSpPr bwMode="auto">
          <a:xfrm>
            <a:off x="6253163" y="896938"/>
            <a:ext cx="581025" cy="184150"/>
            <a:chOff x="4097103" y="4366119"/>
            <a:chExt cx="579812" cy="184547"/>
          </a:xfrm>
        </p:grpSpPr>
        <p:cxnSp>
          <p:nvCxnSpPr>
            <p:cNvPr id="104" name="直線コネクタ 103">
              <a:extLst>
                <a:ext uri="{FF2B5EF4-FFF2-40B4-BE49-F238E27FC236}">
                  <a16:creationId xmlns:a16="http://schemas.microsoft.com/office/drawing/2014/main" id="{5E3ED6A8-3836-D9A0-37A4-47C5C88495E5}"/>
                </a:ext>
              </a:extLst>
            </p:cNvPr>
            <p:cNvCxnSpPr>
              <a:cxnSpLocks/>
            </p:cNvCxnSpPr>
            <p:nvPr/>
          </p:nvCxnSpPr>
          <p:spPr>
            <a:xfrm>
              <a:off x="4165222" y="4370891"/>
              <a:ext cx="137825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75" name="テキスト ボックス 12">
              <a:extLst>
                <a:ext uri="{FF2B5EF4-FFF2-40B4-BE49-F238E27FC236}">
                  <a16:creationId xmlns:a16="http://schemas.microsoft.com/office/drawing/2014/main" id="{75FAC96B-58B0-E90E-B813-8EB7F2FFA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7103" y="4366119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06888D02-3DC6-D068-90BE-8C94A7B7E336}"/>
              </a:ext>
            </a:extLst>
          </p:cNvPr>
          <p:cNvSpPr/>
          <p:nvPr/>
        </p:nvSpPr>
        <p:spPr>
          <a:xfrm>
            <a:off x="711200" y="5721350"/>
            <a:ext cx="601663" cy="7461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4131" name="グループ化 129">
            <a:extLst>
              <a:ext uri="{FF2B5EF4-FFF2-40B4-BE49-F238E27FC236}">
                <a16:creationId xmlns:a16="http://schemas.microsoft.com/office/drawing/2014/main" id="{640767FB-DFBC-6821-EA3F-8AC83EB098AB}"/>
              </a:ext>
            </a:extLst>
          </p:cNvPr>
          <p:cNvGrpSpPr>
            <a:grpSpLocks/>
          </p:cNvGrpSpPr>
          <p:nvPr/>
        </p:nvGrpSpPr>
        <p:grpSpPr bwMode="auto">
          <a:xfrm>
            <a:off x="4846638" y="66675"/>
            <a:ext cx="1474787" cy="473075"/>
            <a:chOff x="1205345" y="962011"/>
            <a:chExt cx="1475691" cy="473645"/>
          </a:xfrm>
        </p:grpSpPr>
        <p:sp>
          <p:nvSpPr>
            <p:cNvPr id="4170" name="テキスト ボックス 19">
              <a:extLst>
                <a:ext uri="{FF2B5EF4-FFF2-40B4-BE49-F238E27FC236}">
                  <a16:creationId xmlns:a16="http://schemas.microsoft.com/office/drawing/2014/main" id="{EDCB0A6A-1B08-6EFA-2E1B-E5764BE33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5345" y="1097102"/>
              <a:ext cx="6559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incubation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time (h)</a:t>
              </a:r>
              <a:endParaRPr lang="ja-JP" altLang="en-US" sz="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4171" name="Line 43">
              <a:extLst>
                <a:ext uri="{FF2B5EF4-FFF2-40B4-BE49-F238E27FC236}">
                  <a16:creationId xmlns:a16="http://schemas.microsoft.com/office/drawing/2014/main" id="{8B08AD84-AFE8-B1F3-8365-DFC0BD7DE4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8309" y="1250994"/>
              <a:ext cx="773698" cy="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72" name="テキスト ボックス 20">
              <a:extLst>
                <a:ext uri="{FF2B5EF4-FFF2-40B4-BE49-F238E27FC236}">
                  <a16:creationId xmlns:a16="http://schemas.microsoft.com/office/drawing/2014/main" id="{33AC966D-40F8-8A97-C9B6-9DDF7434D9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5673" y="962011"/>
              <a:ext cx="8982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BMP-2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(50ng/mL)</a:t>
              </a:r>
            </a:p>
          </p:txBody>
        </p:sp>
        <p:sp>
          <p:nvSpPr>
            <p:cNvPr id="4173" name="テキスト ボックス 29">
              <a:extLst>
                <a:ext uri="{FF2B5EF4-FFF2-40B4-BE49-F238E27FC236}">
                  <a16:creationId xmlns:a16="http://schemas.microsoft.com/office/drawing/2014/main" id="{A0D68687-2CA9-FA35-4402-473149655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5463" y="1235922"/>
              <a:ext cx="935573" cy="18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 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6  12   24  48  72</a:t>
              </a:r>
            </a:p>
          </p:txBody>
        </p:sp>
      </p:grpSp>
      <p:grpSp>
        <p:nvGrpSpPr>
          <p:cNvPr id="4132" name="グループ化 134">
            <a:extLst>
              <a:ext uri="{FF2B5EF4-FFF2-40B4-BE49-F238E27FC236}">
                <a16:creationId xmlns:a16="http://schemas.microsoft.com/office/drawing/2014/main" id="{FE836A21-4EA2-906C-7D09-629ABFCBE4C9}"/>
              </a:ext>
            </a:extLst>
          </p:cNvPr>
          <p:cNvGrpSpPr>
            <a:grpSpLocks/>
          </p:cNvGrpSpPr>
          <p:nvPr/>
        </p:nvGrpSpPr>
        <p:grpSpPr bwMode="auto">
          <a:xfrm>
            <a:off x="7448550" y="95250"/>
            <a:ext cx="990600" cy="452438"/>
            <a:chOff x="2561514" y="261484"/>
            <a:chExt cx="990443" cy="451740"/>
          </a:xfrm>
        </p:grpSpPr>
        <p:sp>
          <p:nvSpPr>
            <p:cNvPr id="4167" name="テキスト ボックス 20">
              <a:extLst>
                <a:ext uri="{FF2B5EF4-FFF2-40B4-BE49-F238E27FC236}">
                  <a16:creationId xmlns:a16="http://schemas.microsoft.com/office/drawing/2014/main" id="{21898D18-C43E-A7C5-D91F-9455A0AF5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0964" y="261484"/>
              <a:ext cx="9809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BMP-2(50ng/mL)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+AICAR(500</a:t>
              </a:r>
              <a:r>
                <a:rPr kumimoji="0" lang="en-US" altLang="ja-JP" sz="700">
                  <a:solidFill>
                    <a:srgbClr val="000000"/>
                  </a:solidFill>
                  <a:latin typeface="Symbol" panose="05050102010706020507" pitchFamily="18" charset="2"/>
                  <a:ea typeface="游ゴシック" panose="020B0400000000000000" pitchFamily="50" charset="-128"/>
                  <a:cs typeface="Arial" panose="020B0604020202020204" pitchFamily="34" charset="0"/>
                </a:rPr>
                <a:t>m</a:t>
              </a: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M)</a:t>
              </a:r>
            </a:p>
          </p:txBody>
        </p:sp>
        <p:sp>
          <p:nvSpPr>
            <p:cNvPr id="4168" name="Line 43">
              <a:extLst>
                <a:ext uri="{FF2B5EF4-FFF2-40B4-BE49-F238E27FC236}">
                  <a16:creationId xmlns:a16="http://schemas.microsoft.com/office/drawing/2014/main" id="{C00B61C4-F0CE-859B-BCE6-B0E5644DA7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084" y="541612"/>
              <a:ext cx="742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69" name="テキスト ボックス 29">
              <a:extLst>
                <a:ext uri="{FF2B5EF4-FFF2-40B4-BE49-F238E27FC236}">
                  <a16:creationId xmlns:a16="http://schemas.microsoft.com/office/drawing/2014/main" id="{F96BD161-A945-14A6-5141-90BA332B2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1514" y="528760"/>
              <a:ext cx="980992" cy="184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 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6  12  24  48 72</a:t>
              </a:r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45506F8-559D-282C-E86A-A63437B85E2C}"/>
              </a:ext>
            </a:extLst>
          </p:cNvPr>
          <p:cNvSpPr/>
          <p:nvPr/>
        </p:nvSpPr>
        <p:spPr>
          <a:xfrm>
            <a:off x="5160963" y="869950"/>
            <a:ext cx="563562" cy="147638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4134" name="グループ化 111">
            <a:extLst>
              <a:ext uri="{FF2B5EF4-FFF2-40B4-BE49-F238E27FC236}">
                <a16:creationId xmlns:a16="http://schemas.microsoft.com/office/drawing/2014/main" id="{B89104B0-1C27-A146-CDB8-B7E0105DDA37}"/>
              </a:ext>
            </a:extLst>
          </p:cNvPr>
          <p:cNvGrpSpPr>
            <a:grpSpLocks/>
          </p:cNvGrpSpPr>
          <p:nvPr/>
        </p:nvGrpSpPr>
        <p:grpSpPr bwMode="auto">
          <a:xfrm>
            <a:off x="477838" y="3175"/>
            <a:ext cx="1393825" cy="460375"/>
            <a:chOff x="1205345" y="1004573"/>
            <a:chExt cx="1394541" cy="459743"/>
          </a:xfrm>
        </p:grpSpPr>
        <p:sp>
          <p:nvSpPr>
            <p:cNvPr id="4163" name="テキスト ボックス 19">
              <a:extLst>
                <a:ext uri="{FF2B5EF4-FFF2-40B4-BE49-F238E27FC236}">
                  <a16:creationId xmlns:a16="http://schemas.microsoft.com/office/drawing/2014/main" id="{42DD60E4-5686-AFFC-D896-8A4ED067E0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5345" y="1097102"/>
              <a:ext cx="6559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incubation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time (h)</a:t>
              </a:r>
              <a:endParaRPr lang="ja-JP" altLang="en-US" sz="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4164" name="Line 43">
              <a:extLst>
                <a:ext uri="{FF2B5EF4-FFF2-40B4-BE49-F238E27FC236}">
                  <a16:creationId xmlns:a16="http://schemas.microsoft.com/office/drawing/2014/main" id="{368CFCB6-FC99-9D02-4980-C7B91B93A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7981" y="1284760"/>
              <a:ext cx="593142" cy="29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65" name="テキスト ボックス 20">
              <a:extLst>
                <a:ext uri="{FF2B5EF4-FFF2-40B4-BE49-F238E27FC236}">
                  <a16:creationId xmlns:a16="http://schemas.microsoft.com/office/drawing/2014/main" id="{DDC8C8EC-9B5C-DDAA-88EC-C4FDE9D2BC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2555" y="1004573"/>
              <a:ext cx="8982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BMP-2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(50ng/mL)</a:t>
              </a:r>
            </a:p>
          </p:txBody>
        </p:sp>
        <p:sp>
          <p:nvSpPr>
            <p:cNvPr id="4166" name="テキスト ボックス 29">
              <a:extLst>
                <a:ext uri="{FF2B5EF4-FFF2-40B4-BE49-F238E27FC236}">
                  <a16:creationId xmlns:a16="http://schemas.microsoft.com/office/drawing/2014/main" id="{C38B5AFB-0242-A52C-8B00-F2A6BCA0A4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5559" y="1279679"/>
              <a:ext cx="854327" cy="18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 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6 12 24 48 72</a:t>
              </a:r>
            </a:p>
          </p:txBody>
        </p:sp>
      </p:grpSp>
      <p:grpSp>
        <p:nvGrpSpPr>
          <p:cNvPr id="4135" name="グループ化 37">
            <a:extLst>
              <a:ext uri="{FF2B5EF4-FFF2-40B4-BE49-F238E27FC236}">
                <a16:creationId xmlns:a16="http://schemas.microsoft.com/office/drawing/2014/main" id="{5DAFEC4F-CBF3-2AD0-E828-7FB80851A3B4}"/>
              </a:ext>
            </a:extLst>
          </p:cNvPr>
          <p:cNvGrpSpPr>
            <a:grpSpLocks/>
          </p:cNvGrpSpPr>
          <p:nvPr/>
        </p:nvGrpSpPr>
        <p:grpSpPr bwMode="auto">
          <a:xfrm>
            <a:off x="2293938" y="17463"/>
            <a:ext cx="2124075" cy="455612"/>
            <a:chOff x="2581921" y="41138"/>
            <a:chExt cx="2124443" cy="456352"/>
          </a:xfrm>
        </p:grpSpPr>
        <p:sp>
          <p:nvSpPr>
            <p:cNvPr id="4158" name="テキスト ボックス 19">
              <a:extLst>
                <a:ext uri="{FF2B5EF4-FFF2-40B4-BE49-F238E27FC236}">
                  <a16:creationId xmlns:a16="http://schemas.microsoft.com/office/drawing/2014/main" id="{8054B648-E64E-489E-04DA-A9A118E95D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1921" y="80772"/>
              <a:ext cx="655637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incubation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time (h)</a:t>
              </a:r>
              <a:endParaRPr lang="ja-JP" altLang="en-US" sz="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grpSp>
          <p:nvGrpSpPr>
            <p:cNvPr id="4159" name="グループ化 116">
              <a:extLst>
                <a:ext uri="{FF2B5EF4-FFF2-40B4-BE49-F238E27FC236}">
                  <a16:creationId xmlns:a16="http://schemas.microsoft.com/office/drawing/2014/main" id="{4820B7E6-DB13-AB6E-4A38-A4F151DE68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1343" y="41138"/>
              <a:ext cx="1545021" cy="456352"/>
              <a:chOff x="2752874" y="293204"/>
              <a:chExt cx="1544637" cy="454854"/>
            </a:xfrm>
          </p:grpSpPr>
          <p:sp>
            <p:nvSpPr>
              <p:cNvPr id="4160" name="テキスト ボックス 20">
                <a:extLst>
                  <a:ext uri="{FF2B5EF4-FFF2-40B4-BE49-F238E27FC236}">
                    <a16:creationId xmlns:a16="http://schemas.microsoft.com/office/drawing/2014/main" id="{CCD3CA57-DBE3-CABE-1FCD-4B426B1B63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52874" y="293204"/>
                <a:ext cx="154463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kumimoji="0" lang="en-US" altLang="ja-JP" sz="700">
                    <a:solidFill>
                      <a:srgbClr val="000000"/>
                    </a:solidFill>
                    <a:ea typeface="游ゴシック" panose="020B0400000000000000" pitchFamily="50" charset="-128"/>
                    <a:cs typeface="Arial" panose="020B0604020202020204" pitchFamily="34" charset="0"/>
                  </a:rPr>
                  <a:t>BMP-2(50ng/mL)</a:t>
                </a:r>
              </a:p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kumimoji="0" lang="en-US" altLang="ja-JP" sz="700">
                    <a:solidFill>
                      <a:srgbClr val="000000"/>
                    </a:solidFill>
                    <a:ea typeface="游ゴシック" panose="020B0400000000000000" pitchFamily="50" charset="-128"/>
                    <a:cs typeface="Arial" panose="020B0604020202020204" pitchFamily="34" charset="0"/>
                  </a:rPr>
                  <a:t>+AICAR(500</a:t>
                </a:r>
                <a:r>
                  <a:rPr kumimoji="0" lang="en-US" altLang="ja-JP" sz="700">
                    <a:solidFill>
                      <a:srgbClr val="000000"/>
                    </a:solidFill>
                    <a:latin typeface="Symbol" panose="05050102010706020507" pitchFamily="18" charset="2"/>
                    <a:ea typeface="游ゴシック" panose="020B0400000000000000" pitchFamily="50" charset="-128"/>
                    <a:cs typeface="Arial" panose="020B0604020202020204" pitchFamily="34" charset="0"/>
                  </a:rPr>
                  <a:t>m</a:t>
                </a:r>
                <a:r>
                  <a:rPr kumimoji="0" lang="en-US" altLang="ja-JP" sz="700">
                    <a:solidFill>
                      <a:srgbClr val="000000"/>
                    </a:solidFill>
                    <a:ea typeface="游ゴシック" panose="020B0400000000000000" pitchFamily="50" charset="-128"/>
                    <a:cs typeface="Arial" panose="020B0604020202020204" pitchFamily="34" charset="0"/>
                  </a:rPr>
                  <a:t>M)</a:t>
                </a:r>
              </a:p>
            </p:txBody>
          </p:sp>
          <p:sp>
            <p:nvSpPr>
              <p:cNvPr id="4161" name="Line 43">
                <a:extLst>
                  <a:ext uri="{FF2B5EF4-FFF2-40B4-BE49-F238E27FC236}">
                    <a16:creationId xmlns:a16="http://schemas.microsoft.com/office/drawing/2014/main" id="{F0E95902-8EE3-2060-274C-8E5467FD61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6424" y="578743"/>
                <a:ext cx="727099" cy="2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62" name="テキスト ボックス 29">
                <a:extLst>
                  <a:ext uri="{FF2B5EF4-FFF2-40B4-BE49-F238E27FC236}">
                    <a16:creationId xmlns:a16="http://schemas.microsoft.com/office/drawing/2014/main" id="{989F790B-5D6D-9AA9-FF2B-AA6D75DAC2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79736" y="563594"/>
                <a:ext cx="854162" cy="184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800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1pPr>
                <a:lvl2pPr marL="6858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000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ＭＳ ゴシック" panose="020B0609070205080204" pitchFamily="49" charset="-128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kumimoji="0" lang="en-US" altLang="ja-JP" sz="600">
                    <a:solidFill>
                      <a:srgbClr val="000000"/>
                    </a:solidFill>
                    <a:ea typeface="游ゴシック" panose="020B0400000000000000" pitchFamily="50" charset="-128"/>
                    <a:cs typeface="Arial" panose="020B0604020202020204" pitchFamily="34" charset="0"/>
                  </a:rPr>
                  <a:t>0 </a:t>
                </a:r>
                <a:r>
                  <a:rPr kumimoji="0" lang="ja-JP" altLang="en-US" sz="600">
                    <a:solidFill>
                      <a:srgbClr val="000000"/>
                    </a:solidFill>
                    <a:ea typeface="游ゴシック" panose="020B0400000000000000" pitchFamily="50" charset="-128"/>
                    <a:cs typeface="Arial" panose="020B0604020202020204" pitchFamily="34" charset="0"/>
                  </a:rPr>
                  <a:t> </a:t>
                </a:r>
                <a:r>
                  <a:rPr kumimoji="0" lang="en-US" altLang="ja-JP" sz="600">
                    <a:solidFill>
                      <a:srgbClr val="000000"/>
                    </a:solidFill>
                    <a:ea typeface="游ゴシック" panose="020B0400000000000000" pitchFamily="50" charset="-128"/>
                    <a:cs typeface="Arial" panose="020B0604020202020204" pitchFamily="34" charset="0"/>
                  </a:rPr>
                  <a:t>6 12 24 48 72</a:t>
                </a:r>
              </a:p>
            </p:txBody>
          </p:sp>
        </p:grpSp>
      </p:grp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3B06D9B-6C9E-F6EA-FAC7-B411192A5559}"/>
              </a:ext>
            </a:extLst>
          </p:cNvPr>
          <p:cNvSpPr/>
          <p:nvPr/>
        </p:nvSpPr>
        <p:spPr>
          <a:xfrm>
            <a:off x="3267075" y="1985963"/>
            <a:ext cx="652463" cy="14763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4137" name="グループ化 16">
            <a:extLst>
              <a:ext uri="{FF2B5EF4-FFF2-40B4-BE49-F238E27FC236}">
                <a16:creationId xmlns:a16="http://schemas.microsoft.com/office/drawing/2014/main" id="{0E50D81F-E4B3-39C7-5A1E-C4BCDA82CA1E}"/>
              </a:ext>
            </a:extLst>
          </p:cNvPr>
          <p:cNvGrpSpPr>
            <a:grpSpLocks/>
          </p:cNvGrpSpPr>
          <p:nvPr/>
        </p:nvGrpSpPr>
        <p:grpSpPr bwMode="auto">
          <a:xfrm>
            <a:off x="3887788" y="2155825"/>
            <a:ext cx="581025" cy="185738"/>
            <a:chOff x="4127863" y="4366877"/>
            <a:chExt cx="579812" cy="184547"/>
          </a:xfrm>
        </p:grpSpPr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066A0EEA-08B6-14CA-CD81-2A09DF7254AF}"/>
                </a:ext>
              </a:extLst>
            </p:cNvPr>
            <p:cNvCxnSpPr>
              <a:cxnSpLocks/>
            </p:cNvCxnSpPr>
            <p:nvPr/>
          </p:nvCxnSpPr>
          <p:spPr>
            <a:xfrm>
              <a:off x="4165883" y="4371609"/>
              <a:ext cx="13782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7" name="テキスト ボックス 12">
              <a:extLst>
                <a:ext uri="{FF2B5EF4-FFF2-40B4-BE49-F238E27FC236}">
                  <a16:creationId xmlns:a16="http://schemas.microsoft.com/office/drawing/2014/main" id="{9907C233-FF81-B53F-393F-8F619492C7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7863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4138" name="グループ化 16">
            <a:extLst>
              <a:ext uri="{FF2B5EF4-FFF2-40B4-BE49-F238E27FC236}">
                <a16:creationId xmlns:a16="http://schemas.microsoft.com/office/drawing/2014/main" id="{7FF3A676-39EE-4B19-A7D6-F6BCC3BEB34A}"/>
              </a:ext>
            </a:extLst>
          </p:cNvPr>
          <p:cNvGrpSpPr>
            <a:grpSpLocks/>
          </p:cNvGrpSpPr>
          <p:nvPr/>
        </p:nvGrpSpPr>
        <p:grpSpPr bwMode="auto">
          <a:xfrm>
            <a:off x="3887788" y="3332163"/>
            <a:ext cx="581025" cy="185737"/>
            <a:chOff x="4127863" y="4366877"/>
            <a:chExt cx="579812" cy="184547"/>
          </a:xfrm>
        </p:grpSpPr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CF5DC707-6EA6-5729-EFF6-C0F62B6815E8}"/>
                </a:ext>
              </a:extLst>
            </p:cNvPr>
            <p:cNvCxnSpPr>
              <a:cxnSpLocks/>
            </p:cNvCxnSpPr>
            <p:nvPr/>
          </p:nvCxnSpPr>
          <p:spPr>
            <a:xfrm>
              <a:off x="4165883" y="4371608"/>
              <a:ext cx="13782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5" name="テキスト ボックス 12">
              <a:extLst>
                <a:ext uri="{FF2B5EF4-FFF2-40B4-BE49-F238E27FC236}">
                  <a16:creationId xmlns:a16="http://schemas.microsoft.com/office/drawing/2014/main" id="{24AAA4D6-FF26-375A-BC20-F11A0F68E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7863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A2E16F94-63CA-7666-2F04-B3C45BE1D38D}"/>
              </a:ext>
            </a:extLst>
          </p:cNvPr>
          <p:cNvSpPr/>
          <p:nvPr/>
        </p:nvSpPr>
        <p:spPr>
          <a:xfrm>
            <a:off x="3248025" y="4356100"/>
            <a:ext cx="639763" cy="1063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947509D-5611-8593-94E8-08B1CC12FFC6}"/>
              </a:ext>
            </a:extLst>
          </p:cNvPr>
          <p:cNvSpPr/>
          <p:nvPr/>
        </p:nvSpPr>
        <p:spPr>
          <a:xfrm>
            <a:off x="3230563" y="5711825"/>
            <a:ext cx="601662" cy="7461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4141" name="グループ化 16">
            <a:extLst>
              <a:ext uri="{FF2B5EF4-FFF2-40B4-BE49-F238E27FC236}">
                <a16:creationId xmlns:a16="http://schemas.microsoft.com/office/drawing/2014/main" id="{CDF85CE5-99C3-83E6-AE27-BD3EAF7227B2}"/>
              </a:ext>
            </a:extLst>
          </p:cNvPr>
          <p:cNvGrpSpPr>
            <a:grpSpLocks/>
          </p:cNvGrpSpPr>
          <p:nvPr/>
        </p:nvGrpSpPr>
        <p:grpSpPr bwMode="auto">
          <a:xfrm>
            <a:off x="3884613" y="5603875"/>
            <a:ext cx="658812" cy="185738"/>
            <a:chOff x="4166245" y="4271332"/>
            <a:chExt cx="660380" cy="184547"/>
          </a:xfrm>
        </p:grpSpPr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C25C1DB6-8930-0000-54B5-E2D54D2E3811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2281"/>
              <a:ext cx="13844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3" name="テキスト ボックス 12">
              <a:extLst>
                <a:ext uri="{FF2B5EF4-FFF2-40B4-BE49-F238E27FC236}">
                  <a16:creationId xmlns:a16="http://schemas.microsoft.com/office/drawing/2014/main" id="{D99C53FF-B9C0-6B11-4743-1B5A7669F3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6813" y="4271332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7378A0C8-1FFA-AA1F-EEEF-A80604A6801F}"/>
              </a:ext>
            </a:extLst>
          </p:cNvPr>
          <p:cNvSpPr/>
          <p:nvPr/>
        </p:nvSpPr>
        <p:spPr>
          <a:xfrm>
            <a:off x="7840663" y="869950"/>
            <a:ext cx="565150" cy="147638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4143" name="グループ化 16">
            <a:extLst>
              <a:ext uri="{FF2B5EF4-FFF2-40B4-BE49-F238E27FC236}">
                <a16:creationId xmlns:a16="http://schemas.microsoft.com/office/drawing/2014/main" id="{EC817599-30EA-E470-41DD-5A76C7BBEC16}"/>
              </a:ext>
            </a:extLst>
          </p:cNvPr>
          <p:cNvGrpSpPr>
            <a:grpSpLocks/>
          </p:cNvGrpSpPr>
          <p:nvPr/>
        </p:nvGrpSpPr>
        <p:grpSpPr bwMode="auto">
          <a:xfrm>
            <a:off x="8353425" y="879475"/>
            <a:ext cx="581025" cy="184150"/>
            <a:chOff x="4097103" y="4366119"/>
            <a:chExt cx="579812" cy="184547"/>
          </a:xfrm>
        </p:grpSpPr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2FE68C6C-337E-2A27-3B22-AF208379AF96}"/>
                </a:ext>
              </a:extLst>
            </p:cNvPr>
            <p:cNvCxnSpPr>
              <a:cxnSpLocks/>
            </p:cNvCxnSpPr>
            <p:nvPr/>
          </p:nvCxnSpPr>
          <p:spPr>
            <a:xfrm>
              <a:off x="4165223" y="4370892"/>
              <a:ext cx="13782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1" name="テキスト ボックス 12">
              <a:extLst>
                <a:ext uri="{FF2B5EF4-FFF2-40B4-BE49-F238E27FC236}">
                  <a16:creationId xmlns:a16="http://schemas.microsoft.com/office/drawing/2014/main" id="{35F65428-A00E-20AE-DB6A-71F39A83BD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7103" y="4366119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4144" name="グループ化 16">
            <a:extLst>
              <a:ext uri="{FF2B5EF4-FFF2-40B4-BE49-F238E27FC236}">
                <a16:creationId xmlns:a16="http://schemas.microsoft.com/office/drawing/2014/main" id="{1D5F6CFB-E1B9-0DC9-D0F6-C4955807D1C5}"/>
              </a:ext>
            </a:extLst>
          </p:cNvPr>
          <p:cNvGrpSpPr>
            <a:grpSpLocks/>
          </p:cNvGrpSpPr>
          <p:nvPr/>
        </p:nvGrpSpPr>
        <p:grpSpPr bwMode="auto">
          <a:xfrm>
            <a:off x="1941513" y="5711825"/>
            <a:ext cx="641350" cy="185738"/>
            <a:chOff x="4156847" y="4298992"/>
            <a:chExt cx="640779" cy="184547"/>
          </a:xfrm>
        </p:grpSpPr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80B9964F-4B44-6EC5-9546-9A847D9891BA}"/>
                </a:ext>
              </a:extLst>
            </p:cNvPr>
            <p:cNvCxnSpPr>
              <a:cxnSpLocks/>
            </p:cNvCxnSpPr>
            <p:nvPr/>
          </p:nvCxnSpPr>
          <p:spPr>
            <a:xfrm>
              <a:off x="4156847" y="4385745"/>
              <a:ext cx="137989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49" name="テキスト ボックス 12">
              <a:extLst>
                <a:ext uri="{FF2B5EF4-FFF2-40B4-BE49-F238E27FC236}">
                  <a16:creationId xmlns:a16="http://schemas.microsoft.com/office/drawing/2014/main" id="{E0C6AC5F-61B3-AD4F-0127-1026C62F8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7814" y="4298992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 37kDa</a:t>
              </a:r>
              <a:endParaRPr lang="ja-JP" altLang="en-US" sz="600"/>
            </a:p>
          </p:txBody>
        </p:sp>
      </p:grpSp>
      <p:sp>
        <p:nvSpPr>
          <p:cNvPr id="4145" name="テキスト ボックス 12">
            <a:extLst>
              <a:ext uri="{FF2B5EF4-FFF2-40B4-BE49-F238E27FC236}">
                <a16:creationId xmlns:a16="http://schemas.microsoft.com/office/drawing/2014/main" id="{6A33B8CD-D3C0-D591-A151-DF4FA6DD7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938" y="5708650"/>
            <a:ext cx="579437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600"/>
              <a:t> 37kDa</a:t>
            </a:r>
            <a:endParaRPr lang="ja-JP" altLang="en-US" sz="600"/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5F5BA615-4F76-7A2D-90D1-B0AC8D826C9E}"/>
              </a:ext>
            </a:extLst>
          </p:cNvPr>
          <p:cNvCxnSpPr>
            <a:cxnSpLocks/>
          </p:cNvCxnSpPr>
          <p:nvPr/>
        </p:nvCxnSpPr>
        <p:spPr bwMode="auto">
          <a:xfrm>
            <a:off x="3884613" y="5797550"/>
            <a:ext cx="13811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7" name="テキスト ボックス 3">
            <a:extLst>
              <a:ext uri="{FF2B5EF4-FFF2-40B4-BE49-F238E27FC236}">
                <a16:creationId xmlns:a16="http://schemas.microsoft.com/office/drawing/2014/main" id="{AB836133-198F-1467-0A44-D9C325234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6535738"/>
            <a:ext cx="6808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800"/>
              <a:t>Fig.S1  The full uncropped Gels and Blots images in Fig. 2E </a:t>
            </a:r>
            <a:endParaRPr kumimoji="0" lang="ja-JP" altLang="en-US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>
            <a:extLst>
              <a:ext uri="{FF2B5EF4-FFF2-40B4-BE49-F238E27FC236}">
                <a16:creationId xmlns:a16="http://schemas.microsoft.com/office/drawing/2014/main" id="{2D7EC9EE-E28A-7321-8BBF-9EC1B354A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3" y="5795963"/>
            <a:ext cx="9082087" cy="9239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800" dirty="0">
                <a:ea typeface="ＭＳ Ｐゴシック" panose="020B0600070205080204" pitchFamily="50" charset="-128"/>
              </a:rPr>
              <a:t>Fig. S2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800" kern="1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AICAR monotreatment slightly upregulated the expression of osteoblast differentiation-related molecules compared with AICAR  with </a:t>
            </a:r>
            <a:r>
              <a:rPr lang="en-US" altLang="ja-JP" sz="18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Osteogenesis-induced medium (OIM). </a:t>
            </a:r>
          </a:p>
        </p:txBody>
      </p:sp>
      <p:pic>
        <p:nvPicPr>
          <p:cNvPr id="5123" name="コンテンツ プレースホルダー 7" descr="屋外, 飛ぶ, 飛行機, 大きい が含まれている画像&#10;&#10;自動的に生成された説明">
            <a:extLst>
              <a:ext uri="{FF2B5EF4-FFF2-40B4-BE49-F238E27FC236}">
                <a16:creationId xmlns:a16="http://schemas.microsoft.com/office/drawing/2014/main" id="{84B025B2-2F4A-0CB8-400F-E3165A06719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9" t="39516" r="55618" b="50000"/>
          <a:stretch>
            <a:fillRect/>
          </a:stretch>
        </p:blipFill>
        <p:spPr bwMode="auto">
          <a:xfrm>
            <a:off x="3884613" y="2070100"/>
            <a:ext cx="2160587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コンテンツ プレースホルダー 7" descr="屋外, 飛ぶ, 飛行機, 大きい が含まれている画像&#10;&#10;自動的に生成された説明">
            <a:extLst>
              <a:ext uri="{FF2B5EF4-FFF2-40B4-BE49-F238E27FC236}">
                <a16:creationId xmlns:a16="http://schemas.microsoft.com/office/drawing/2014/main" id="{181056F3-26C4-DA37-0C0B-AB0F3A191A6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8" t="40298" r="23068" b="49216"/>
          <a:stretch>
            <a:fillRect/>
          </a:stretch>
        </p:blipFill>
        <p:spPr bwMode="auto">
          <a:xfrm>
            <a:off x="6200775" y="2063750"/>
            <a:ext cx="2160588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テキスト ボックス 20">
            <a:extLst>
              <a:ext uri="{FF2B5EF4-FFF2-40B4-BE49-F238E27FC236}">
                <a16:creationId xmlns:a16="http://schemas.microsoft.com/office/drawing/2014/main" id="{CF4807F9-D67B-7547-32A8-307DCAF70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5200" y="1651000"/>
            <a:ext cx="519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OIM</a:t>
            </a:r>
          </a:p>
        </p:txBody>
      </p:sp>
      <p:sp>
        <p:nvSpPr>
          <p:cNvPr id="5126" name="テキスト ボックス 20">
            <a:extLst>
              <a:ext uri="{FF2B5EF4-FFF2-40B4-BE49-F238E27FC236}">
                <a16:creationId xmlns:a16="http://schemas.microsoft.com/office/drawing/2014/main" id="{5899B6C1-A1C5-8496-16C1-5A4A6F776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1425" y="1666875"/>
            <a:ext cx="1941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OIM+AICAR(500 </a:t>
            </a:r>
            <a:r>
              <a:rPr kumimoji="0" lang="en-US" altLang="ja-JP" sz="1400">
                <a:latin typeface="Symbol" panose="05050102010706020507" pitchFamily="18" charset="2"/>
                <a:ea typeface="ＭＳ Ｐゴシック" panose="020B0600070205080204" pitchFamily="50" charset="-128"/>
                <a:cs typeface="Arial" panose="020B0604020202020204" pitchFamily="34" charset="0"/>
              </a:rPr>
              <a:t>m</a:t>
            </a: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M)</a:t>
            </a:r>
          </a:p>
        </p:txBody>
      </p:sp>
      <p:pic>
        <p:nvPicPr>
          <p:cNvPr id="5127" name="コンテンツ プレースホルダー 8">
            <a:extLst>
              <a:ext uri="{FF2B5EF4-FFF2-40B4-BE49-F238E27FC236}">
                <a16:creationId xmlns:a16="http://schemas.microsoft.com/office/drawing/2014/main" id="{506E90E2-47D0-4389-CD43-5521FD413A3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4" t="55392" r="50023" b="36031"/>
          <a:stretch>
            <a:fillRect/>
          </a:stretch>
        </p:blipFill>
        <p:spPr bwMode="auto">
          <a:xfrm>
            <a:off x="3883025" y="3225800"/>
            <a:ext cx="215900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8" name="テキスト ボックス 5">
            <a:extLst>
              <a:ext uri="{FF2B5EF4-FFF2-40B4-BE49-F238E27FC236}">
                <a16:creationId xmlns:a16="http://schemas.microsoft.com/office/drawing/2014/main" id="{D9BACDD4-0258-77D9-112D-F9C392D23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975" y="2381250"/>
            <a:ext cx="24733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1.00    5.94  3.81  2.60  7.94 14.01 </a:t>
            </a:r>
            <a:endParaRPr kumimoji="0" lang="ja-JP" altLang="en-US" sz="1200"/>
          </a:p>
        </p:txBody>
      </p:sp>
      <p:sp>
        <p:nvSpPr>
          <p:cNvPr id="5129" name="テキスト ボックス 14">
            <a:extLst>
              <a:ext uri="{FF2B5EF4-FFF2-40B4-BE49-F238E27FC236}">
                <a16:creationId xmlns:a16="http://schemas.microsoft.com/office/drawing/2014/main" id="{139AD838-796F-B8E3-6E2F-553B5D593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75" y="2382838"/>
            <a:ext cx="24733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1.00   4.17 5.02  3.42   2.15  3.64 </a:t>
            </a:r>
            <a:endParaRPr kumimoji="0" lang="ja-JP" altLang="en-US" sz="1200"/>
          </a:p>
        </p:txBody>
      </p:sp>
      <p:sp>
        <p:nvSpPr>
          <p:cNvPr id="5130" name="テキスト ボックス 8">
            <a:extLst>
              <a:ext uri="{FF2B5EF4-FFF2-40B4-BE49-F238E27FC236}">
                <a16:creationId xmlns:a16="http://schemas.microsoft.com/office/drawing/2014/main" id="{9147E4FD-2B13-E500-20C7-E2C7155ED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588" y="2954338"/>
            <a:ext cx="23987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1.00  83.5  120.6 126.2  87.3  125.9 </a:t>
            </a:r>
            <a:endParaRPr kumimoji="0" lang="ja-JP" altLang="en-US" sz="1200"/>
          </a:p>
        </p:txBody>
      </p:sp>
      <p:sp>
        <p:nvSpPr>
          <p:cNvPr id="5131" name="テキスト ボックス 10">
            <a:extLst>
              <a:ext uri="{FF2B5EF4-FFF2-40B4-BE49-F238E27FC236}">
                <a16:creationId xmlns:a16="http://schemas.microsoft.com/office/drawing/2014/main" id="{8CF2567F-FDAC-9C00-865E-29A2DFD7B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9675" y="2935288"/>
            <a:ext cx="2473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1.00   17.05 9.63 25.98 40.26 74.32 </a:t>
            </a:r>
            <a:endParaRPr kumimoji="0" lang="ja-JP" altLang="en-US" sz="1200"/>
          </a:p>
        </p:txBody>
      </p:sp>
      <p:pic>
        <p:nvPicPr>
          <p:cNvPr id="5132" name="コンテンツ プレースホルダー 12">
            <a:extLst>
              <a:ext uri="{FF2B5EF4-FFF2-40B4-BE49-F238E27FC236}">
                <a16:creationId xmlns:a16="http://schemas.microsoft.com/office/drawing/2014/main" id="{331EAC08-38FE-D4D2-0343-D87FA4FDE40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72" t="57605" r="21265" b="30351"/>
          <a:stretch>
            <a:fillRect/>
          </a:stretch>
        </p:blipFill>
        <p:spPr bwMode="auto">
          <a:xfrm>
            <a:off x="6184900" y="3224213"/>
            <a:ext cx="2160588" cy="360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コンテンツ プレースホルダー 9" descr="白黒の写真&#10;&#10;低い精度で自動的に生成された説明">
            <a:extLst>
              <a:ext uri="{FF2B5EF4-FFF2-40B4-BE49-F238E27FC236}">
                <a16:creationId xmlns:a16="http://schemas.microsoft.com/office/drawing/2014/main" id="{6860B60C-EDFF-EB12-37D2-B5389A83B6A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5" t="22449" r="40376" b="69193"/>
          <a:stretch>
            <a:fillRect/>
          </a:stretch>
        </p:blipFill>
        <p:spPr bwMode="auto">
          <a:xfrm>
            <a:off x="1446213" y="2039938"/>
            <a:ext cx="2159000" cy="360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3F7728-B30A-1E8E-A7AD-8600BAFE5747}"/>
              </a:ext>
            </a:extLst>
          </p:cNvPr>
          <p:cNvSpPr txBox="1"/>
          <p:nvPr/>
        </p:nvSpPr>
        <p:spPr>
          <a:xfrm>
            <a:off x="681038" y="2555875"/>
            <a:ext cx="812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prstClr val="black"/>
                </a:solidFill>
                <a:latin typeface="+mn-lt"/>
                <a:ea typeface="ＭＳ Ｐゴシック"/>
                <a:cs typeface="Arial" panose="020B0604020202020204" pitchFamily="34" charset="0"/>
              </a:rPr>
              <a:t>OSX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prstClr val="black"/>
                </a:solidFill>
                <a:latin typeface="+mn-lt"/>
                <a:ea typeface="ＭＳ Ｐゴシック"/>
                <a:cs typeface="Arial" panose="020B0604020202020204" pitchFamily="34" charset="0"/>
              </a:rPr>
              <a:t>(45kDa)</a:t>
            </a:r>
            <a:endParaRPr lang="ja-JP" altLang="en-US" sz="1200" dirty="0">
              <a:solidFill>
                <a:prstClr val="black"/>
              </a:solidFill>
              <a:latin typeface="+mn-lt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C3DB4F3-AE4F-6F36-1DCF-4D0110D21DBA}"/>
              </a:ext>
            </a:extLst>
          </p:cNvPr>
          <p:cNvSpPr txBox="1"/>
          <p:nvPr/>
        </p:nvSpPr>
        <p:spPr>
          <a:xfrm>
            <a:off x="679450" y="2028825"/>
            <a:ext cx="736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latin typeface="+mn-lt"/>
                <a:ea typeface="ＭＳ Ｐゴシック"/>
                <a:cs typeface="Arial" panose="020B0604020202020204" pitchFamily="34" charset="0"/>
              </a:rPr>
              <a:t>Runx2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latin typeface="+mn-lt"/>
                <a:ea typeface="ＭＳ Ｐゴシック"/>
                <a:cs typeface="Arial" panose="020B0604020202020204" pitchFamily="34" charset="0"/>
              </a:rPr>
              <a:t>(56kDa)</a:t>
            </a:r>
            <a:endParaRPr lang="ja-JP" altLang="en-US" sz="1200" dirty="0">
              <a:latin typeface="+mn-lt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ECADDF-9B9E-66CE-C65F-7C6F04CAAE28}"/>
              </a:ext>
            </a:extLst>
          </p:cNvPr>
          <p:cNvSpPr txBox="1"/>
          <p:nvPr/>
        </p:nvSpPr>
        <p:spPr>
          <a:xfrm>
            <a:off x="625475" y="3173413"/>
            <a:ext cx="7302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prstClr val="black"/>
                </a:solidFill>
                <a:latin typeface="Symbol" panose="05050102010706020507" pitchFamily="18" charset="2"/>
                <a:ea typeface="ＭＳ Ｐゴシック"/>
                <a:cs typeface="Arial" panose="020B0604020202020204" pitchFamily="34" charset="0"/>
              </a:rPr>
              <a:t>b</a:t>
            </a:r>
            <a:r>
              <a:rPr lang="en-US" altLang="ja-JP" sz="1200" dirty="0">
                <a:solidFill>
                  <a:prstClr val="black"/>
                </a:solidFill>
                <a:latin typeface="+mn-lt"/>
                <a:ea typeface="ＭＳ Ｐゴシック"/>
                <a:cs typeface="Arial" panose="020B0604020202020204" pitchFamily="34" charset="0"/>
              </a:rPr>
              <a:t>-actin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prstClr val="black"/>
                </a:solidFill>
                <a:latin typeface="+mn-lt"/>
                <a:ea typeface="ＭＳ Ｐゴシック"/>
                <a:cs typeface="Arial" panose="020B0604020202020204" pitchFamily="34" charset="0"/>
              </a:rPr>
              <a:t>(43kDa)</a:t>
            </a:r>
            <a:endParaRPr lang="ja-JP" altLang="en-US" sz="1200" dirty="0">
              <a:solidFill>
                <a:prstClr val="black"/>
              </a:solidFill>
              <a:latin typeface="+mn-lt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137" name="テキスト ボックス 30">
            <a:extLst>
              <a:ext uri="{FF2B5EF4-FFF2-40B4-BE49-F238E27FC236}">
                <a16:creationId xmlns:a16="http://schemas.microsoft.com/office/drawing/2014/main" id="{77860CDF-1496-DCC0-CBEE-AFE93AA30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1741488"/>
            <a:ext cx="793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000">
                <a:ea typeface="ＭＳ Ｐ明朝" panose="02020600040205080304" pitchFamily="18" charset="-128"/>
                <a:cs typeface="Arial" panose="020B0604020202020204" pitchFamily="34" charset="0"/>
              </a:rPr>
              <a:t>incubation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000">
                <a:ea typeface="ＭＳ Ｐ明朝" panose="02020600040205080304" pitchFamily="18" charset="-128"/>
                <a:cs typeface="Arial" panose="020B0604020202020204" pitchFamily="34" charset="0"/>
              </a:rPr>
              <a:t>time (h)</a:t>
            </a:r>
          </a:p>
        </p:txBody>
      </p:sp>
      <p:sp>
        <p:nvSpPr>
          <p:cNvPr id="5138" name="Line 43">
            <a:extLst>
              <a:ext uri="{FF2B5EF4-FFF2-40B4-BE49-F238E27FC236}">
                <a16:creationId xmlns:a16="http://schemas.microsoft.com/office/drawing/2014/main" id="{760CE48D-19BA-44EB-2EC6-CB9A591EDC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93838" y="1873250"/>
            <a:ext cx="19796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39" name="テキスト ボックス 20">
            <a:extLst>
              <a:ext uri="{FF2B5EF4-FFF2-40B4-BE49-F238E27FC236}">
                <a16:creationId xmlns:a16="http://schemas.microsoft.com/office/drawing/2014/main" id="{BA89A390-1083-711B-3E04-4B1AFC0DC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1627188"/>
            <a:ext cx="158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AICAR(500 </a:t>
            </a:r>
            <a:r>
              <a:rPr kumimoji="0" lang="en-US" altLang="ja-JP" sz="1400">
                <a:latin typeface="Symbol" panose="05050102010706020507" pitchFamily="18" charset="2"/>
                <a:ea typeface="ＭＳ Ｐゴシック" panose="020B0600070205080204" pitchFamily="50" charset="-128"/>
                <a:cs typeface="Arial" panose="020B0604020202020204" pitchFamily="34" charset="0"/>
              </a:rPr>
              <a:t>m</a:t>
            </a: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M)</a:t>
            </a:r>
          </a:p>
        </p:txBody>
      </p:sp>
      <p:sp>
        <p:nvSpPr>
          <p:cNvPr id="5140" name="テキスト ボックス 29">
            <a:extLst>
              <a:ext uri="{FF2B5EF4-FFF2-40B4-BE49-F238E27FC236}">
                <a16:creationId xmlns:a16="http://schemas.microsoft.com/office/drawing/2014/main" id="{656A981D-9AFC-86EC-6C6B-EC0EFA130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838" y="1816100"/>
            <a:ext cx="21066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0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6     12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24   48   72</a:t>
            </a:r>
          </a:p>
        </p:txBody>
      </p:sp>
      <p:graphicFrame>
        <p:nvGraphicFramePr>
          <p:cNvPr id="5141" name="オブジェクト 18">
            <a:extLst>
              <a:ext uri="{FF2B5EF4-FFF2-40B4-BE49-F238E27FC236}">
                <a16:creationId xmlns:a16="http://schemas.microsoft.com/office/drawing/2014/main" id="{9941EE45-5037-5C57-AB5A-7BCD8949F7C5}"/>
              </a:ext>
            </a:extLst>
          </p:cNvPr>
          <p:cNvGraphicFramePr>
            <a:graphicFrameLocks/>
          </p:cNvGraphicFramePr>
          <p:nvPr/>
        </p:nvGraphicFramePr>
        <p:xfrm>
          <a:off x="1439863" y="3219450"/>
          <a:ext cx="2160587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7066667" imgH="2552381" progId="">
                  <p:embed/>
                </p:oleObj>
              </mc:Choice>
              <mc:Fallback>
                <p:oleObj r:id="rId7" imgW="17066667" imgH="2552381" progId="">
                  <p:embed/>
                  <p:pic>
                    <p:nvPicPr>
                      <p:cNvPr id="0" name="オブジェクト 18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63" y="3219450"/>
                        <a:ext cx="2160587" cy="3603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2" name="テキスト ボックス 8">
            <a:extLst>
              <a:ext uri="{FF2B5EF4-FFF2-40B4-BE49-F238E27FC236}">
                <a16:creationId xmlns:a16="http://schemas.microsoft.com/office/drawing/2014/main" id="{6A2BFFA4-E936-4084-C4B6-4E982B590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2359025"/>
            <a:ext cx="2214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latin typeface="Times New Roman" panose="02020603050405020304" pitchFamily="18" charset="0"/>
                <a:ea typeface="游ゴシック" panose="020B0400000000000000" pitchFamily="50" charset="-128"/>
              </a:rPr>
              <a:t>1.00   0.28  0.98  1.10  1.07 0.33 </a:t>
            </a:r>
            <a:endParaRPr kumimoji="0" lang="ja-JP" altLang="en-US" sz="1200"/>
          </a:p>
        </p:txBody>
      </p:sp>
      <p:sp>
        <p:nvSpPr>
          <p:cNvPr id="5143" name="テキスト ボックス 9">
            <a:extLst>
              <a:ext uri="{FF2B5EF4-FFF2-40B4-BE49-F238E27FC236}">
                <a16:creationId xmlns:a16="http://schemas.microsoft.com/office/drawing/2014/main" id="{DBD3A6E4-1DE0-6B74-4BE4-37909B2F8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6363" y="2936875"/>
            <a:ext cx="2214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1.00   0.46  1.18  1.19  1.58  1.07 </a:t>
            </a:r>
            <a:endParaRPr kumimoji="0" lang="ja-JP" altLang="en-US" sz="1200"/>
          </a:p>
        </p:txBody>
      </p:sp>
      <p:graphicFrame>
        <p:nvGraphicFramePr>
          <p:cNvPr id="5144" name="オブジェクト 22">
            <a:extLst>
              <a:ext uri="{FF2B5EF4-FFF2-40B4-BE49-F238E27FC236}">
                <a16:creationId xmlns:a16="http://schemas.microsoft.com/office/drawing/2014/main" id="{C9499CE8-A93F-5898-4A1C-BE0BAC6C32D1}"/>
              </a:ext>
            </a:extLst>
          </p:cNvPr>
          <p:cNvGraphicFramePr>
            <a:graphicFrameLocks/>
          </p:cNvGraphicFramePr>
          <p:nvPr/>
        </p:nvGraphicFramePr>
        <p:xfrm>
          <a:off x="1441450" y="2614613"/>
          <a:ext cx="216058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7707937" imgH="800000" progId="">
                  <p:embed/>
                </p:oleObj>
              </mc:Choice>
              <mc:Fallback>
                <p:oleObj r:id="rId9" imgW="7707937" imgH="800000" progId="">
                  <p:embed/>
                  <p:pic>
                    <p:nvPicPr>
                      <p:cNvPr id="0" name="オブジェクト 22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450" y="2614613"/>
                        <a:ext cx="2160588" cy="3603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5" name="Line 43">
            <a:extLst>
              <a:ext uri="{FF2B5EF4-FFF2-40B4-BE49-F238E27FC236}">
                <a16:creationId xmlns:a16="http://schemas.microsoft.com/office/drawing/2014/main" id="{DA18A522-2C85-8941-E69C-C736F39EEF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95738" y="1912938"/>
            <a:ext cx="19796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46" name="テキスト ボックス 29">
            <a:extLst>
              <a:ext uri="{FF2B5EF4-FFF2-40B4-BE49-F238E27FC236}">
                <a16:creationId xmlns:a16="http://schemas.microsoft.com/office/drawing/2014/main" id="{BB7C29DA-53A7-41F5-DDE3-70B5979B9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1855788"/>
            <a:ext cx="21066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0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1      3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6     12    24</a:t>
            </a:r>
          </a:p>
        </p:txBody>
      </p:sp>
      <p:graphicFrame>
        <p:nvGraphicFramePr>
          <p:cNvPr id="5147" name="オブジェクト 25">
            <a:extLst>
              <a:ext uri="{FF2B5EF4-FFF2-40B4-BE49-F238E27FC236}">
                <a16:creationId xmlns:a16="http://schemas.microsoft.com/office/drawing/2014/main" id="{82E1BC8F-275D-8FEB-3AAD-7359CDCB5562}"/>
              </a:ext>
            </a:extLst>
          </p:cNvPr>
          <p:cNvGraphicFramePr>
            <a:graphicFrameLocks/>
          </p:cNvGraphicFramePr>
          <p:nvPr/>
        </p:nvGraphicFramePr>
        <p:xfrm>
          <a:off x="3897313" y="2627313"/>
          <a:ext cx="215900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7974603" imgH="685714" progId="">
                  <p:embed/>
                </p:oleObj>
              </mc:Choice>
              <mc:Fallback>
                <p:oleObj r:id="rId11" imgW="7974603" imgH="685714" progId="">
                  <p:embed/>
                  <p:pic>
                    <p:nvPicPr>
                      <p:cNvPr id="0" name="オブジェクト 25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7313" y="2627313"/>
                        <a:ext cx="2159000" cy="3603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48" name="オブジェクト 26">
            <a:extLst>
              <a:ext uri="{FF2B5EF4-FFF2-40B4-BE49-F238E27FC236}">
                <a16:creationId xmlns:a16="http://schemas.microsoft.com/office/drawing/2014/main" id="{21070FD2-431D-F2E5-EFD5-425CA2C8C2C8}"/>
              </a:ext>
            </a:extLst>
          </p:cNvPr>
          <p:cNvGraphicFramePr>
            <a:graphicFrameLocks/>
          </p:cNvGraphicFramePr>
          <p:nvPr/>
        </p:nvGraphicFramePr>
        <p:xfrm>
          <a:off x="6200775" y="2619375"/>
          <a:ext cx="216058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8088889" imgH="914286" progId="">
                  <p:embed/>
                </p:oleObj>
              </mc:Choice>
              <mc:Fallback>
                <p:oleObj r:id="rId13" imgW="8088889" imgH="914286" progId="">
                  <p:embed/>
                  <p:pic>
                    <p:nvPicPr>
                      <p:cNvPr id="0" name="オブジェクト 26"/>
                      <p:cNvPicPr>
                        <a:picLocks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0775" y="2619375"/>
                        <a:ext cx="2160588" cy="3603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9" name="Line 43">
            <a:extLst>
              <a:ext uri="{FF2B5EF4-FFF2-40B4-BE49-F238E27FC236}">
                <a16:creationId xmlns:a16="http://schemas.microsoft.com/office/drawing/2014/main" id="{9AEBC049-DCF8-E375-6E06-FDABDBB022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3638" y="1914525"/>
            <a:ext cx="198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150" name="テキスト ボックス 29">
            <a:extLst>
              <a:ext uri="{FF2B5EF4-FFF2-40B4-BE49-F238E27FC236}">
                <a16:creationId xmlns:a16="http://schemas.microsoft.com/office/drawing/2014/main" id="{60EB6ABD-7301-B724-9FD8-C0582B9AD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225" y="1857375"/>
            <a:ext cx="2105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0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1      3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6     12    24</a:t>
            </a:r>
          </a:p>
        </p:txBody>
      </p:sp>
      <p:sp>
        <p:nvSpPr>
          <p:cNvPr id="5151" name="テキスト ボックス 1">
            <a:extLst>
              <a:ext uri="{FF2B5EF4-FFF2-40B4-BE49-F238E27FC236}">
                <a16:creationId xmlns:a16="http://schemas.microsoft.com/office/drawing/2014/main" id="{3610AABF-53A1-9879-0C5A-221DC6D32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88" y="1155700"/>
            <a:ext cx="1941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800">
                <a:ea typeface="游ゴシック" panose="020B0400000000000000" pitchFamily="50" charset="-128"/>
                <a:cs typeface="Arial" panose="020B0604020202020204" pitchFamily="34" charset="0"/>
              </a:rPr>
              <a:t>ON Titanium disc</a:t>
            </a:r>
            <a:endParaRPr lang="ja-JP" altLang="en-US" sz="1800"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図 11">
            <a:extLst>
              <a:ext uri="{FF2B5EF4-FFF2-40B4-BE49-F238E27FC236}">
                <a16:creationId xmlns:a16="http://schemas.microsoft.com/office/drawing/2014/main" id="{7B8FC4F3-49DE-E1D7-563B-64FE85617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" t="1317" r="18845" b="2588"/>
          <a:stretch>
            <a:fillRect/>
          </a:stretch>
        </p:blipFill>
        <p:spPr bwMode="auto">
          <a:xfrm>
            <a:off x="1047750" y="657225"/>
            <a:ext cx="133508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191482F-5E71-66AB-AF54-B8EDA7AF3CE8}"/>
              </a:ext>
            </a:extLst>
          </p:cNvPr>
          <p:cNvSpPr txBox="1"/>
          <p:nvPr/>
        </p:nvSpPr>
        <p:spPr bwMode="auto">
          <a:xfrm>
            <a:off x="185738" y="930275"/>
            <a:ext cx="741362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p-ULK-1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(150kDa)</a:t>
            </a:r>
            <a:endParaRPr lang="ja-JP" altLang="en-US" sz="1050" dirty="0">
              <a:latin typeface="+mn-lt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7172" name="グループ化 18">
            <a:extLst>
              <a:ext uri="{FF2B5EF4-FFF2-40B4-BE49-F238E27FC236}">
                <a16:creationId xmlns:a16="http://schemas.microsoft.com/office/drawing/2014/main" id="{492D0842-F1BF-C5E1-DB79-0AB899064072}"/>
              </a:ext>
            </a:extLst>
          </p:cNvPr>
          <p:cNvGrpSpPr>
            <a:grpSpLocks/>
          </p:cNvGrpSpPr>
          <p:nvPr/>
        </p:nvGrpSpPr>
        <p:grpSpPr bwMode="auto">
          <a:xfrm>
            <a:off x="346075" y="238125"/>
            <a:ext cx="1484313" cy="471488"/>
            <a:chOff x="1205345" y="964393"/>
            <a:chExt cx="1485954" cy="471263"/>
          </a:xfrm>
        </p:grpSpPr>
        <p:sp>
          <p:nvSpPr>
            <p:cNvPr id="7211" name="テキスト ボックス 19">
              <a:extLst>
                <a:ext uri="{FF2B5EF4-FFF2-40B4-BE49-F238E27FC236}">
                  <a16:creationId xmlns:a16="http://schemas.microsoft.com/office/drawing/2014/main" id="{3E429C2C-6A84-DB35-6672-1FB272B505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5345" y="1097102"/>
              <a:ext cx="6559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incubation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time (h)</a:t>
              </a:r>
              <a:endParaRPr lang="ja-JP" altLang="en-US" sz="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7212" name="Line 43">
              <a:extLst>
                <a:ext uri="{FF2B5EF4-FFF2-40B4-BE49-F238E27FC236}">
                  <a16:creationId xmlns:a16="http://schemas.microsoft.com/office/drawing/2014/main" id="{A669B927-2F04-31BD-B648-78EC4BA586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8309" y="1245458"/>
              <a:ext cx="732556" cy="55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13" name="テキスト ボックス 20">
              <a:extLst>
                <a:ext uri="{FF2B5EF4-FFF2-40B4-BE49-F238E27FC236}">
                  <a16:creationId xmlns:a16="http://schemas.microsoft.com/office/drawing/2014/main" id="{EC2888CF-E81D-8E0F-AD31-4EFFFDDF84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3044" y="964393"/>
              <a:ext cx="8982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BMP-2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(50ng/mL)</a:t>
              </a:r>
            </a:p>
          </p:txBody>
        </p:sp>
        <p:sp>
          <p:nvSpPr>
            <p:cNvPr id="7214" name="テキスト ボックス 29">
              <a:extLst>
                <a:ext uri="{FF2B5EF4-FFF2-40B4-BE49-F238E27FC236}">
                  <a16:creationId xmlns:a16="http://schemas.microsoft.com/office/drawing/2014/main" id="{4BF45D74-BE69-B654-4036-5403678CF9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1987" y="1222986"/>
              <a:ext cx="898255" cy="18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  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6  12  24  48  72</a:t>
              </a:r>
            </a:p>
          </p:txBody>
        </p:sp>
      </p:grp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F3492FD8-EC61-6E05-234E-56B4C0B8DD73}"/>
              </a:ext>
            </a:extLst>
          </p:cNvPr>
          <p:cNvSpPr/>
          <p:nvPr/>
        </p:nvSpPr>
        <p:spPr>
          <a:xfrm>
            <a:off x="1752600" y="781050"/>
            <a:ext cx="565150" cy="1190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7174" name="グループ化 16">
            <a:extLst>
              <a:ext uri="{FF2B5EF4-FFF2-40B4-BE49-F238E27FC236}">
                <a16:creationId xmlns:a16="http://schemas.microsoft.com/office/drawing/2014/main" id="{000CE50E-B8E9-C7A3-D845-85664B083F72}"/>
              </a:ext>
            </a:extLst>
          </p:cNvPr>
          <p:cNvGrpSpPr>
            <a:grpSpLocks/>
          </p:cNvGrpSpPr>
          <p:nvPr/>
        </p:nvGrpSpPr>
        <p:grpSpPr bwMode="auto">
          <a:xfrm>
            <a:off x="2317750" y="849313"/>
            <a:ext cx="579438" cy="184150"/>
            <a:chOff x="4140295" y="4372113"/>
            <a:chExt cx="579812" cy="184547"/>
          </a:xfrm>
        </p:grpSpPr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1D65CDE7-7E04-C8D5-D9EF-B9EF41631207}"/>
                </a:ext>
              </a:extLst>
            </p:cNvPr>
            <p:cNvCxnSpPr>
              <a:cxnSpLocks/>
            </p:cNvCxnSpPr>
            <p:nvPr/>
          </p:nvCxnSpPr>
          <p:spPr>
            <a:xfrm>
              <a:off x="4165711" y="4372113"/>
              <a:ext cx="13820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10" name="テキスト ボックス 12">
              <a:extLst>
                <a:ext uri="{FF2B5EF4-FFF2-40B4-BE49-F238E27FC236}">
                  <a16:creationId xmlns:a16="http://schemas.microsoft.com/office/drawing/2014/main" id="{D021DAEF-FB86-F37F-9BB1-67C915407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0295" y="4372113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150kDa</a:t>
              </a:r>
              <a:endParaRPr lang="ja-JP" altLang="en-US" sz="600"/>
            </a:p>
          </p:txBody>
        </p:sp>
      </p:grpSp>
      <p:grpSp>
        <p:nvGrpSpPr>
          <p:cNvPr id="7175" name="グループ化 28">
            <a:extLst>
              <a:ext uri="{FF2B5EF4-FFF2-40B4-BE49-F238E27FC236}">
                <a16:creationId xmlns:a16="http://schemas.microsoft.com/office/drawing/2014/main" id="{3EE724EB-F59D-A8B5-F904-ECBFDA47F33F}"/>
              </a:ext>
            </a:extLst>
          </p:cNvPr>
          <p:cNvGrpSpPr>
            <a:grpSpLocks/>
          </p:cNvGrpSpPr>
          <p:nvPr/>
        </p:nvGrpSpPr>
        <p:grpSpPr bwMode="auto">
          <a:xfrm>
            <a:off x="1674813" y="241300"/>
            <a:ext cx="1554162" cy="450850"/>
            <a:chOff x="2561514" y="261484"/>
            <a:chExt cx="1554087" cy="452389"/>
          </a:xfrm>
        </p:grpSpPr>
        <p:sp>
          <p:nvSpPr>
            <p:cNvPr id="7206" name="テキスト ボックス 20">
              <a:extLst>
                <a:ext uri="{FF2B5EF4-FFF2-40B4-BE49-F238E27FC236}">
                  <a16:creationId xmlns:a16="http://schemas.microsoft.com/office/drawing/2014/main" id="{0F9C8AAA-05BB-A3BA-63AD-68BA16762E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0964" y="261484"/>
              <a:ext cx="15446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BMP-2(50ng/mL)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+AICAR(500</a:t>
              </a:r>
              <a:r>
                <a:rPr kumimoji="0" lang="en-US" altLang="ja-JP" sz="700">
                  <a:solidFill>
                    <a:srgbClr val="000000"/>
                  </a:solidFill>
                  <a:latin typeface="Symbol" panose="05050102010706020507" pitchFamily="18" charset="2"/>
                  <a:ea typeface="游ゴシック" panose="020B0400000000000000" pitchFamily="50" charset="-128"/>
                  <a:cs typeface="Arial" panose="020B0604020202020204" pitchFamily="34" charset="0"/>
                </a:rPr>
                <a:t>m</a:t>
              </a: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M)</a:t>
              </a:r>
            </a:p>
          </p:txBody>
        </p:sp>
        <p:sp>
          <p:nvSpPr>
            <p:cNvPr id="7207" name="Line 43">
              <a:extLst>
                <a:ext uri="{FF2B5EF4-FFF2-40B4-BE49-F238E27FC236}">
                  <a16:creationId xmlns:a16="http://schemas.microsoft.com/office/drawing/2014/main" id="{45E8245F-C56D-963F-4087-D9F303CB66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084" y="541612"/>
              <a:ext cx="742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208" name="テキスト ボックス 29">
              <a:extLst>
                <a:ext uri="{FF2B5EF4-FFF2-40B4-BE49-F238E27FC236}">
                  <a16:creationId xmlns:a16="http://schemas.microsoft.com/office/drawing/2014/main" id="{B3B82D13-672A-0343-F6C2-11192DC5F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1514" y="528760"/>
              <a:ext cx="1031264" cy="185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12  24  48  72</a:t>
              </a:r>
            </a:p>
          </p:txBody>
        </p:sp>
      </p:grpSp>
      <p:sp>
        <p:nvSpPr>
          <p:cNvPr id="7176" name="テキスト ボックス 79">
            <a:extLst>
              <a:ext uri="{FF2B5EF4-FFF2-40B4-BE49-F238E27FC236}">
                <a16:creationId xmlns:a16="http://schemas.microsoft.com/office/drawing/2014/main" id="{DE436EF0-2E9C-B1E0-DA9C-99B24F59F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8" y="2116138"/>
            <a:ext cx="781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Beclin-1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(60kDa)</a:t>
            </a:r>
            <a:endParaRPr kumimoji="0" lang="ja-JP" altLang="en-US" sz="1200">
              <a:solidFill>
                <a:srgbClr val="000000"/>
              </a:solidFill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7177" name="コンテンツ プレースホルダー 9">
            <a:extLst>
              <a:ext uri="{FF2B5EF4-FFF2-40B4-BE49-F238E27FC236}">
                <a16:creationId xmlns:a16="http://schemas.microsoft.com/office/drawing/2014/main" id="{13E3481C-F954-B5AE-86D1-EB9BC55BC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" r="24153" b="705"/>
          <a:stretch>
            <a:fillRect/>
          </a:stretch>
        </p:blipFill>
        <p:spPr bwMode="auto">
          <a:xfrm>
            <a:off x="1044575" y="1752600"/>
            <a:ext cx="1335088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6873C636-3E03-280A-6563-62C3F6E494D3}"/>
              </a:ext>
            </a:extLst>
          </p:cNvPr>
          <p:cNvSpPr/>
          <p:nvPr/>
        </p:nvSpPr>
        <p:spPr>
          <a:xfrm>
            <a:off x="1171575" y="2100263"/>
            <a:ext cx="561975" cy="9683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7179" name="グループ化 16">
            <a:extLst>
              <a:ext uri="{FF2B5EF4-FFF2-40B4-BE49-F238E27FC236}">
                <a16:creationId xmlns:a16="http://schemas.microsoft.com/office/drawing/2014/main" id="{C6E83B53-87E8-C5B8-73A8-10BD821516CD}"/>
              </a:ext>
            </a:extLst>
          </p:cNvPr>
          <p:cNvGrpSpPr>
            <a:grpSpLocks/>
          </p:cNvGrpSpPr>
          <p:nvPr/>
        </p:nvGrpSpPr>
        <p:grpSpPr bwMode="auto">
          <a:xfrm>
            <a:off x="2254250" y="2197100"/>
            <a:ext cx="579438" cy="184150"/>
            <a:chOff x="4070934" y="4366877"/>
            <a:chExt cx="579812" cy="184547"/>
          </a:xfrm>
        </p:grpSpPr>
        <p:cxnSp>
          <p:nvCxnSpPr>
            <p:cNvPr id="3" name="直線コネクタ 2">
              <a:extLst>
                <a:ext uri="{FF2B5EF4-FFF2-40B4-BE49-F238E27FC236}">
                  <a16:creationId xmlns:a16="http://schemas.microsoft.com/office/drawing/2014/main" id="{92E02140-5FD5-8773-C4E7-F081959CA149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50"/>
              <a:ext cx="13820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05" name="テキスト ボックス 12">
              <a:extLst>
                <a:ext uri="{FF2B5EF4-FFF2-40B4-BE49-F238E27FC236}">
                  <a16:creationId xmlns:a16="http://schemas.microsoft.com/office/drawing/2014/main" id="{75550632-9561-9541-8280-1035A9362A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934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pic>
        <p:nvPicPr>
          <p:cNvPr id="7180" name="コンテンツ プレースホルダー 9">
            <a:extLst>
              <a:ext uri="{FF2B5EF4-FFF2-40B4-BE49-F238E27FC236}">
                <a16:creationId xmlns:a16="http://schemas.microsoft.com/office/drawing/2014/main" id="{2E6E5259-8236-9750-B16C-B306C3491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" r="20151" b="3711"/>
          <a:stretch>
            <a:fillRect/>
          </a:stretch>
        </p:blipFill>
        <p:spPr bwMode="auto">
          <a:xfrm>
            <a:off x="1042988" y="2924175"/>
            <a:ext cx="1336675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47A22C0D-ED8A-642F-CF9B-3C57EE2767F0}"/>
              </a:ext>
            </a:extLst>
          </p:cNvPr>
          <p:cNvSpPr/>
          <p:nvPr/>
        </p:nvSpPr>
        <p:spPr>
          <a:xfrm>
            <a:off x="1138238" y="3360738"/>
            <a:ext cx="574675" cy="10953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421A1C62-9ADB-E626-9C90-FAA6AAA87067}"/>
              </a:ext>
            </a:extLst>
          </p:cNvPr>
          <p:cNvSpPr txBox="1"/>
          <p:nvPr/>
        </p:nvSpPr>
        <p:spPr>
          <a:xfrm>
            <a:off x="190500" y="3328988"/>
            <a:ext cx="665163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Symbol" panose="05050102010706020507" pitchFamily="18" charset="2"/>
                <a:ea typeface="ＭＳ Ｐゴシック"/>
                <a:cs typeface="Arial" panose="020B0604020202020204" pitchFamily="34" charset="0"/>
              </a:rPr>
              <a:t>b</a:t>
            </a:r>
            <a:r>
              <a:rPr lang="en-US" altLang="ja-JP" sz="1050" dirty="0">
                <a:latin typeface="+mn-lt"/>
                <a:ea typeface="ＭＳ Ｐゴシック"/>
                <a:cs typeface="Arial" panose="020B0604020202020204" pitchFamily="34" charset="0"/>
              </a:rPr>
              <a:t>-actin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+mn-lt"/>
                <a:ea typeface="ＭＳ Ｐゴシック"/>
                <a:cs typeface="Arial" panose="020B0604020202020204" pitchFamily="34" charset="0"/>
              </a:rPr>
              <a:t>(43kDa)</a:t>
            </a:r>
            <a:endParaRPr lang="ja-JP" altLang="en-US" sz="1050" dirty="0">
              <a:latin typeface="+mn-lt"/>
              <a:ea typeface="ＭＳ Ｐゴシック"/>
              <a:cs typeface="Arial" panose="020B0604020202020204" pitchFamily="34" charset="0"/>
            </a:endParaRPr>
          </a:p>
        </p:txBody>
      </p:sp>
      <p:grpSp>
        <p:nvGrpSpPr>
          <p:cNvPr id="7183" name="グループ化 16">
            <a:extLst>
              <a:ext uri="{FF2B5EF4-FFF2-40B4-BE49-F238E27FC236}">
                <a16:creationId xmlns:a16="http://schemas.microsoft.com/office/drawing/2014/main" id="{38B0606B-8259-BA15-BFAF-B10D78B6DE91}"/>
              </a:ext>
            </a:extLst>
          </p:cNvPr>
          <p:cNvGrpSpPr>
            <a:grpSpLocks/>
          </p:cNvGrpSpPr>
          <p:nvPr/>
        </p:nvGrpSpPr>
        <p:grpSpPr bwMode="auto">
          <a:xfrm>
            <a:off x="2236788" y="3340100"/>
            <a:ext cx="579437" cy="184150"/>
            <a:chOff x="4070934" y="4366877"/>
            <a:chExt cx="579812" cy="184547"/>
          </a:xfrm>
        </p:grpSpPr>
        <p:cxnSp>
          <p:nvCxnSpPr>
            <p:cNvPr id="6" name="直線コネクタ 5">
              <a:extLst>
                <a:ext uri="{FF2B5EF4-FFF2-40B4-BE49-F238E27FC236}">
                  <a16:creationId xmlns:a16="http://schemas.microsoft.com/office/drawing/2014/main" id="{0F701A70-6686-15A9-206E-CC55A525EA47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650"/>
              <a:ext cx="13820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03" name="テキスト ボックス 12">
              <a:extLst>
                <a:ext uri="{FF2B5EF4-FFF2-40B4-BE49-F238E27FC236}">
                  <a16:creationId xmlns:a16="http://schemas.microsoft.com/office/drawing/2014/main" id="{EE344E76-CB72-A60D-3EA8-0F9ADCA60B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934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pic>
        <p:nvPicPr>
          <p:cNvPr id="7184" name="コンテンツ プレースホルダー 7" descr="水, 飛ぶ, 大きい, 煙 が含まれている画像&#10;&#10;自動的に生成された説明">
            <a:extLst>
              <a:ext uri="{FF2B5EF4-FFF2-40B4-BE49-F238E27FC236}">
                <a16:creationId xmlns:a16="http://schemas.microsoft.com/office/drawing/2014/main" id="{1E09F689-4D5E-7310-6862-60079C39C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" r="19815" b="400"/>
          <a:stretch>
            <a:fillRect/>
          </a:stretch>
        </p:blipFill>
        <p:spPr bwMode="auto">
          <a:xfrm>
            <a:off x="1069975" y="5429250"/>
            <a:ext cx="1335088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D5CF7264-70F2-9920-2D0E-6FB5FC7E9A14}"/>
              </a:ext>
            </a:extLst>
          </p:cNvPr>
          <p:cNvSpPr/>
          <p:nvPr/>
        </p:nvSpPr>
        <p:spPr>
          <a:xfrm>
            <a:off x="1222375" y="5807075"/>
            <a:ext cx="539750" cy="13017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366C431-332D-8D12-1FDE-37D0CF004E4E}"/>
              </a:ext>
            </a:extLst>
          </p:cNvPr>
          <p:cNvSpPr txBox="1"/>
          <p:nvPr/>
        </p:nvSpPr>
        <p:spPr>
          <a:xfrm>
            <a:off x="188913" y="5807075"/>
            <a:ext cx="666750" cy="414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Symbol" panose="05050102010706020507" pitchFamily="18" charset="2"/>
                <a:ea typeface="ＭＳ Ｐゴシック"/>
                <a:cs typeface="Arial" panose="020B0604020202020204" pitchFamily="34" charset="0"/>
              </a:rPr>
              <a:t>b</a:t>
            </a:r>
            <a:r>
              <a:rPr lang="en-US" altLang="ja-JP" sz="1050" dirty="0">
                <a:latin typeface="+mn-lt"/>
                <a:ea typeface="ＭＳ Ｐゴシック"/>
                <a:cs typeface="Arial" panose="020B0604020202020204" pitchFamily="34" charset="0"/>
              </a:rPr>
              <a:t>-actin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+mn-lt"/>
                <a:ea typeface="ＭＳ Ｐゴシック"/>
                <a:cs typeface="Arial" panose="020B0604020202020204" pitchFamily="34" charset="0"/>
              </a:rPr>
              <a:t>(43kDa)</a:t>
            </a:r>
            <a:endParaRPr lang="ja-JP" altLang="en-US" sz="1050" dirty="0">
              <a:latin typeface="+mn-lt"/>
              <a:ea typeface="ＭＳ Ｐゴシック"/>
              <a:cs typeface="Arial" panose="020B0604020202020204" pitchFamily="34" charset="0"/>
            </a:endParaRPr>
          </a:p>
        </p:txBody>
      </p:sp>
      <p:grpSp>
        <p:nvGrpSpPr>
          <p:cNvPr id="7187" name="グループ化 16">
            <a:extLst>
              <a:ext uri="{FF2B5EF4-FFF2-40B4-BE49-F238E27FC236}">
                <a16:creationId xmlns:a16="http://schemas.microsoft.com/office/drawing/2014/main" id="{956CA7AE-CF6D-C142-969F-EC7E575938CE}"/>
              </a:ext>
            </a:extLst>
          </p:cNvPr>
          <p:cNvGrpSpPr>
            <a:grpSpLocks/>
          </p:cNvGrpSpPr>
          <p:nvPr/>
        </p:nvGrpSpPr>
        <p:grpSpPr bwMode="auto">
          <a:xfrm>
            <a:off x="2292350" y="5754688"/>
            <a:ext cx="579438" cy="184150"/>
            <a:chOff x="4070934" y="4366877"/>
            <a:chExt cx="579812" cy="184547"/>
          </a:xfrm>
        </p:grpSpPr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BDB3D9D5-59AD-6A32-E0A2-0CC1B036894A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49"/>
              <a:ext cx="13820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01" name="テキスト ボックス 12">
              <a:extLst>
                <a:ext uri="{FF2B5EF4-FFF2-40B4-BE49-F238E27FC236}">
                  <a16:creationId xmlns:a16="http://schemas.microsoft.com/office/drawing/2014/main" id="{479D2B73-0043-D5E8-78B7-F35D4D5244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934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pic>
        <p:nvPicPr>
          <p:cNvPr id="7188" name="コンテンツ プレースホルダー 4" descr="屋内, 写真, 鳥, 小さい が含まれている画像&#10;&#10;自動的に生成された説明">
            <a:extLst>
              <a:ext uri="{FF2B5EF4-FFF2-40B4-BE49-F238E27FC236}">
                <a16:creationId xmlns:a16="http://schemas.microsoft.com/office/drawing/2014/main" id="{91F049C8-8482-F46E-DF65-0F1510637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8" r="21875" b="3050"/>
          <a:stretch>
            <a:fillRect/>
          </a:stretch>
        </p:blipFill>
        <p:spPr bwMode="auto">
          <a:xfrm>
            <a:off x="1049338" y="4138613"/>
            <a:ext cx="1335087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DC8DA88F-D633-A8EC-5DFF-C2348203ED6E}"/>
              </a:ext>
            </a:extLst>
          </p:cNvPr>
          <p:cNvSpPr/>
          <p:nvPr/>
        </p:nvSpPr>
        <p:spPr>
          <a:xfrm>
            <a:off x="1160463" y="4953000"/>
            <a:ext cx="592137" cy="11271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67" name="テキスト ボックス 107">
            <a:extLst>
              <a:ext uri="{FF2B5EF4-FFF2-40B4-BE49-F238E27FC236}">
                <a16:creationId xmlns:a16="http://schemas.microsoft.com/office/drawing/2014/main" id="{F45E835A-1A8C-EF82-47C3-39CDFBEDE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8" y="4433888"/>
            <a:ext cx="987425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ea typeface="ＭＳ Ｐゴシック" panose="020B0600070205080204" pitchFamily="50" charset="-128"/>
                <a:cs typeface="Arial" panose="020B0604020202020204" pitchFamily="34" charset="0"/>
              </a:rPr>
              <a:t>LC3-ILC3-II</a:t>
            </a:r>
          </a:p>
          <a:p>
            <a:pPr eaLnBrk="1" hangingPunct="1">
              <a:lnSpc>
                <a:spcPts val="12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ea typeface="ＭＳ Ｐゴシック" panose="020B0600070205080204" pitchFamily="50" charset="-128"/>
                <a:cs typeface="Arial" panose="020B0604020202020204" pitchFamily="34" charset="0"/>
              </a:rPr>
              <a:t>(16&amp;14kDa)</a:t>
            </a:r>
            <a:endParaRPr kumimoji="0" lang="ja-JP" altLang="en-US" sz="1050" dirty="0"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grpSp>
        <p:nvGrpSpPr>
          <p:cNvPr id="7191" name="グループ化 16">
            <a:extLst>
              <a:ext uri="{FF2B5EF4-FFF2-40B4-BE49-F238E27FC236}">
                <a16:creationId xmlns:a16="http://schemas.microsoft.com/office/drawing/2014/main" id="{787D5C79-8FC1-5150-11FD-660F18409780}"/>
              </a:ext>
            </a:extLst>
          </p:cNvPr>
          <p:cNvGrpSpPr>
            <a:grpSpLocks/>
          </p:cNvGrpSpPr>
          <p:nvPr/>
        </p:nvGrpSpPr>
        <p:grpSpPr bwMode="auto">
          <a:xfrm>
            <a:off x="2252663" y="5095875"/>
            <a:ext cx="581025" cy="184150"/>
            <a:chOff x="4070934" y="4366877"/>
            <a:chExt cx="579812" cy="184547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C5118B8E-2AC1-CE66-B48B-35193711003A}"/>
                </a:ext>
              </a:extLst>
            </p:cNvPr>
            <p:cNvCxnSpPr>
              <a:cxnSpLocks/>
            </p:cNvCxnSpPr>
            <p:nvPr/>
          </p:nvCxnSpPr>
          <p:spPr>
            <a:xfrm>
              <a:off x="4165985" y="4371650"/>
              <a:ext cx="13782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99" name="テキスト ボックス 12">
              <a:extLst>
                <a:ext uri="{FF2B5EF4-FFF2-40B4-BE49-F238E27FC236}">
                  <a16:creationId xmlns:a16="http://schemas.microsoft.com/office/drawing/2014/main" id="{B70150D6-29D7-31D4-937D-1E1488279E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934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10kDa</a:t>
              </a:r>
              <a:endParaRPr lang="ja-JP" altLang="en-US" sz="600"/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FA9FB32-56A7-4C96-BCCE-B5C28B148748}"/>
              </a:ext>
            </a:extLst>
          </p:cNvPr>
          <p:cNvSpPr/>
          <p:nvPr/>
        </p:nvSpPr>
        <p:spPr>
          <a:xfrm>
            <a:off x="1190625" y="781050"/>
            <a:ext cx="563563" cy="1190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9580972-408A-6A1A-5EBC-D63EF7B8CB4F}"/>
              </a:ext>
            </a:extLst>
          </p:cNvPr>
          <p:cNvSpPr/>
          <p:nvPr/>
        </p:nvSpPr>
        <p:spPr>
          <a:xfrm>
            <a:off x="1735138" y="2100263"/>
            <a:ext cx="563562" cy="984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54B18A6-2BF0-8355-909A-AACC8BCCB7FB}"/>
              </a:ext>
            </a:extLst>
          </p:cNvPr>
          <p:cNvSpPr/>
          <p:nvPr/>
        </p:nvSpPr>
        <p:spPr>
          <a:xfrm>
            <a:off x="1712913" y="3360738"/>
            <a:ext cx="574675" cy="10953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886EF15-0A58-1462-37B6-F6C5F04FF763}"/>
              </a:ext>
            </a:extLst>
          </p:cNvPr>
          <p:cNvSpPr/>
          <p:nvPr/>
        </p:nvSpPr>
        <p:spPr>
          <a:xfrm>
            <a:off x="1751013" y="4953000"/>
            <a:ext cx="592137" cy="11271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42DEABB-2679-8D07-2253-88758A6E9F5B}"/>
              </a:ext>
            </a:extLst>
          </p:cNvPr>
          <p:cNvSpPr/>
          <p:nvPr/>
        </p:nvSpPr>
        <p:spPr>
          <a:xfrm>
            <a:off x="1757363" y="5807075"/>
            <a:ext cx="539750" cy="13017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7197" name="テキスト ボックス 1">
            <a:extLst>
              <a:ext uri="{FF2B5EF4-FFF2-40B4-BE49-F238E27FC236}">
                <a16:creationId xmlns:a16="http://schemas.microsoft.com/office/drawing/2014/main" id="{30EA8DC9-07F3-75F5-9FFA-3A39397E0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5525" y="6540500"/>
            <a:ext cx="704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800"/>
              <a:t>Fig.S3  The full uncropped Gels and Blots images in Fig. 3E  </a:t>
            </a:r>
            <a:endParaRPr kumimoji="0" lang="ja-JP" altLang="en-US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テキスト ボックス 107">
            <a:extLst>
              <a:ext uri="{FF2B5EF4-FFF2-40B4-BE49-F238E27FC236}">
                <a16:creationId xmlns:a16="http://schemas.microsoft.com/office/drawing/2014/main" id="{82C08D03-3D91-DCB2-87F7-7D4CA2092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3" y="2751138"/>
            <a:ext cx="7683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LC3-I</a:t>
            </a:r>
          </a:p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LC3-II</a:t>
            </a:r>
          </a:p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(16&amp;14</a:t>
            </a:r>
          </a:p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kDa)</a:t>
            </a:r>
            <a:endParaRPr kumimoji="0" lang="ja-JP" altLang="en-US" sz="1200">
              <a:solidFill>
                <a:srgbClr val="000000"/>
              </a:solidFill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8195" name="オブジェクト 22">
            <a:extLst>
              <a:ext uri="{FF2B5EF4-FFF2-40B4-BE49-F238E27FC236}">
                <a16:creationId xmlns:a16="http://schemas.microsoft.com/office/drawing/2014/main" id="{40985DE8-1CFF-1E03-DEA2-7D8B1C6FA679}"/>
              </a:ext>
            </a:extLst>
          </p:cNvPr>
          <p:cNvGraphicFramePr>
            <a:graphicFrameLocks/>
          </p:cNvGraphicFramePr>
          <p:nvPr/>
        </p:nvGraphicFramePr>
        <p:xfrm>
          <a:off x="4522788" y="3551238"/>
          <a:ext cx="216058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638095" imgH="241270" progId="">
                  <p:embed/>
                </p:oleObj>
              </mc:Choice>
              <mc:Fallback>
                <p:oleObj r:id="rId3" imgW="1638095" imgH="241270" progId="">
                  <p:embed/>
                  <p:pic>
                    <p:nvPicPr>
                      <p:cNvPr id="0" name="オブジェクト 2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2788" y="3551238"/>
                        <a:ext cx="2160587" cy="3603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オブジェクト 23">
            <a:extLst>
              <a:ext uri="{FF2B5EF4-FFF2-40B4-BE49-F238E27FC236}">
                <a16:creationId xmlns:a16="http://schemas.microsoft.com/office/drawing/2014/main" id="{26D716EE-487D-41BF-A253-2E1A2984D8CB}"/>
              </a:ext>
            </a:extLst>
          </p:cNvPr>
          <p:cNvGraphicFramePr>
            <a:graphicFrameLocks/>
          </p:cNvGraphicFramePr>
          <p:nvPr/>
        </p:nvGraphicFramePr>
        <p:xfrm>
          <a:off x="6846888" y="3551238"/>
          <a:ext cx="216058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650794" imgH="203175" progId="">
                  <p:embed/>
                </p:oleObj>
              </mc:Choice>
              <mc:Fallback>
                <p:oleObj r:id="rId5" imgW="1650794" imgH="203175" progId="">
                  <p:embed/>
                  <p:pic>
                    <p:nvPicPr>
                      <p:cNvPr id="0" name="オブジェクト 2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6888" y="3551238"/>
                        <a:ext cx="2160587" cy="3603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オブジェクト 25">
            <a:extLst>
              <a:ext uri="{FF2B5EF4-FFF2-40B4-BE49-F238E27FC236}">
                <a16:creationId xmlns:a16="http://schemas.microsoft.com/office/drawing/2014/main" id="{206E8309-57E5-DA12-FDE8-F7517027D5D6}"/>
              </a:ext>
            </a:extLst>
          </p:cNvPr>
          <p:cNvGraphicFramePr>
            <a:graphicFrameLocks/>
          </p:cNvGraphicFramePr>
          <p:nvPr/>
        </p:nvGraphicFramePr>
        <p:xfrm>
          <a:off x="4522788" y="2836863"/>
          <a:ext cx="2160587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752381" imgH="279365" progId="">
                  <p:embed/>
                </p:oleObj>
              </mc:Choice>
              <mc:Fallback>
                <p:oleObj r:id="rId7" imgW="1752381" imgH="279365" progId="">
                  <p:embed/>
                  <p:pic>
                    <p:nvPicPr>
                      <p:cNvPr id="0" name="オブジェクト 25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2788" y="2836863"/>
                        <a:ext cx="2160587" cy="3603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オブジェクト 47">
            <a:extLst>
              <a:ext uri="{FF2B5EF4-FFF2-40B4-BE49-F238E27FC236}">
                <a16:creationId xmlns:a16="http://schemas.microsoft.com/office/drawing/2014/main" id="{1358DD8F-71A8-FBFE-55FA-6135FBB146CC}"/>
              </a:ext>
            </a:extLst>
          </p:cNvPr>
          <p:cNvGraphicFramePr>
            <a:graphicFrameLocks/>
          </p:cNvGraphicFramePr>
          <p:nvPr/>
        </p:nvGraphicFramePr>
        <p:xfrm>
          <a:off x="6861175" y="2843213"/>
          <a:ext cx="215900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752381" imgH="317460" progId="">
                  <p:embed/>
                </p:oleObj>
              </mc:Choice>
              <mc:Fallback>
                <p:oleObj r:id="rId9" imgW="1752381" imgH="317460" progId="">
                  <p:embed/>
                  <p:pic>
                    <p:nvPicPr>
                      <p:cNvPr id="0" name="オブジェクト 47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1175" y="2843213"/>
                        <a:ext cx="2159000" cy="3603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テキスト ボックス 115">
            <a:extLst>
              <a:ext uri="{FF2B5EF4-FFF2-40B4-BE49-F238E27FC236}">
                <a16:creationId xmlns:a16="http://schemas.microsoft.com/office/drawing/2014/main" id="{48603017-ECE5-730D-EE3F-35312D48C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9738" y="3179763"/>
            <a:ext cx="2249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1.00  0.83  0.63  0.48  0.07  1.34 </a:t>
            </a:r>
          </a:p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1.00  3.25  5.72  8.30  8.24  10.67 </a:t>
            </a:r>
            <a:endParaRPr kumimoji="0" lang="ja-JP" altLang="en-US" sz="1200">
              <a:solidFill>
                <a:srgbClr val="000000"/>
              </a:solidFill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8200" name="テキスト ボックス 30">
            <a:extLst>
              <a:ext uri="{FF2B5EF4-FFF2-40B4-BE49-F238E27FC236}">
                <a16:creationId xmlns:a16="http://schemas.microsoft.com/office/drawing/2014/main" id="{F1301C02-64B0-F9BD-8408-753ABFC80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700" y="768350"/>
            <a:ext cx="736600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900">
                <a:solidFill>
                  <a:srgbClr val="000000"/>
                </a:solidFill>
                <a:ea typeface="ＭＳ Ｐ明朝" panose="02020600040205080304" pitchFamily="18" charset="-128"/>
                <a:cs typeface="Arial" panose="020B0604020202020204" pitchFamily="34" charset="0"/>
              </a:rPr>
              <a:t>incubation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900">
                <a:solidFill>
                  <a:srgbClr val="000000"/>
                </a:solidFill>
                <a:ea typeface="ＭＳ Ｐ明朝" panose="02020600040205080304" pitchFamily="18" charset="-128"/>
                <a:cs typeface="Arial" panose="020B0604020202020204" pitchFamily="34" charset="0"/>
              </a:rPr>
              <a:t>time (h)</a:t>
            </a:r>
          </a:p>
        </p:txBody>
      </p:sp>
      <p:sp>
        <p:nvSpPr>
          <p:cNvPr id="8201" name="テキスト ボックス 113">
            <a:extLst>
              <a:ext uri="{FF2B5EF4-FFF2-40B4-BE49-F238E27FC236}">
                <a16:creationId xmlns:a16="http://schemas.microsoft.com/office/drawing/2014/main" id="{D3BADB77-202C-16E9-7E78-2F51E2805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938" y="3181350"/>
            <a:ext cx="22685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1.00   2.91  2.58  3.43  2.32  1.91 </a:t>
            </a:r>
          </a:p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1.00   0.70  0.24  0.44  0.27  0.24 </a:t>
            </a:r>
            <a:endParaRPr kumimoji="0" lang="ja-JP" altLang="en-US" sz="1200">
              <a:solidFill>
                <a:srgbClr val="000000"/>
              </a:solidFill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graphicFrame>
        <p:nvGraphicFramePr>
          <p:cNvPr id="8202" name="オブジェクト 2">
            <a:extLst>
              <a:ext uri="{FF2B5EF4-FFF2-40B4-BE49-F238E27FC236}">
                <a16:creationId xmlns:a16="http://schemas.microsoft.com/office/drawing/2014/main" id="{FB0A6E1D-FB65-3001-E463-761B275199D1}"/>
              </a:ext>
            </a:extLst>
          </p:cNvPr>
          <p:cNvGraphicFramePr>
            <a:graphicFrameLocks/>
          </p:cNvGraphicFramePr>
          <p:nvPr/>
        </p:nvGraphicFramePr>
        <p:xfrm>
          <a:off x="4524375" y="1119188"/>
          <a:ext cx="216058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638095" imgH="215873" progId="">
                  <p:embed/>
                </p:oleObj>
              </mc:Choice>
              <mc:Fallback>
                <p:oleObj r:id="rId11" imgW="1638095" imgH="215873" progId="">
                  <p:embed/>
                  <p:pic>
                    <p:nvPicPr>
                      <p:cNvPr id="0" name="オブジェクト 2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1119188"/>
                        <a:ext cx="2160588" cy="3603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テキスト ボックス 39">
            <a:extLst>
              <a:ext uri="{FF2B5EF4-FFF2-40B4-BE49-F238E27FC236}">
                <a16:creationId xmlns:a16="http://schemas.microsoft.com/office/drawing/2014/main" id="{0620117C-CAAA-B175-68E6-ACEB88A3D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0" y="1425575"/>
            <a:ext cx="22494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1.00  1.06   1.19  2.47  6.59  5.90 </a:t>
            </a:r>
            <a:endParaRPr kumimoji="0" lang="ja-JP" altLang="en-US" sz="1200">
              <a:solidFill>
                <a:srgbClr val="000000"/>
              </a:solidFill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8204" name="テキスト ボックス 34">
            <a:extLst>
              <a:ext uri="{FF2B5EF4-FFF2-40B4-BE49-F238E27FC236}">
                <a16:creationId xmlns:a16="http://schemas.microsoft.com/office/drawing/2014/main" id="{B4C87BBE-E2A7-818A-DEC8-D8C0A02C4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1052513"/>
            <a:ext cx="80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p-AMPK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(60kDa)</a:t>
            </a:r>
            <a:endParaRPr kumimoji="0" lang="ja-JP" altLang="en-US" sz="1200">
              <a:solidFill>
                <a:srgbClr val="000000"/>
              </a:solidFill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8205" name="オブジェクト 5">
            <a:extLst>
              <a:ext uri="{FF2B5EF4-FFF2-40B4-BE49-F238E27FC236}">
                <a16:creationId xmlns:a16="http://schemas.microsoft.com/office/drawing/2014/main" id="{2453B668-4DB8-990B-A9E5-E9B116C181A3}"/>
              </a:ext>
            </a:extLst>
          </p:cNvPr>
          <p:cNvGraphicFramePr>
            <a:graphicFrameLocks/>
          </p:cNvGraphicFramePr>
          <p:nvPr/>
        </p:nvGraphicFramePr>
        <p:xfrm>
          <a:off x="6846888" y="1123950"/>
          <a:ext cx="2160587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688889" imgH="215873" progId="">
                  <p:embed/>
                </p:oleObj>
              </mc:Choice>
              <mc:Fallback>
                <p:oleObj r:id="rId13" imgW="1688889" imgH="215873" progId="">
                  <p:embed/>
                  <p:pic>
                    <p:nvPicPr>
                      <p:cNvPr id="0" name="オブジェクト 5"/>
                      <p:cNvPicPr>
                        <a:picLocks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6888" y="1123950"/>
                        <a:ext cx="2160587" cy="3603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6" name="テキスト ボックス 89">
            <a:extLst>
              <a:ext uri="{FF2B5EF4-FFF2-40B4-BE49-F238E27FC236}">
                <a16:creationId xmlns:a16="http://schemas.microsoft.com/office/drawing/2014/main" id="{151001E3-FCB4-91CD-80C5-D58D3BF22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2600" y="1428750"/>
            <a:ext cx="21732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1.00  1.42 1.32  1.46  3.27   1.72 </a:t>
            </a:r>
            <a:endParaRPr kumimoji="0" lang="ja-JP" altLang="en-US" sz="1200">
              <a:solidFill>
                <a:srgbClr val="000000"/>
              </a:solidFill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graphicFrame>
        <p:nvGraphicFramePr>
          <p:cNvPr id="8207" name="オブジェクト 11">
            <a:extLst>
              <a:ext uri="{FF2B5EF4-FFF2-40B4-BE49-F238E27FC236}">
                <a16:creationId xmlns:a16="http://schemas.microsoft.com/office/drawing/2014/main" id="{396156D9-E04E-2534-B33E-DC4C782E0833}"/>
              </a:ext>
            </a:extLst>
          </p:cNvPr>
          <p:cNvGraphicFramePr>
            <a:graphicFrameLocks/>
          </p:cNvGraphicFramePr>
          <p:nvPr/>
        </p:nvGraphicFramePr>
        <p:xfrm>
          <a:off x="4532313" y="1682750"/>
          <a:ext cx="21605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663492" imgH="279365" progId="">
                  <p:embed/>
                </p:oleObj>
              </mc:Choice>
              <mc:Fallback>
                <p:oleObj r:id="rId15" imgW="1663492" imgH="279365" progId="">
                  <p:embed/>
                  <p:pic>
                    <p:nvPicPr>
                      <p:cNvPr id="0" name="オブジェクト 11"/>
                      <p:cNvPicPr>
                        <a:picLocks noChangeArrowheads="1"/>
                      </p:cNvPicPr>
                      <p:nvPr/>
                    </p:nvPicPr>
                    <p:blipFill>
                      <a:blip r:embed="rId16">
                        <a:lum bright="2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2313" y="1682750"/>
                        <a:ext cx="2160587" cy="358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8" name="オブジェクト 12">
            <a:extLst>
              <a:ext uri="{FF2B5EF4-FFF2-40B4-BE49-F238E27FC236}">
                <a16:creationId xmlns:a16="http://schemas.microsoft.com/office/drawing/2014/main" id="{90EDC2C2-1831-B80E-9638-383BF6E79E60}"/>
              </a:ext>
            </a:extLst>
          </p:cNvPr>
          <p:cNvGraphicFramePr>
            <a:graphicFrameLocks/>
          </p:cNvGraphicFramePr>
          <p:nvPr/>
        </p:nvGraphicFramePr>
        <p:xfrm>
          <a:off x="6838950" y="1697038"/>
          <a:ext cx="2160588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676190" imgH="266667" progId="">
                  <p:embed/>
                </p:oleObj>
              </mc:Choice>
              <mc:Fallback>
                <p:oleObj r:id="rId17" imgW="1676190" imgH="266667" progId="">
                  <p:embed/>
                  <p:pic>
                    <p:nvPicPr>
                      <p:cNvPr id="0" name="オブジェクト 12"/>
                      <p:cNvPicPr>
                        <a:picLocks noChangeArrowheads="1"/>
                      </p:cNvPicPr>
                      <p:nvPr/>
                    </p:nvPicPr>
                    <p:blipFill>
                      <a:blip r:embed="rId18">
                        <a:lum bright="2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8950" y="1697038"/>
                        <a:ext cx="2160588" cy="3603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9" name="テキスト ボックス 95">
            <a:extLst>
              <a:ext uri="{FF2B5EF4-FFF2-40B4-BE49-F238E27FC236}">
                <a16:creationId xmlns:a16="http://schemas.microsoft.com/office/drawing/2014/main" id="{D802CAC9-8961-AFB1-0B4A-7B8AFE4EC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0400" y="2008188"/>
            <a:ext cx="2219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1.00   1.21  1.34  1.06 1.18   0.94 </a:t>
            </a:r>
            <a:endParaRPr kumimoji="0" lang="ja-JP" altLang="en-US" sz="1200">
              <a:solidFill>
                <a:srgbClr val="000000"/>
              </a:solidFill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8210" name="テキスト ボックス 99">
            <a:extLst>
              <a:ext uri="{FF2B5EF4-FFF2-40B4-BE49-F238E27FC236}">
                <a16:creationId xmlns:a16="http://schemas.microsoft.com/office/drawing/2014/main" id="{9DFFCF40-AA56-6363-3AB3-A8B733618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788" y="2005013"/>
            <a:ext cx="2219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1.00 1.71   1.71   1.98 1.69   1.66 </a:t>
            </a:r>
            <a:endParaRPr kumimoji="0" lang="ja-JP" altLang="en-US" sz="1200">
              <a:solidFill>
                <a:srgbClr val="000000"/>
              </a:solidFill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8211" name="テキスト ボックス 35">
            <a:extLst>
              <a:ext uri="{FF2B5EF4-FFF2-40B4-BE49-F238E27FC236}">
                <a16:creationId xmlns:a16="http://schemas.microsoft.com/office/drawing/2014/main" id="{F69073C4-ABFD-10FF-5BBE-938DE358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1113" y="1652588"/>
            <a:ext cx="8651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p-ULK1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(140&amp;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150kDa) </a:t>
            </a:r>
            <a:endParaRPr kumimoji="0" lang="ja-JP" altLang="en-US" sz="1200">
              <a:solidFill>
                <a:srgbClr val="000000"/>
              </a:solidFill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8212" name="テキスト ボックス 38">
            <a:extLst>
              <a:ext uri="{FF2B5EF4-FFF2-40B4-BE49-F238E27FC236}">
                <a16:creationId xmlns:a16="http://schemas.microsoft.com/office/drawing/2014/main" id="{B971D9F1-BCF6-8F94-085B-A99ACFF97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600" y="2376488"/>
            <a:ext cx="91757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Beclin-1 </a:t>
            </a:r>
            <a:endParaRPr kumimoji="0" lang="ja-JP" altLang="en-US" sz="1200">
              <a:solidFill>
                <a:srgbClr val="000000"/>
              </a:solidFill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8213" name="オブジェクト 2066">
            <a:extLst>
              <a:ext uri="{FF2B5EF4-FFF2-40B4-BE49-F238E27FC236}">
                <a16:creationId xmlns:a16="http://schemas.microsoft.com/office/drawing/2014/main" id="{F1C779EB-A49D-2C16-826C-37BE89EC9DB0}"/>
              </a:ext>
            </a:extLst>
          </p:cNvPr>
          <p:cNvGraphicFramePr>
            <a:graphicFrameLocks/>
          </p:cNvGraphicFramePr>
          <p:nvPr/>
        </p:nvGraphicFramePr>
        <p:xfrm>
          <a:off x="4524375" y="2273300"/>
          <a:ext cx="2160588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663492" imgH="266667" progId="">
                  <p:embed/>
                </p:oleObj>
              </mc:Choice>
              <mc:Fallback>
                <p:oleObj r:id="rId19" imgW="1663492" imgH="266667" progId="">
                  <p:embed/>
                  <p:pic>
                    <p:nvPicPr>
                      <p:cNvPr id="0" name="オブジェクト 2066"/>
                      <p:cNvPicPr>
                        <a:picLocks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75" y="2273300"/>
                        <a:ext cx="2160588" cy="3603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4" name="オブジェクト 2068">
            <a:extLst>
              <a:ext uri="{FF2B5EF4-FFF2-40B4-BE49-F238E27FC236}">
                <a16:creationId xmlns:a16="http://schemas.microsoft.com/office/drawing/2014/main" id="{1EC7DF7D-89C9-2023-2FF3-A88A03932865}"/>
              </a:ext>
            </a:extLst>
          </p:cNvPr>
          <p:cNvGraphicFramePr>
            <a:graphicFrameLocks/>
          </p:cNvGraphicFramePr>
          <p:nvPr/>
        </p:nvGraphicFramePr>
        <p:xfrm>
          <a:off x="6853238" y="2266950"/>
          <a:ext cx="2160587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638095" imgH="241270" progId="">
                  <p:embed/>
                </p:oleObj>
              </mc:Choice>
              <mc:Fallback>
                <p:oleObj r:id="rId21" imgW="1638095" imgH="241270" progId="">
                  <p:embed/>
                  <p:pic>
                    <p:nvPicPr>
                      <p:cNvPr id="0" name="オブジェクト 2068"/>
                      <p:cNvPicPr>
                        <a:picLocks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3238" y="2266950"/>
                        <a:ext cx="2160587" cy="3603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5" name="テキスト ボックス 121">
            <a:extLst>
              <a:ext uri="{FF2B5EF4-FFF2-40B4-BE49-F238E27FC236}">
                <a16:creationId xmlns:a16="http://schemas.microsoft.com/office/drawing/2014/main" id="{06B2F43B-5A70-E045-5FD2-F37D16BDA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688" y="2587625"/>
            <a:ext cx="2255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1.00   0.65  0.81 0.97  1.07   0.95 </a:t>
            </a:r>
            <a:endParaRPr kumimoji="0" lang="ja-JP" altLang="en-US" sz="1200">
              <a:solidFill>
                <a:srgbClr val="000000"/>
              </a:solidFill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8216" name="テキスト ボックス 125">
            <a:extLst>
              <a:ext uri="{FF2B5EF4-FFF2-40B4-BE49-F238E27FC236}">
                <a16:creationId xmlns:a16="http://schemas.microsoft.com/office/drawing/2014/main" id="{0693062A-0385-0F86-1618-C29A64655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788" y="2589213"/>
            <a:ext cx="22050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rPr>
              <a:t>1.00  1.05  0.98  1.50   1.41  1.01 </a:t>
            </a:r>
            <a:endParaRPr kumimoji="0" lang="ja-JP" altLang="en-US" sz="1200">
              <a:solidFill>
                <a:srgbClr val="000000"/>
              </a:solidFill>
              <a:latin typeface="Calibri" panose="020F050202020403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8217" name="テキスト ボックス 1">
            <a:extLst>
              <a:ext uri="{FF2B5EF4-FFF2-40B4-BE49-F238E27FC236}">
                <a16:creationId xmlns:a16="http://schemas.microsoft.com/office/drawing/2014/main" id="{EBC259AF-B011-8DA9-45C7-DD63164B2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2975" y="277813"/>
            <a:ext cx="1941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ON Titanium disc</a:t>
            </a:r>
            <a:endParaRPr lang="ja-JP" altLang="en-US" sz="1800">
              <a:solidFill>
                <a:srgbClr val="000000"/>
              </a:solidFill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8218" name="コンテンツ プレースホルダー 5">
            <a:extLst>
              <a:ext uri="{FF2B5EF4-FFF2-40B4-BE49-F238E27FC236}">
                <a16:creationId xmlns:a16="http://schemas.microsoft.com/office/drawing/2014/main" id="{8BB9D0F2-646D-CABA-D840-7B1DBA341D2C}"/>
              </a:ext>
            </a:extLst>
          </p:cNvPr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0" t="33083" r="61858" b="58238"/>
          <a:stretch>
            <a:fillRect/>
          </a:stretch>
        </p:blipFill>
        <p:spPr bwMode="auto">
          <a:xfrm>
            <a:off x="908050" y="1068388"/>
            <a:ext cx="2160588" cy="360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9" name="コンテンツ プレースホルダー 5">
            <a:extLst>
              <a:ext uri="{FF2B5EF4-FFF2-40B4-BE49-F238E27FC236}">
                <a16:creationId xmlns:a16="http://schemas.microsoft.com/office/drawing/2014/main" id="{8680836F-86F8-C84F-CE4D-D91E28447A70}"/>
              </a:ext>
            </a:extLst>
          </p:cNvPr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0" t="29289" r="44176" b="61459"/>
          <a:stretch>
            <a:fillRect/>
          </a:stretch>
        </p:blipFill>
        <p:spPr bwMode="auto">
          <a:xfrm>
            <a:off x="911225" y="3582988"/>
            <a:ext cx="2160588" cy="360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20" name="テキスト ボックス 30">
            <a:extLst>
              <a:ext uri="{FF2B5EF4-FFF2-40B4-BE49-F238E27FC236}">
                <a16:creationId xmlns:a16="http://schemas.microsoft.com/office/drawing/2014/main" id="{9F6EF9C3-5530-C75C-B1E9-908E106A6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773113"/>
            <a:ext cx="793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000">
                <a:ea typeface="ＭＳ Ｐ明朝" panose="02020600040205080304" pitchFamily="18" charset="-128"/>
                <a:cs typeface="Arial" panose="020B0604020202020204" pitchFamily="34" charset="0"/>
              </a:rPr>
              <a:t>incubation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000">
                <a:ea typeface="ＭＳ Ｐ明朝" panose="02020600040205080304" pitchFamily="18" charset="-128"/>
                <a:cs typeface="Arial" panose="020B0604020202020204" pitchFamily="34" charset="0"/>
              </a:rPr>
              <a:t>time (h)</a:t>
            </a:r>
          </a:p>
        </p:txBody>
      </p:sp>
      <p:sp>
        <p:nvSpPr>
          <p:cNvPr id="8221" name="Line 43">
            <a:extLst>
              <a:ext uri="{FF2B5EF4-FFF2-40B4-BE49-F238E27FC236}">
                <a16:creationId xmlns:a16="http://schemas.microsoft.com/office/drawing/2014/main" id="{DC3AEB4F-FAC5-187E-339B-671700CAF4D8}"/>
              </a:ext>
            </a:extLst>
          </p:cNvPr>
          <p:cNvSpPr>
            <a:spLocks noChangeShapeType="1"/>
          </p:cNvSpPr>
          <p:nvPr/>
        </p:nvSpPr>
        <p:spPr bwMode="auto">
          <a:xfrm>
            <a:off x="933450" y="904875"/>
            <a:ext cx="19796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222" name="テキスト ボックス 20">
            <a:extLst>
              <a:ext uri="{FF2B5EF4-FFF2-40B4-BE49-F238E27FC236}">
                <a16:creationId xmlns:a16="http://schemas.microsoft.com/office/drawing/2014/main" id="{B1A49D93-CA17-BF6B-03CB-847DD1427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438" y="658813"/>
            <a:ext cx="1584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AICAR(500 </a:t>
            </a:r>
            <a:r>
              <a:rPr kumimoji="0" lang="en-US" altLang="ja-JP" sz="1400">
                <a:latin typeface="Symbol" panose="05050102010706020507" pitchFamily="18" charset="2"/>
                <a:ea typeface="ＭＳ Ｐゴシック" panose="020B0600070205080204" pitchFamily="50" charset="-128"/>
                <a:cs typeface="Arial" panose="020B0604020202020204" pitchFamily="34" charset="0"/>
              </a:rPr>
              <a:t>m</a:t>
            </a: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M)</a:t>
            </a:r>
          </a:p>
        </p:txBody>
      </p:sp>
      <p:sp>
        <p:nvSpPr>
          <p:cNvPr id="8223" name="テキスト ボックス 29">
            <a:extLst>
              <a:ext uri="{FF2B5EF4-FFF2-40B4-BE49-F238E27FC236}">
                <a16:creationId xmlns:a16="http://schemas.microsoft.com/office/drawing/2014/main" id="{9AD7B08C-61DB-506F-AC18-1646225A0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847725"/>
            <a:ext cx="21066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0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6     12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24   48   72</a:t>
            </a:r>
          </a:p>
        </p:txBody>
      </p:sp>
      <p:sp>
        <p:nvSpPr>
          <p:cNvPr id="8224" name="テキスト ボックス 20">
            <a:extLst>
              <a:ext uri="{FF2B5EF4-FFF2-40B4-BE49-F238E27FC236}">
                <a16:creationId xmlns:a16="http://schemas.microsoft.com/office/drawing/2014/main" id="{EB692651-2428-79B4-E5B7-6D182A78B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693738"/>
            <a:ext cx="519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OIM</a:t>
            </a:r>
          </a:p>
        </p:txBody>
      </p:sp>
      <p:sp>
        <p:nvSpPr>
          <p:cNvPr id="8225" name="テキスト ボックス 20">
            <a:extLst>
              <a:ext uri="{FF2B5EF4-FFF2-40B4-BE49-F238E27FC236}">
                <a16:creationId xmlns:a16="http://schemas.microsoft.com/office/drawing/2014/main" id="{664B3162-455D-8AE3-34DB-7668217BD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600" y="711200"/>
            <a:ext cx="1941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OIM+AICAR(500 </a:t>
            </a:r>
            <a:r>
              <a:rPr kumimoji="0" lang="en-US" altLang="ja-JP" sz="1400">
                <a:latin typeface="Symbol" panose="05050102010706020507" pitchFamily="18" charset="2"/>
                <a:ea typeface="ＭＳ Ｐゴシック" panose="020B0600070205080204" pitchFamily="50" charset="-128"/>
                <a:cs typeface="Arial" panose="020B0604020202020204" pitchFamily="34" charset="0"/>
              </a:rPr>
              <a:t>m</a:t>
            </a:r>
            <a:r>
              <a:rPr kumimoji="0" lang="en-US" altLang="ja-JP" sz="1400">
                <a:ea typeface="ＭＳ Ｐゴシック" panose="020B0600070205080204" pitchFamily="50" charset="-128"/>
                <a:cs typeface="Arial" panose="020B0604020202020204" pitchFamily="34" charset="0"/>
              </a:rPr>
              <a:t>M)</a:t>
            </a:r>
          </a:p>
        </p:txBody>
      </p:sp>
      <p:sp>
        <p:nvSpPr>
          <p:cNvPr id="8226" name="Line 43">
            <a:extLst>
              <a:ext uri="{FF2B5EF4-FFF2-40B4-BE49-F238E27FC236}">
                <a16:creationId xmlns:a16="http://schemas.microsoft.com/office/drawing/2014/main" id="{E2FCB590-0A19-A128-B85E-D40DE03315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3913" y="955675"/>
            <a:ext cx="19796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227" name="テキスト ボックス 29">
            <a:extLst>
              <a:ext uri="{FF2B5EF4-FFF2-40B4-BE49-F238E27FC236}">
                <a16:creationId xmlns:a16="http://schemas.microsoft.com/office/drawing/2014/main" id="{5FFA9893-7BA7-B455-5B03-FA0FF7A21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913" y="898525"/>
            <a:ext cx="21066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0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1      3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6     12    24</a:t>
            </a:r>
          </a:p>
        </p:txBody>
      </p:sp>
      <p:sp>
        <p:nvSpPr>
          <p:cNvPr id="8228" name="Line 43">
            <a:extLst>
              <a:ext uri="{FF2B5EF4-FFF2-40B4-BE49-F238E27FC236}">
                <a16:creationId xmlns:a16="http://schemas.microsoft.com/office/drawing/2014/main" id="{EB26A5A9-D793-27A6-B156-42EABBE6BC1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1813" y="958850"/>
            <a:ext cx="19796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229" name="テキスト ボックス 12">
            <a:extLst>
              <a:ext uri="{FF2B5EF4-FFF2-40B4-BE49-F238E27FC236}">
                <a16:creationId xmlns:a16="http://schemas.microsoft.com/office/drawing/2014/main" id="{03E33FCE-C0EB-8396-C43A-F30C04375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400" y="900113"/>
            <a:ext cx="21050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0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1      3 </a:t>
            </a:r>
            <a:r>
              <a:rPr kumimoji="0" lang="ja-JP" altLang="en-US" sz="1200">
                <a:ea typeface="ＭＳ Ｐゴシック" panose="020B0600070205080204" pitchFamily="50" charset="-128"/>
                <a:cs typeface="Arial" panose="020B0604020202020204" pitchFamily="34" charset="0"/>
              </a:rPr>
              <a:t>　   </a:t>
            </a:r>
            <a:r>
              <a:rPr kumimoji="0" lang="en-US" altLang="ja-JP" sz="1200">
                <a:ea typeface="ＭＳ Ｐゴシック" panose="020B0600070205080204" pitchFamily="50" charset="-128"/>
                <a:cs typeface="Arial" panose="020B0604020202020204" pitchFamily="34" charset="0"/>
              </a:rPr>
              <a:t>6     12    24</a:t>
            </a:r>
          </a:p>
        </p:txBody>
      </p:sp>
      <p:sp>
        <p:nvSpPr>
          <p:cNvPr id="8230" name="テキスト ボックス 34">
            <a:extLst>
              <a:ext uri="{FF2B5EF4-FFF2-40B4-BE49-F238E27FC236}">
                <a16:creationId xmlns:a16="http://schemas.microsoft.com/office/drawing/2014/main" id="{CE89E3DB-9F06-02DF-CCC6-CF7284094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1044575"/>
            <a:ext cx="800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p-AMPK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(60kDa)</a:t>
            </a:r>
            <a:endParaRPr kumimoji="0" lang="ja-JP" altLang="en-US" sz="1200">
              <a:solidFill>
                <a:srgbClr val="000000"/>
              </a:solidFill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94D5572-70F7-6959-354A-9C7DFA7AEB17}"/>
              </a:ext>
            </a:extLst>
          </p:cNvPr>
          <p:cNvSpPr txBox="1"/>
          <p:nvPr/>
        </p:nvSpPr>
        <p:spPr>
          <a:xfrm>
            <a:off x="3808413" y="3516313"/>
            <a:ext cx="7302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prstClr val="black"/>
                </a:solidFill>
                <a:latin typeface="Symbol" panose="05050102010706020507" pitchFamily="18" charset="2"/>
                <a:ea typeface="ＭＳ Ｐゴシック"/>
                <a:cs typeface="Arial" panose="020B0604020202020204" pitchFamily="34" charset="0"/>
              </a:rPr>
              <a:t>b</a:t>
            </a:r>
            <a:r>
              <a:rPr lang="en-US" altLang="ja-JP" sz="1200" dirty="0">
                <a:solidFill>
                  <a:prstClr val="black"/>
                </a:solidFill>
                <a:latin typeface="+mn-lt"/>
                <a:ea typeface="ＭＳ Ｐゴシック"/>
                <a:cs typeface="Arial" panose="020B0604020202020204" pitchFamily="34" charset="0"/>
              </a:rPr>
              <a:t>-actin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>
                <a:solidFill>
                  <a:prstClr val="black"/>
                </a:solidFill>
                <a:latin typeface="+mn-lt"/>
                <a:ea typeface="ＭＳ Ｐゴシック"/>
                <a:cs typeface="Arial" panose="020B0604020202020204" pitchFamily="34" charset="0"/>
              </a:rPr>
              <a:t>(43kDa)</a:t>
            </a:r>
            <a:endParaRPr lang="ja-JP" altLang="en-US" sz="1200" dirty="0">
              <a:solidFill>
                <a:prstClr val="black"/>
              </a:solidFill>
              <a:latin typeface="+mn-lt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8232" name="テキスト ボックス 3">
            <a:extLst>
              <a:ext uri="{FF2B5EF4-FFF2-40B4-BE49-F238E27FC236}">
                <a16:creationId xmlns:a16="http://schemas.microsoft.com/office/drawing/2014/main" id="{C1AE27E5-C2E3-EC08-51DD-0457EE103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513" y="1395413"/>
            <a:ext cx="22701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1.00  33.3  160.9135.6 44.9 27.8 </a:t>
            </a:r>
            <a:endParaRPr kumimoji="0" lang="ja-JP" altLang="en-US" sz="1200"/>
          </a:p>
        </p:txBody>
      </p:sp>
      <p:pic>
        <p:nvPicPr>
          <p:cNvPr id="8233" name="コンテンツ プレースホルダー 9">
            <a:extLst>
              <a:ext uri="{FF2B5EF4-FFF2-40B4-BE49-F238E27FC236}">
                <a16:creationId xmlns:a16="http://schemas.microsoft.com/office/drawing/2014/main" id="{17D2EBE5-50FC-C133-E9D2-53CFE1C37E8B}"/>
              </a:ext>
            </a:extLst>
          </p:cNvPr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3" t="67732" r="38536" b="19325"/>
          <a:stretch>
            <a:fillRect/>
          </a:stretch>
        </p:blipFill>
        <p:spPr bwMode="auto">
          <a:xfrm>
            <a:off x="912813" y="2927350"/>
            <a:ext cx="2160587" cy="360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34" name="テキスト ボックス 6">
            <a:extLst>
              <a:ext uri="{FF2B5EF4-FFF2-40B4-BE49-F238E27FC236}">
                <a16:creationId xmlns:a16="http://schemas.microsoft.com/office/drawing/2014/main" id="{AF82CA5B-B0E1-EFD0-45D3-4566F0D20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3252788"/>
            <a:ext cx="2282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1.00   1.32   1.61  2.02  2.30  1.95</a:t>
            </a:r>
          </a:p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1.00    0.07  0.01  1.52  0.92  0.31 </a:t>
            </a:r>
            <a:endParaRPr kumimoji="0" lang="ja-JP" altLang="en-US" sz="1200"/>
          </a:p>
        </p:txBody>
      </p:sp>
      <p:sp>
        <p:nvSpPr>
          <p:cNvPr id="8235" name="テキスト ボックス 10">
            <a:extLst>
              <a:ext uri="{FF2B5EF4-FFF2-40B4-BE49-F238E27FC236}">
                <a16:creationId xmlns:a16="http://schemas.microsoft.com/office/drawing/2014/main" id="{EC22B3FD-AD27-28C8-4BF3-991FB3A9A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63" y="2662238"/>
            <a:ext cx="22558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1.00   0.46   1.18  1.19  1.58  1.07 </a:t>
            </a:r>
            <a:endParaRPr kumimoji="0" lang="ja-JP" altLang="en-US" sz="1200"/>
          </a:p>
        </p:txBody>
      </p:sp>
      <p:graphicFrame>
        <p:nvGraphicFramePr>
          <p:cNvPr id="8236" name="オブジェクト 23">
            <a:extLst>
              <a:ext uri="{FF2B5EF4-FFF2-40B4-BE49-F238E27FC236}">
                <a16:creationId xmlns:a16="http://schemas.microsoft.com/office/drawing/2014/main" id="{066A78CD-659E-6238-B22F-D1600620FA76}"/>
              </a:ext>
            </a:extLst>
          </p:cNvPr>
          <p:cNvGraphicFramePr>
            <a:graphicFrameLocks/>
          </p:cNvGraphicFramePr>
          <p:nvPr/>
        </p:nvGraphicFramePr>
        <p:xfrm>
          <a:off x="917575" y="2336800"/>
          <a:ext cx="21590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7758730" imgH="990476" progId="">
                  <p:embed/>
                </p:oleObj>
              </mc:Choice>
              <mc:Fallback>
                <p:oleObj r:id="rId26" imgW="7758730" imgH="990476" progId="">
                  <p:embed/>
                  <p:pic>
                    <p:nvPicPr>
                      <p:cNvPr id="0" name="オブジェクト 23"/>
                      <p:cNvPicPr>
                        <a:picLocks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2336800"/>
                        <a:ext cx="2159000" cy="3603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7" name="テキスト ボックス 38">
            <a:extLst>
              <a:ext uri="{FF2B5EF4-FFF2-40B4-BE49-F238E27FC236}">
                <a16:creationId xmlns:a16="http://schemas.microsoft.com/office/drawing/2014/main" id="{912846C8-83EA-0277-E68B-311D38867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2403475"/>
            <a:ext cx="917575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Beclin-1 </a:t>
            </a:r>
            <a:endParaRPr kumimoji="0" lang="ja-JP" altLang="en-US" sz="1200">
              <a:solidFill>
                <a:srgbClr val="000000"/>
              </a:solidFill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8238" name="テキスト ボックス 107">
            <a:extLst>
              <a:ext uri="{FF2B5EF4-FFF2-40B4-BE49-F238E27FC236}">
                <a16:creationId xmlns:a16="http://schemas.microsoft.com/office/drawing/2014/main" id="{038331D6-89A1-FC04-9549-D9A03FAEC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2900363"/>
            <a:ext cx="7683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LC3-I</a:t>
            </a:r>
          </a:p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LC3-II</a:t>
            </a:r>
          </a:p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(16&amp;14</a:t>
            </a:r>
          </a:p>
          <a:p>
            <a:pPr>
              <a:lnSpc>
                <a:spcPts val="12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kDa)</a:t>
            </a:r>
            <a:endParaRPr kumimoji="0" lang="ja-JP" altLang="en-US" sz="1200">
              <a:solidFill>
                <a:srgbClr val="000000"/>
              </a:solidFill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8239" name="コンテンツ プレースホルダー 9">
            <a:extLst>
              <a:ext uri="{FF2B5EF4-FFF2-40B4-BE49-F238E27FC236}">
                <a16:creationId xmlns:a16="http://schemas.microsoft.com/office/drawing/2014/main" id="{ABAB6C1D-FD84-CF12-C47A-684EBA61B433}"/>
              </a:ext>
            </a:extLst>
          </p:cNvPr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4" t="17708" r="40735" b="72917"/>
          <a:stretch>
            <a:fillRect/>
          </a:stretch>
        </p:blipFill>
        <p:spPr bwMode="auto">
          <a:xfrm>
            <a:off x="923925" y="1708150"/>
            <a:ext cx="2159000" cy="358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40" name="テキスト ボックス 2">
            <a:extLst>
              <a:ext uri="{FF2B5EF4-FFF2-40B4-BE49-F238E27FC236}">
                <a16:creationId xmlns:a16="http://schemas.microsoft.com/office/drawing/2014/main" id="{211ACD23-6D6D-57C8-D97C-623248FBF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75" y="2043113"/>
            <a:ext cx="2362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200">
                <a:solidFill>
                  <a:srgbClr val="000000"/>
                </a:solidFill>
                <a:latin typeface="Times New Roman" panose="02020603050405020304" pitchFamily="18" charset="0"/>
                <a:ea typeface="游ゴシック" panose="020B0400000000000000" pitchFamily="50" charset="-128"/>
              </a:rPr>
              <a:t>1.00   1.42   3.09  4.10  7.63  42.38 </a:t>
            </a:r>
            <a:endParaRPr kumimoji="0" lang="ja-JP" altLang="en-US" sz="1200"/>
          </a:p>
        </p:txBody>
      </p:sp>
      <p:sp>
        <p:nvSpPr>
          <p:cNvPr id="8241" name="テキスト ボックス 35">
            <a:extLst>
              <a:ext uri="{FF2B5EF4-FFF2-40B4-BE49-F238E27FC236}">
                <a16:creationId xmlns:a16="http://schemas.microsoft.com/office/drawing/2014/main" id="{212905B4-8452-6E75-AFDB-358585B33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624013"/>
            <a:ext cx="8651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ULK1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(140&amp;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120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150kDa) </a:t>
            </a:r>
            <a:endParaRPr kumimoji="0" lang="ja-JP" altLang="en-US" sz="1200">
              <a:solidFill>
                <a:srgbClr val="000000"/>
              </a:solidFill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77FB2A93-DABE-6663-77FD-88DADE6A2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5899150"/>
            <a:ext cx="8877300" cy="9239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800" dirty="0">
                <a:ea typeface="ＭＳ Ｐゴシック" panose="020B0600070205080204" pitchFamily="50" charset="-128"/>
              </a:rPr>
              <a:t>Fig. S4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ja-JP" sz="1800" kern="1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AICAR monotreatment slightly upregulated the expression of osteoblast autophagy-related molecules compared with AICAR  with </a:t>
            </a:r>
            <a:r>
              <a:rPr lang="en-US" altLang="ja-JP" sz="1800" dirty="0"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Osteogenesis-induced medium (OIM).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コンテンツ プレースホルダー 40" descr="白黒の写真&#10;&#10;低い精度で自動的に生成された説明">
            <a:extLst>
              <a:ext uri="{FF2B5EF4-FFF2-40B4-BE49-F238E27FC236}">
                <a16:creationId xmlns:a16="http://schemas.microsoft.com/office/drawing/2014/main" id="{4717ECE4-0DDB-B415-854C-01AD830BB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 t="4910" r="21169" b="2269"/>
          <a:stretch>
            <a:fillRect/>
          </a:stretch>
        </p:blipFill>
        <p:spPr bwMode="auto">
          <a:xfrm>
            <a:off x="2638425" y="2794000"/>
            <a:ext cx="1336675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コンテンツ プレースホルダー 12" descr="建物, 写真, ドア, 座る が含まれている画像&#10;&#10;自動的に生成された説明">
            <a:extLst>
              <a:ext uri="{FF2B5EF4-FFF2-40B4-BE49-F238E27FC236}">
                <a16:creationId xmlns:a16="http://schemas.microsoft.com/office/drawing/2014/main" id="{8356C656-4FE0-3502-5D48-E070B3652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2" t="6274" r="20490" b="2180"/>
          <a:stretch>
            <a:fillRect/>
          </a:stretch>
        </p:blipFill>
        <p:spPr bwMode="auto">
          <a:xfrm>
            <a:off x="2644775" y="1655763"/>
            <a:ext cx="1335088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コンテンツ プレースホルダー 5" descr="飛行機, 大きい, 電車, 水 が含まれている画像&#10;&#10;自動的に生成された説明">
            <a:extLst>
              <a:ext uri="{FF2B5EF4-FFF2-40B4-BE49-F238E27FC236}">
                <a16:creationId xmlns:a16="http://schemas.microsoft.com/office/drawing/2014/main" id="{3F0283F2-C24A-0526-8047-B5622D277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" r="23563"/>
          <a:stretch>
            <a:fillRect/>
          </a:stretch>
        </p:blipFill>
        <p:spPr bwMode="auto">
          <a:xfrm>
            <a:off x="712788" y="457200"/>
            <a:ext cx="1335087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CC8C5F4-C287-6290-EE8A-11E490DF57BE}"/>
              </a:ext>
            </a:extLst>
          </p:cNvPr>
          <p:cNvSpPr txBox="1"/>
          <p:nvPr/>
        </p:nvSpPr>
        <p:spPr>
          <a:xfrm>
            <a:off x="50800" y="850900"/>
            <a:ext cx="701675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Runx2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 (56kDa)</a:t>
            </a:r>
            <a:endParaRPr lang="ja-JP" altLang="en-US" sz="1050" dirty="0">
              <a:solidFill>
                <a:prstClr val="black"/>
              </a:solidFill>
              <a:latin typeface="+mn-lt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DC9727A-EA30-983E-E95F-A85C1EAFF296}"/>
              </a:ext>
            </a:extLst>
          </p:cNvPr>
          <p:cNvSpPr/>
          <p:nvPr/>
        </p:nvSpPr>
        <p:spPr>
          <a:xfrm>
            <a:off x="858838" y="957263"/>
            <a:ext cx="549275" cy="1619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pic>
        <p:nvPicPr>
          <p:cNvPr id="10247" name="コンテンツ プレースホルダー 7">
            <a:extLst>
              <a:ext uri="{FF2B5EF4-FFF2-40B4-BE49-F238E27FC236}">
                <a16:creationId xmlns:a16="http://schemas.microsoft.com/office/drawing/2014/main" id="{A8A46474-6B6A-1AFA-6FAA-5DC52AAF8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8" t="2060" r="18726" b="3578"/>
          <a:stretch>
            <a:fillRect/>
          </a:stretch>
        </p:blipFill>
        <p:spPr bwMode="auto">
          <a:xfrm>
            <a:off x="712788" y="1665288"/>
            <a:ext cx="133508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BD537A1-2B0C-76FE-473D-3164A36B7980}"/>
              </a:ext>
            </a:extLst>
          </p:cNvPr>
          <p:cNvSpPr/>
          <p:nvPr/>
        </p:nvSpPr>
        <p:spPr>
          <a:xfrm>
            <a:off x="873125" y="2284413"/>
            <a:ext cx="534988" cy="6667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2F5C7296-D5E9-FCBD-B0B2-CA90AE34B92E}"/>
              </a:ext>
            </a:extLst>
          </p:cNvPr>
          <p:cNvSpPr/>
          <p:nvPr/>
        </p:nvSpPr>
        <p:spPr>
          <a:xfrm>
            <a:off x="3282950" y="2308225"/>
            <a:ext cx="604838" cy="1190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4669A82-C497-C2A9-E711-F679D7A9B642}"/>
              </a:ext>
            </a:extLst>
          </p:cNvPr>
          <p:cNvSpPr txBox="1"/>
          <p:nvPr/>
        </p:nvSpPr>
        <p:spPr>
          <a:xfrm>
            <a:off x="22225" y="1939925"/>
            <a:ext cx="701675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OSX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(45kDa)</a:t>
            </a:r>
            <a:endParaRPr lang="ja-JP" altLang="en-US" sz="1050" dirty="0">
              <a:solidFill>
                <a:prstClr val="black"/>
              </a:solidFill>
              <a:latin typeface="+mn-lt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10251" name="グループ化 16">
            <a:extLst>
              <a:ext uri="{FF2B5EF4-FFF2-40B4-BE49-F238E27FC236}">
                <a16:creationId xmlns:a16="http://schemas.microsoft.com/office/drawing/2014/main" id="{96AF728E-2C2E-3D5B-2710-923F4D5719DE}"/>
              </a:ext>
            </a:extLst>
          </p:cNvPr>
          <p:cNvGrpSpPr>
            <a:grpSpLocks/>
          </p:cNvGrpSpPr>
          <p:nvPr/>
        </p:nvGrpSpPr>
        <p:grpSpPr bwMode="auto">
          <a:xfrm>
            <a:off x="1963738" y="1085850"/>
            <a:ext cx="423862" cy="184150"/>
            <a:chOff x="4070934" y="4366877"/>
            <a:chExt cx="579812" cy="184547"/>
          </a:xfrm>
        </p:grpSpPr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CF66FBA0-C817-F8F8-7306-395C9BDB7A5A}"/>
                </a:ext>
              </a:extLst>
            </p:cNvPr>
            <p:cNvCxnSpPr>
              <a:cxnSpLocks/>
            </p:cNvCxnSpPr>
            <p:nvPr/>
          </p:nvCxnSpPr>
          <p:spPr>
            <a:xfrm>
              <a:off x="4166484" y="4371650"/>
              <a:ext cx="13898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04" name="テキスト ボックス 12">
              <a:extLst>
                <a:ext uri="{FF2B5EF4-FFF2-40B4-BE49-F238E27FC236}">
                  <a16:creationId xmlns:a16="http://schemas.microsoft.com/office/drawing/2014/main" id="{26BC7C9E-FEA6-A004-52A0-627B61F061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934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pic>
        <p:nvPicPr>
          <p:cNvPr id="10252" name="コンテンツ プレースホルダー 40" descr="白黒の写真&#10;&#10;低い精度で自動的に生成された説明">
            <a:extLst>
              <a:ext uri="{FF2B5EF4-FFF2-40B4-BE49-F238E27FC236}">
                <a16:creationId xmlns:a16="http://schemas.microsoft.com/office/drawing/2014/main" id="{5F5CE3A4-E6C8-85F7-6CE1-97628DE13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0" t="4910" r="21169" b="2269"/>
          <a:stretch>
            <a:fillRect/>
          </a:stretch>
        </p:blipFill>
        <p:spPr bwMode="auto">
          <a:xfrm>
            <a:off x="712788" y="2789238"/>
            <a:ext cx="13350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テキスト ボックス 21">
            <a:extLst>
              <a:ext uri="{FF2B5EF4-FFF2-40B4-BE49-F238E27FC236}">
                <a16:creationId xmlns:a16="http://schemas.microsoft.com/office/drawing/2014/main" id="{B1434817-238C-C032-6B82-0E3B9A495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3235325"/>
            <a:ext cx="665163" cy="4143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Beclin1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(60kDa)</a:t>
            </a:r>
            <a:endParaRPr kumimoji="0" lang="ja-JP" altLang="en-US" sz="1050" dirty="0">
              <a:solidFill>
                <a:srgbClr val="000000"/>
              </a:solidFill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9E0A6D08-503A-3899-1AFB-13DF0EA13DF1}"/>
              </a:ext>
            </a:extLst>
          </p:cNvPr>
          <p:cNvSpPr/>
          <p:nvPr/>
        </p:nvSpPr>
        <p:spPr>
          <a:xfrm>
            <a:off x="812800" y="3271838"/>
            <a:ext cx="571500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8711CD7B-0CB4-82AE-3FA1-975DEDFE6D2F}"/>
              </a:ext>
            </a:extLst>
          </p:cNvPr>
          <p:cNvSpPr/>
          <p:nvPr/>
        </p:nvSpPr>
        <p:spPr>
          <a:xfrm>
            <a:off x="3313113" y="3265488"/>
            <a:ext cx="584200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pic>
        <p:nvPicPr>
          <p:cNvPr id="10256" name="コンテンツ プレースホルダー 7" descr="飛行機, 飛ぶ, 空気, グレー が含まれている画像&#10;&#10;自動的に生成された説明">
            <a:extLst>
              <a:ext uri="{FF2B5EF4-FFF2-40B4-BE49-F238E27FC236}">
                <a16:creationId xmlns:a16="http://schemas.microsoft.com/office/drawing/2014/main" id="{47853E4E-CB28-BCEE-8216-3891D3857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1" t="3053" r="19719" b="3680"/>
          <a:stretch>
            <a:fillRect/>
          </a:stretch>
        </p:blipFill>
        <p:spPr bwMode="auto">
          <a:xfrm>
            <a:off x="2646363" y="5080000"/>
            <a:ext cx="1335087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コンテンツ プレースホルダー 7" descr="飛行機の白黒写真&#10;&#10;中程度の精度で自動的に生成された説明">
            <a:extLst>
              <a:ext uri="{FF2B5EF4-FFF2-40B4-BE49-F238E27FC236}">
                <a16:creationId xmlns:a16="http://schemas.microsoft.com/office/drawing/2014/main" id="{202B2344-3CEB-F3BF-9A19-C3FF402A5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17"/>
          <a:stretch>
            <a:fillRect/>
          </a:stretch>
        </p:blipFill>
        <p:spPr bwMode="auto">
          <a:xfrm>
            <a:off x="715963" y="5080000"/>
            <a:ext cx="1335087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8A11AB4D-40C4-632A-9A2B-393F67B4312C}"/>
              </a:ext>
            </a:extLst>
          </p:cNvPr>
          <p:cNvSpPr/>
          <p:nvPr/>
        </p:nvSpPr>
        <p:spPr>
          <a:xfrm>
            <a:off x="879475" y="5657850"/>
            <a:ext cx="534988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BAA82356-F84C-B9E6-5EE7-F939837B822C}"/>
              </a:ext>
            </a:extLst>
          </p:cNvPr>
          <p:cNvSpPr txBox="1"/>
          <p:nvPr/>
        </p:nvSpPr>
        <p:spPr>
          <a:xfrm>
            <a:off x="28575" y="5370513"/>
            <a:ext cx="723900" cy="414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Symbol" panose="05050102010706020507" pitchFamily="18" charset="2"/>
                <a:ea typeface="ＭＳ Ｐゴシック"/>
                <a:cs typeface="Arial" panose="020B0604020202020204" pitchFamily="34" charset="0"/>
              </a:rPr>
              <a:t>b</a:t>
            </a:r>
            <a:r>
              <a:rPr lang="en-US" altLang="ja-JP" sz="1050" dirty="0">
                <a:latin typeface="+mn-lt"/>
                <a:ea typeface="ＭＳ Ｐゴシック"/>
                <a:cs typeface="Arial" panose="020B0604020202020204" pitchFamily="34" charset="0"/>
              </a:rPr>
              <a:t>-actin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+mn-lt"/>
                <a:ea typeface="ＭＳ Ｐゴシック"/>
                <a:cs typeface="Arial" panose="020B0604020202020204" pitchFamily="34" charset="0"/>
              </a:rPr>
              <a:t>(43kDa)</a:t>
            </a:r>
            <a:endParaRPr lang="ja-JP" altLang="en-US" sz="1050" dirty="0">
              <a:latin typeface="+mn-lt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0260" name="テキスト ボックス 12">
            <a:extLst>
              <a:ext uri="{FF2B5EF4-FFF2-40B4-BE49-F238E27FC236}">
                <a16:creationId xmlns:a16="http://schemas.microsoft.com/office/drawing/2014/main" id="{2C4EBCF0-CCC1-AE68-A21C-9EFAEF9FD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538" y="5683250"/>
            <a:ext cx="4222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600"/>
              <a:t>50kDa</a:t>
            </a:r>
            <a:endParaRPr lang="ja-JP" altLang="en-US" sz="600"/>
          </a:p>
        </p:txBody>
      </p:sp>
      <p:pic>
        <p:nvPicPr>
          <p:cNvPr id="10261" name="コンテンツ プレースホルダー 7" descr="窓, 写真, 小さい, 飛ぶ が含まれている画像&#10;&#10;自動的に生成された説明">
            <a:extLst>
              <a:ext uri="{FF2B5EF4-FFF2-40B4-BE49-F238E27FC236}">
                <a16:creationId xmlns:a16="http://schemas.microsoft.com/office/drawing/2014/main" id="{8ABD8A8D-AFFD-EFB4-689C-379BABC80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" t="6316" r="21466"/>
          <a:stretch>
            <a:fillRect/>
          </a:stretch>
        </p:blipFill>
        <p:spPr bwMode="auto">
          <a:xfrm>
            <a:off x="2644775" y="457200"/>
            <a:ext cx="1335088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11AD856-E16D-C172-EDF6-C40A68B35459}"/>
              </a:ext>
            </a:extLst>
          </p:cNvPr>
          <p:cNvSpPr/>
          <p:nvPr/>
        </p:nvSpPr>
        <p:spPr>
          <a:xfrm>
            <a:off x="3309938" y="903288"/>
            <a:ext cx="550862" cy="1619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pic>
        <p:nvPicPr>
          <p:cNvPr id="10263" name="図 8">
            <a:extLst>
              <a:ext uri="{FF2B5EF4-FFF2-40B4-BE49-F238E27FC236}">
                <a16:creationId xmlns:a16="http://schemas.microsoft.com/office/drawing/2014/main" id="{900AD1AC-89D5-89E3-B4DA-3987D856E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" t="2249" r="21004" b="4985"/>
          <a:stretch>
            <a:fillRect/>
          </a:stretch>
        </p:blipFill>
        <p:spPr bwMode="auto">
          <a:xfrm>
            <a:off x="717550" y="3930650"/>
            <a:ext cx="1335088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4C9BB769-C2B5-F3E6-21A9-7579421C00D5}"/>
              </a:ext>
            </a:extLst>
          </p:cNvPr>
          <p:cNvSpPr/>
          <p:nvPr/>
        </p:nvSpPr>
        <p:spPr>
          <a:xfrm>
            <a:off x="812800" y="4725988"/>
            <a:ext cx="571500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67" name="テキスト ボックス 107">
            <a:extLst>
              <a:ext uri="{FF2B5EF4-FFF2-40B4-BE49-F238E27FC236}">
                <a16:creationId xmlns:a16="http://schemas.microsoft.com/office/drawing/2014/main" id="{FF7F7E52-784C-5194-6102-6740A7A03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4113213"/>
            <a:ext cx="925513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LC3-I</a:t>
            </a:r>
          </a:p>
          <a:p>
            <a:pPr eaLnBrk="1" hangingPunct="1">
              <a:lnSpc>
                <a:spcPts val="12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LC3-II</a:t>
            </a:r>
          </a:p>
          <a:p>
            <a:pPr eaLnBrk="1" hangingPunct="1">
              <a:lnSpc>
                <a:spcPts val="12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(16&amp;</a:t>
            </a:r>
          </a:p>
          <a:p>
            <a:pPr eaLnBrk="1" hangingPunct="1">
              <a:lnSpc>
                <a:spcPts val="12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14kDa)</a:t>
            </a:r>
            <a:endParaRPr kumimoji="0" lang="ja-JP" altLang="en-US" sz="1050" dirty="0">
              <a:solidFill>
                <a:srgbClr val="000000"/>
              </a:solidFill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0266" name="テキスト ボックス 12">
            <a:extLst>
              <a:ext uri="{FF2B5EF4-FFF2-40B4-BE49-F238E27FC236}">
                <a16:creationId xmlns:a16="http://schemas.microsoft.com/office/drawing/2014/main" id="{78FC205C-0F43-2E06-3F96-1E910733B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775" y="4811713"/>
            <a:ext cx="4587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600"/>
              <a:t>10kDa</a:t>
            </a:r>
            <a:endParaRPr lang="ja-JP" altLang="en-US" sz="600"/>
          </a:p>
        </p:txBody>
      </p:sp>
      <p:grpSp>
        <p:nvGrpSpPr>
          <p:cNvPr id="10267" name="グループ化 15">
            <a:extLst>
              <a:ext uri="{FF2B5EF4-FFF2-40B4-BE49-F238E27FC236}">
                <a16:creationId xmlns:a16="http://schemas.microsoft.com/office/drawing/2014/main" id="{09F591D3-3385-A9B9-3827-37B47A68E1C7}"/>
              </a:ext>
            </a:extLst>
          </p:cNvPr>
          <p:cNvGrpSpPr>
            <a:grpSpLocks/>
          </p:cNvGrpSpPr>
          <p:nvPr/>
        </p:nvGrpSpPr>
        <p:grpSpPr bwMode="auto">
          <a:xfrm>
            <a:off x="723900" y="-4763"/>
            <a:ext cx="1335088" cy="495301"/>
            <a:chOff x="1063822" y="958911"/>
            <a:chExt cx="1531911" cy="496745"/>
          </a:xfrm>
        </p:grpSpPr>
        <p:sp>
          <p:nvSpPr>
            <p:cNvPr id="10299" name="テキスト ボックス 16">
              <a:extLst>
                <a:ext uri="{FF2B5EF4-FFF2-40B4-BE49-F238E27FC236}">
                  <a16:creationId xmlns:a16="http://schemas.microsoft.com/office/drawing/2014/main" id="{D5146F64-6C91-164B-B593-2E87713D8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3822" y="1081766"/>
              <a:ext cx="6559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incubation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time (h)</a:t>
              </a:r>
              <a:endParaRPr lang="ja-JP" altLang="en-US" sz="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0300" name="Line 43">
              <a:extLst>
                <a:ext uri="{FF2B5EF4-FFF2-40B4-BE49-F238E27FC236}">
                  <a16:creationId xmlns:a16="http://schemas.microsoft.com/office/drawing/2014/main" id="{9BFA5233-4B7D-7017-7ED9-E74A476631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3837" y="1269676"/>
              <a:ext cx="7139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301" name="テキスト ボックス 20">
              <a:extLst>
                <a:ext uri="{FF2B5EF4-FFF2-40B4-BE49-F238E27FC236}">
                  <a16:creationId xmlns:a16="http://schemas.microsoft.com/office/drawing/2014/main" id="{68E2851A-6AEF-760F-9B33-4DC18B6A4F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3169" y="958911"/>
              <a:ext cx="89825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BMP-2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(50ng/mL)</a:t>
              </a:r>
            </a:p>
          </p:txBody>
        </p:sp>
        <p:sp>
          <p:nvSpPr>
            <p:cNvPr id="10302" name="テキスト ボックス 29">
              <a:extLst>
                <a:ext uri="{FF2B5EF4-FFF2-40B4-BE49-F238E27FC236}">
                  <a16:creationId xmlns:a16="http://schemas.microsoft.com/office/drawing/2014/main" id="{3E31E432-15B4-B79D-F2A1-49E1B7C2D0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7118" y="1270990"/>
              <a:ext cx="93861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  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6  12  24  48 72</a:t>
              </a:r>
            </a:p>
          </p:txBody>
        </p:sp>
      </p:grpSp>
      <p:grpSp>
        <p:nvGrpSpPr>
          <p:cNvPr id="10268" name="グループ化 17">
            <a:extLst>
              <a:ext uri="{FF2B5EF4-FFF2-40B4-BE49-F238E27FC236}">
                <a16:creationId xmlns:a16="http://schemas.microsoft.com/office/drawing/2014/main" id="{DA88CBA9-E795-D279-AE1E-C58D2B5A46B9}"/>
              </a:ext>
            </a:extLst>
          </p:cNvPr>
          <p:cNvGrpSpPr>
            <a:grpSpLocks/>
          </p:cNvGrpSpPr>
          <p:nvPr/>
        </p:nvGrpSpPr>
        <p:grpSpPr bwMode="auto">
          <a:xfrm>
            <a:off x="2811463" y="319088"/>
            <a:ext cx="1441450" cy="184150"/>
            <a:chOff x="2430774" y="568902"/>
            <a:chExt cx="980280" cy="185025"/>
          </a:xfrm>
        </p:grpSpPr>
        <p:sp>
          <p:nvSpPr>
            <p:cNvPr id="10297" name="Line 43">
              <a:extLst>
                <a:ext uri="{FF2B5EF4-FFF2-40B4-BE49-F238E27FC236}">
                  <a16:creationId xmlns:a16="http://schemas.microsoft.com/office/drawing/2014/main" id="{76912921-7247-780A-EAA0-8162F1AB55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0774" y="568902"/>
              <a:ext cx="742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298" name="テキスト ボックス 15">
              <a:extLst>
                <a:ext uri="{FF2B5EF4-FFF2-40B4-BE49-F238E27FC236}">
                  <a16:creationId xmlns:a16="http://schemas.microsoft.com/office/drawing/2014/main" id="{DF3E85C3-5969-5411-2560-1EE727A2A3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3321" y="569261"/>
              <a:ext cx="90773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6   12  24  48  72</a:t>
              </a:r>
            </a:p>
          </p:txBody>
        </p:sp>
      </p:grpSp>
      <p:sp>
        <p:nvSpPr>
          <p:cNvPr id="10269" name="テキスト ボックス 20">
            <a:extLst>
              <a:ext uri="{FF2B5EF4-FFF2-40B4-BE49-F238E27FC236}">
                <a16:creationId xmlns:a16="http://schemas.microsoft.com/office/drawing/2014/main" id="{6D69FB1A-66C5-15AA-7D9B-564ED38DB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8150" y="0"/>
            <a:ext cx="1335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BMP-2+AICAR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+3-MA(5mM)</a:t>
            </a:r>
          </a:p>
        </p:txBody>
      </p:sp>
      <p:pic>
        <p:nvPicPr>
          <p:cNvPr id="10270" name="図 8">
            <a:extLst>
              <a:ext uri="{FF2B5EF4-FFF2-40B4-BE49-F238E27FC236}">
                <a16:creationId xmlns:a16="http://schemas.microsoft.com/office/drawing/2014/main" id="{B0D2F03C-ED06-36D9-209C-DAEA9DCC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" t="2249" r="21004" b="4985"/>
          <a:stretch>
            <a:fillRect/>
          </a:stretch>
        </p:blipFill>
        <p:spPr bwMode="auto">
          <a:xfrm>
            <a:off x="2644775" y="3932238"/>
            <a:ext cx="1335088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9D8AAF34-832B-A7AA-4D73-E1ED2A0F1A1B}"/>
              </a:ext>
            </a:extLst>
          </p:cNvPr>
          <p:cNvSpPr/>
          <p:nvPr/>
        </p:nvSpPr>
        <p:spPr>
          <a:xfrm>
            <a:off x="3367088" y="5726113"/>
            <a:ext cx="566737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10272" name="グループ化 16">
            <a:extLst>
              <a:ext uri="{FF2B5EF4-FFF2-40B4-BE49-F238E27FC236}">
                <a16:creationId xmlns:a16="http://schemas.microsoft.com/office/drawing/2014/main" id="{8ADF31BE-86EA-DF87-805C-1EFDC9C6A38D}"/>
              </a:ext>
            </a:extLst>
          </p:cNvPr>
          <p:cNvGrpSpPr>
            <a:grpSpLocks/>
          </p:cNvGrpSpPr>
          <p:nvPr/>
        </p:nvGrpSpPr>
        <p:grpSpPr bwMode="auto">
          <a:xfrm>
            <a:off x="1997075" y="2147888"/>
            <a:ext cx="473075" cy="184150"/>
            <a:chOff x="4166246" y="4285055"/>
            <a:chExt cx="861045" cy="184547"/>
          </a:xfrm>
        </p:grpSpPr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449DB160-A67B-5FB2-F15B-24F38B8BBA26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0965"/>
              <a:ext cx="1386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96" name="テキスト ボックス 12">
              <a:extLst>
                <a:ext uri="{FF2B5EF4-FFF2-40B4-BE49-F238E27FC236}">
                  <a16:creationId xmlns:a16="http://schemas.microsoft.com/office/drawing/2014/main" id="{9363658C-FC2F-3DA0-5D8D-2FC399A3A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7492" y="4285055"/>
              <a:ext cx="76979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0273" name="グループ化 16">
            <a:extLst>
              <a:ext uri="{FF2B5EF4-FFF2-40B4-BE49-F238E27FC236}">
                <a16:creationId xmlns:a16="http://schemas.microsoft.com/office/drawing/2014/main" id="{36A8E535-450B-B60B-EC7D-309430130C3E}"/>
              </a:ext>
            </a:extLst>
          </p:cNvPr>
          <p:cNvGrpSpPr>
            <a:grpSpLocks/>
          </p:cNvGrpSpPr>
          <p:nvPr/>
        </p:nvGrpSpPr>
        <p:grpSpPr bwMode="auto">
          <a:xfrm>
            <a:off x="2027238" y="3257550"/>
            <a:ext cx="441325" cy="184150"/>
            <a:chOff x="4166246" y="4287336"/>
            <a:chExt cx="804469" cy="185064"/>
          </a:xfrm>
        </p:grpSpPr>
        <p:cxnSp>
          <p:nvCxnSpPr>
            <p:cNvPr id="83" name="直線コネクタ 82">
              <a:extLst>
                <a:ext uri="{FF2B5EF4-FFF2-40B4-BE49-F238E27FC236}">
                  <a16:creationId xmlns:a16="http://schemas.microsoft.com/office/drawing/2014/main" id="{C5F44900-4905-E1F7-041D-9162F6F7EE3B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892"/>
              <a:ext cx="13890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94" name="テキスト ボックス 12">
              <a:extLst>
                <a:ext uri="{FF2B5EF4-FFF2-40B4-BE49-F238E27FC236}">
                  <a16:creationId xmlns:a16="http://schemas.microsoft.com/office/drawing/2014/main" id="{752D748D-5B98-3A3A-23FF-12760481F0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4688" y="4287336"/>
              <a:ext cx="786027" cy="185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sp>
        <p:nvSpPr>
          <p:cNvPr id="10274" name="テキスト ボックス 12">
            <a:extLst>
              <a:ext uri="{FF2B5EF4-FFF2-40B4-BE49-F238E27FC236}">
                <a16:creationId xmlns:a16="http://schemas.microsoft.com/office/drawing/2014/main" id="{7C9932E2-36A9-F007-5DC4-34CF48E00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2287588"/>
            <a:ext cx="579438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600"/>
              <a:t> 37kDa</a:t>
            </a:r>
            <a:endParaRPr lang="ja-JP" altLang="en-US" sz="600"/>
          </a:p>
        </p:txBody>
      </p: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2D4AF6FB-F858-A6BC-D1A7-9196BD8371D1}"/>
              </a:ext>
            </a:extLst>
          </p:cNvPr>
          <p:cNvCxnSpPr>
            <a:cxnSpLocks/>
          </p:cNvCxnSpPr>
          <p:nvPr/>
        </p:nvCxnSpPr>
        <p:spPr bwMode="auto">
          <a:xfrm>
            <a:off x="1995488" y="2387600"/>
            <a:ext cx="7461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コネクタ 87">
            <a:extLst>
              <a:ext uri="{FF2B5EF4-FFF2-40B4-BE49-F238E27FC236}">
                <a16:creationId xmlns:a16="http://schemas.microsoft.com/office/drawing/2014/main" id="{FA1FDA19-DD64-F56E-D1BC-CB96E5214FBE}"/>
              </a:ext>
            </a:extLst>
          </p:cNvPr>
          <p:cNvCxnSpPr>
            <a:cxnSpLocks/>
          </p:cNvCxnSpPr>
          <p:nvPr/>
        </p:nvCxnSpPr>
        <p:spPr bwMode="auto">
          <a:xfrm>
            <a:off x="2016125" y="4903788"/>
            <a:ext cx="76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2F679CC6-0C5A-6E6D-0781-B29BE2FE4834}"/>
              </a:ext>
            </a:extLst>
          </p:cNvPr>
          <p:cNvSpPr/>
          <p:nvPr/>
        </p:nvSpPr>
        <p:spPr>
          <a:xfrm>
            <a:off x="3317875" y="4727575"/>
            <a:ext cx="608013" cy="1206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cxnSp>
        <p:nvCxnSpPr>
          <p:cNvPr id="91" name="直線コネクタ 90">
            <a:extLst>
              <a:ext uri="{FF2B5EF4-FFF2-40B4-BE49-F238E27FC236}">
                <a16:creationId xmlns:a16="http://schemas.microsoft.com/office/drawing/2014/main" id="{A3AA3B34-E657-BE25-9313-042BD07B2887}"/>
              </a:ext>
            </a:extLst>
          </p:cNvPr>
          <p:cNvCxnSpPr>
            <a:cxnSpLocks/>
          </p:cNvCxnSpPr>
          <p:nvPr/>
        </p:nvCxnSpPr>
        <p:spPr bwMode="auto">
          <a:xfrm>
            <a:off x="2016125" y="5776913"/>
            <a:ext cx="76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79" name="グループ化 16">
            <a:extLst>
              <a:ext uri="{FF2B5EF4-FFF2-40B4-BE49-F238E27FC236}">
                <a16:creationId xmlns:a16="http://schemas.microsoft.com/office/drawing/2014/main" id="{79BBEF2D-F208-9A9C-3BC7-E0238080DF13}"/>
              </a:ext>
            </a:extLst>
          </p:cNvPr>
          <p:cNvGrpSpPr>
            <a:grpSpLocks/>
          </p:cNvGrpSpPr>
          <p:nvPr/>
        </p:nvGrpSpPr>
        <p:grpSpPr bwMode="auto">
          <a:xfrm>
            <a:off x="3897313" y="1065213"/>
            <a:ext cx="423862" cy="184150"/>
            <a:chOff x="4070934" y="4366877"/>
            <a:chExt cx="579812" cy="184547"/>
          </a:xfrm>
        </p:grpSpPr>
        <p:cxnSp>
          <p:nvCxnSpPr>
            <p:cNvPr id="93" name="直線コネクタ 92">
              <a:extLst>
                <a:ext uri="{FF2B5EF4-FFF2-40B4-BE49-F238E27FC236}">
                  <a16:creationId xmlns:a16="http://schemas.microsoft.com/office/drawing/2014/main" id="{DC45B5E3-13B6-BC94-FEC6-3A04A77B39F6}"/>
                </a:ext>
              </a:extLst>
            </p:cNvPr>
            <p:cNvCxnSpPr>
              <a:cxnSpLocks/>
            </p:cNvCxnSpPr>
            <p:nvPr/>
          </p:nvCxnSpPr>
          <p:spPr>
            <a:xfrm>
              <a:off x="4166484" y="4371649"/>
              <a:ext cx="13898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92" name="テキスト ボックス 12">
              <a:extLst>
                <a:ext uri="{FF2B5EF4-FFF2-40B4-BE49-F238E27FC236}">
                  <a16:creationId xmlns:a16="http://schemas.microsoft.com/office/drawing/2014/main" id="{FCE83ABC-6747-9A0E-FA2E-AA5429DDF4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0934" y="43668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0280" name="グループ化 16">
            <a:extLst>
              <a:ext uri="{FF2B5EF4-FFF2-40B4-BE49-F238E27FC236}">
                <a16:creationId xmlns:a16="http://schemas.microsoft.com/office/drawing/2014/main" id="{8E6278AA-770A-E84B-C512-EDBE5ACEDA71}"/>
              </a:ext>
            </a:extLst>
          </p:cNvPr>
          <p:cNvGrpSpPr>
            <a:grpSpLocks/>
          </p:cNvGrpSpPr>
          <p:nvPr/>
        </p:nvGrpSpPr>
        <p:grpSpPr bwMode="auto">
          <a:xfrm>
            <a:off x="3935413" y="2235200"/>
            <a:ext cx="473075" cy="184150"/>
            <a:chOff x="4166246" y="4285055"/>
            <a:chExt cx="861045" cy="184547"/>
          </a:xfrm>
        </p:grpSpPr>
        <p:cxnSp>
          <p:nvCxnSpPr>
            <p:cNvPr id="96" name="直線コネクタ 95">
              <a:extLst>
                <a:ext uri="{FF2B5EF4-FFF2-40B4-BE49-F238E27FC236}">
                  <a16:creationId xmlns:a16="http://schemas.microsoft.com/office/drawing/2014/main" id="{035506C2-A577-761B-B3F8-7D107B920DF7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0965"/>
              <a:ext cx="1386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90" name="テキスト ボックス 12">
              <a:extLst>
                <a:ext uri="{FF2B5EF4-FFF2-40B4-BE49-F238E27FC236}">
                  <a16:creationId xmlns:a16="http://schemas.microsoft.com/office/drawing/2014/main" id="{1FC7882F-233A-356D-68E0-3A22E866D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7492" y="4285055"/>
              <a:ext cx="769799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sp>
        <p:nvSpPr>
          <p:cNvPr id="10281" name="テキスト ボックス 12">
            <a:extLst>
              <a:ext uri="{FF2B5EF4-FFF2-40B4-BE49-F238E27FC236}">
                <a16:creationId xmlns:a16="http://schemas.microsoft.com/office/drawing/2014/main" id="{2E865F33-BFE5-0F64-93DA-667101884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988" y="2373313"/>
            <a:ext cx="579437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600"/>
              <a:t> 37kDa</a:t>
            </a:r>
            <a:endParaRPr lang="ja-JP" altLang="en-US" sz="600"/>
          </a:p>
        </p:txBody>
      </p:sp>
      <p:cxnSp>
        <p:nvCxnSpPr>
          <p:cNvPr id="101" name="直線コネクタ 100">
            <a:extLst>
              <a:ext uri="{FF2B5EF4-FFF2-40B4-BE49-F238E27FC236}">
                <a16:creationId xmlns:a16="http://schemas.microsoft.com/office/drawing/2014/main" id="{DD1A75E3-635F-2CA1-BC00-AED48637A9F5}"/>
              </a:ext>
            </a:extLst>
          </p:cNvPr>
          <p:cNvCxnSpPr>
            <a:cxnSpLocks/>
          </p:cNvCxnSpPr>
          <p:nvPr/>
        </p:nvCxnSpPr>
        <p:spPr bwMode="auto">
          <a:xfrm>
            <a:off x="3933825" y="2473325"/>
            <a:ext cx="746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83" name="グループ化 16">
            <a:extLst>
              <a:ext uri="{FF2B5EF4-FFF2-40B4-BE49-F238E27FC236}">
                <a16:creationId xmlns:a16="http://schemas.microsoft.com/office/drawing/2014/main" id="{5806026F-F55A-1C64-6A43-0E1325B06070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3297238"/>
            <a:ext cx="441325" cy="184150"/>
            <a:chOff x="4166246" y="4287336"/>
            <a:chExt cx="804469" cy="185064"/>
          </a:xfrm>
        </p:grpSpPr>
        <p:cxnSp>
          <p:nvCxnSpPr>
            <p:cNvPr id="103" name="直線コネクタ 102">
              <a:extLst>
                <a:ext uri="{FF2B5EF4-FFF2-40B4-BE49-F238E27FC236}">
                  <a16:creationId xmlns:a16="http://schemas.microsoft.com/office/drawing/2014/main" id="{672C3B21-942B-9C1E-2B96-CE853390A052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891"/>
              <a:ext cx="13890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88" name="テキスト ボックス 12">
              <a:extLst>
                <a:ext uri="{FF2B5EF4-FFF2-40B4-BE49-F238E27FC236}">
                  <a16:creationId xmlns:a16="http://schemas.microsoft.com/office/drawing/2014/main" id="{A2C0BD7F-C384-E9DA-7F54-DB8E73EB5B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4688" y="4287336"/>
              <a:ext cx="786027" cy="185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sp>
        <p:nvSpPr>
          <p:cNvPr id="10284" name="テキスト ボックス 12">
            <a:extLst>
              <a:ext uri="{FF2B5EF4-FFF2-40B4-BE49-F238E27FC236}">
                <a16:creationId xmlns:a16="http://schemas.microsoft.com/office/drawing/2014/main" id="{06C7BAE1-4BF6-17D5-5D52-4BF4648B5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1288" y="4803775"/>
            <a:ext cx="4603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ja-JP" sz="600"/>
              <a:t>10kDa</a:t>
            </a:r>
            <a:endParaRPr lang="ja-JP" altLang="en-US" sz="600"/>
          </a:p>
        </p:txBody>
      </p:sp>
      <p:cxnSp>
        <p:nvCxnSpPr>
          <p:cNvPr id="106" name="直線コネクタ 105">
            <a:extLst>
              <a:ext uri="{FF2B5EF4-FFF2-40B4-BE49-F238E27FC236}">
                <a16:creationId xmlns:a16="http://schemas.microsoft.com/office/drawing/2014/main" id="{06E9BA50-42F0-D643-B47E-E04441394EAD}"/>
              </a:ext>
            </a:extLst>
          </p:cNvPr>
          <p:cNvCxnSpPr>
            <a:cxnSpLocks/>
          </p:cNvCxnSpPr>
          <p:nvPr/>
        </p:nvCxnSpPr>
        <p:spPr bwMode="auto">
          <a:xfrm>
            <a:off x="3959225" y="4895850"/>
            <a:ext cx="76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6" name="テキスト ボックス 1">
            <a:extLst>
              <a:ext uri="{FF2B5EF4-FFF2-40B4-BE49-F238E27FC236}">
                <a16:creationId xmlns:a16="http://schemas.microsoft.com/office/drawing/2014/main" id="{E401FA82-A366-5A20-0BAB-7655E1E16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6365875"/>
            <a:ext cx="70088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800"/>
              <a:t>Fig. S5  The full uncropped Gels and Blots images in Fig. 4A </a:t>
            </a:r>
            <a:endParaRPr kumimoji="0" lang="ja-JP" altLang="en-US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図 9">
            <a:extLst>
              <a:ext uri="{FF2B5EF4-FFF2-40B4-BE49-F238E27FC236}">
                <a16:creationId xmlns:a16="http://schemas.microsoft.com/office/drawing/2014/main" id="{DCB2D3A6-6358-7951-1F17-23415F6F4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0" t="752" r="16779" b="6306"/>
          <a:stretch>
            <a:fillRect/>
          </a:stretch>
        </p:blipFill>
        <p:spPr bwMode="auto">
          <a:xfrm>
            <a:off x="1317625" y="495300"/>
            <a:ext cx="1336675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FB21AB1-7F0E-07CF-494E-D860BFC5291D}"/>
              </a:ext>
            </a:extLst>
          </p:cNvPr>
          <p:cNvSpPr txBox="1"/>
          <p:nvPr/>
        </p:nvSpPr>
        <p:spPr>
          <a:xfrm>
            <a:off x="412750" y="823913"/>
            <a:ext cx="708025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Runx2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(56kDa)</a:t>
            </a:r>
            <a:endParaRPr lang="ja-JP" altLang="en-US" sz="1050" dirty="0">
              <a:solidFill>
                <a:prstClr val="black"/>
              </a:solidFill>
              <a:latin typeface="+mn-lt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11268" name="図 16">
            <a:extLst>
              <a:ext uri="{FF2B5EF4-FFF2-40B4-BE49-F238E27FC236}">
                <a16:creationId xmlns:a16="http://schemas.microsoft.com/office/drawing/2014/main" id="{1BD8C5D9-AF26-7E87-6C15-4957FE0B2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" r="18848" b="4910"/>
          <a:stretch>
            <a:fillRect/>
          </a:stretch>
        </p:blipFill>
        <p:spPr bwMode="auto">
          <a:xfrm>
            <a:off x="1330325" y="1619250"/>
            <a:ext cx="13350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72C4A16-10EA-92A2-9D75-3E185F312901}"/>
              </a:ext>
            </a:extLst>
          </p:cNvPr>
          <p:cNvSpPr txBox="1"/>
          <p:nvPr/>
        </p:nvSpPr>
        <p:spPr>
          <a:xfrm>
            <a:off x="403225" y="1893888"/>
            <a:ext cx="1158875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OSX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 (45kDa)</a:t>
            </a:r>
            <a:endParaRPr lang="ja-JP" altLang="en-US" sz="1050" dirty="0">
              <a:solidFill>
                <a:prstClr val="black"/>
              </a:solidFill>
              <a:latin typeface="+mn-lt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11270" name="コンテンツ プレースホルダー 7" descr="写真, 飛行機, 飛ぶ, 砂浜 が含まれている画像&#10;&#10;自動的に生成された説明">
            <a:extLst>
              <a:ext uri="{FF2B5EF4-FFF2-40B4-BE49-F238E27FC236}">
                <a16:creationId xmlns:a16="http://schemas.microsoft.com/office/drawing/2014/main" id="{E3565A3C-C4E3-543E-1C12-770DC74B0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" t="381" r="14252" b="-381"/>
          <a:stretch>
            <a:fillRect/>
          </a:stretch>
        </p:blipFill>
        <p:spPr bwMode="auto">
          <a:xfrm>
            <a:off x="1325563" y="2733675"/>
            <a:ext cx="133667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42" name="テキスト ボックス 44">
            <a:extLst>
              <a:ext uri="{FF2B5EF4-FFF2-40B4-BE49-F238E27FC236}">
                <a16:creationId xmlns:a16="http://schemas.microsoft.com/office/drawing/2014/main" id="{627C3812-B33B-081E-5D1F-2808D1857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3013075"/>
            <a:ext cx="1149350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Beclin1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(60kDa)</a:t>
            </a:r>
            <a:endParaRPr kumimoji="0" lang="ja-JP" altLang="en-US" sz="1050" dirty="0">
              <a:solidFill>
                <a:srgbClr val="000000"/>
              </a:solidFill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11272" name="コンテンツ プレースホルダー 4" descr="写真, 飛行機, 水, 大きい が含まれている画像&#10;&#10;自動的に生成された説明">
            <a:extLst>
              <a:ext uri="{FF2B5EF4-FFF2-40B4-BE49-F238E27FC236}">
                <a16:creationId xmlns:a16="http://schemas.microsoft.com/office/drawing/2014/main" id="{9E3C9925-8883-9DAF-5E87-BEF9E4840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" r="22032"/>
          <a:stretch>
            <a:fillRect/>
          </a:stretch>
        </p:blipFill>
        <p:spPr bwMode="auto">
          <a:xfrm>
            <a:off x="1317625" y="3851275"/>
            <a:ext cx="1336675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F4A54C3-9A85-FCB6-7F31-EFD0F6E618E6}"/>
              </a:ext>
            </a:extLst>
          </p:cNvPr>
          <p:cNvSpPr txBox="1"/>
          <p:nvPr/>
        </p:nvSpPr>
        <p:spPr>
          <a:xfrm>
            <a:off x="396875" y="4264025"/>
            <a:ext cx="1446213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p-ULK1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 (150kDa)</a:t>
            </a:r>
            <a:endParaRPr lang="ja-JP" altLang="en-US" sz="1050" dirty="0">
              <a:solidFill>
                <a:prstClr val="black"/>
              </a:solidFill>
              <a:latin typeface="+mn-lt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11274" name="コンテンツ プレースホルダー 5" descr="座る, 古い, 飛行機, 男 が含まれている画像&#10;&#10;自動的に生成された説明">
            <a:extLst>
              <a:ext uri="{FF2B5EF4-FFF2-40B4-BE49-F238E27FC236}">
                <a16:creationId xmlns:a16="http://schemas.microsoft.com/office/drawing/2014/main" id="{DCA53864-F31F-B446-7CD3-08E3B3C49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2" r="15691" b="5499"/>
          <a:stretch>
            <a:fillRect/>
          </a:stretch>
        </p:blipFill>
        <p:spPr bwMode="auto">
          <a:xfrm>
            <a:off x="1317625" y="5086350"/>
            <a:ext cx="13366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87" name="テキスト ボックス 15386">
            <a:extLst>
              <a:ext uri="{FF2B5EF4-FFF2-40B4-BE49-F238E27FC236}">
                <a16:creationId xmlns:a16="http://schemas.microsoft.com/office/drawing/2014/main" id="{A9DA763A-99BB-AC40-3357-0DE71EC77AD7}"/>
              </a:ext>
            </a:extLst>
          </p:cNvPr>
          <p:cNvSpPr txBox="1"/>
          <p:nvPr/>
        </p:nvSpPr>
        <p:spPr>
          <a:xfrm>
            <a:off x="412750" y="5418138"/>
            <a:ext cx="1503363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ULK1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 (150kDa)</a:t>
            </a:r>
            <a:endParaRPr lang="ja-JP" altLang="en-US" sz="1050" dirty="0">
              <a:solidFill>
                <a:prstClr val="black"/>
              </a:solidFill>
              <a:latin typeface="+mn-lt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11276" name="図 2">
            <a:extLst>
              <a:ext uri="{FF2B5EF4-FFF2-40B4-BE49-F238E27FC236}">
                <a16:creationId xmlns:a16="http://schemas.microsoft.com/office/drawing/2014/main" id="{05159104-B90C-344C-AC27-C157163E3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0" r="23051"/>
          <a:stretch>
            <a:fillRect/>
          </a:stretch>
        </p:blipFill>
        <p:spPr bwMode="auto">
          <a:xfrm>
            <a:off x="5397500" y="506413"/>
            <a:ext cx="1335088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63" name="テキスト ボックス 15400">
            <a:extLst>
              <a:ext uri="{FF2B5EF4-FFF2-40B4-BE49-F238E27FC236}">
                <a16:creationId xmlns:a16="http://schemas.microsoft.com/office/drawing/2014/main" id="{4C8310B6-D50E-C3A0-B898-90BA1F835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0" y="801688"/>
            <a:ext cx="776288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Smad1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ja-JP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(60kDa)</a:t>
            </a:r>
            <a:endParaRPr kumimoji="0" lang="ja-JP" altLang="en-US" sz="1050" dirty="0">
              <a:solidFill>
                <a:srgbClr val="000000"/>
              </a:solidFill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11278" name="図 2">
            <a:extLst>
              <a:ext uri="{FF2B5EF4-FFF2-40B4-BE49-F238E27FC236}">
                <a16:creationId xmlns:a16="http://schemas.microsoft.com/office/drawing/2014/main" id="{7F4C8B32-12E0-B611-BFA4-9AB38562A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r="17877"/>
          <a:stretch>
            <a:fillRect/>
          </a:stretch>
        </p:blipFill>
        <p:spPr bwMode="auto">
          <a:xfrm>
            <a:off x="5397500" y="1825625"/>
            <a:ext cx="1335088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4" name="テキスト ボックス 15403">
            <a:extLst>
              <a:ext uri="{FF2B5EF4-FFF2-40B4-BE49-F238E27FC236}">
                <a16:creationId xmlns:a16="http://schemas.microsoft.com/office/drawing/2014/main" id="{4BA3BEE7-0347-3654-3FFD-6E0FFBA6C7D2}"/>
              </a:ext>
            </a:extLst>
          </p:cNvPr>
          <p:cNvSpPr txBox="1"/>
          <p:nvPr/>
        </p:nvSpPr>
        <p:spPr>
          <a:xfrm>
            <a:off x="4711700" y="2098675"/>
            <a:ext cx="1128713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Symbol" panose="05050102010706020507" pitchFamily="18" charset="2"/>
                <a:ea typeface="游ゴシック" panose="020B0400000000000000" pitchFamily="50" charset="-128"/>
                <a:cs typeface="Arial" panose="020B0604020202020204" pitchFamily="34" charset="0"/>
              </a:rPr>
              <a:t>b</a:t>
            </a: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-actin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solidFill>
                  <a:prstClr val="black"/>
                </a:solidFill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(46kDa)</a:t>
            </a:r>
            <a:endParaRPr lang="ja-JP" altLang="en-US" sz="1050" dirty="0">
              <a:solidFill>
                <a:prstClr val="black"/>
              </a:solidFill>
              <a:latin typeface="+mn-lt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11280" name="グループ化 10">
            <a:extLst>
              <a:ext uri="{FF2B5EF4-FFF2-40B4-BE49-F238E27FC236}">
                <a16:creationId xmlns:a16="http://schemas.microsoft.com/office/drawing/2014/main" id="{DAE4969F-79E6-8050-7C31-97BF346A99A5}"/>
              </a:ext>
            </a:extLst>
          </p:cNvPr>
          <p:cNvGrpSpPr>
            <a:grpSpLocks/>
          </p:cNvGrpSpPr>
          <p:nvPr/>
        </p:nvGrpSpPr>
        <p:grpSpPr bwMode="auto">
          <a:xfrm>
            <a:off x="993775" y="87313"/>
            <a:ext cx="1527175" cy="395287"/>
            <a:chOff x="1036058" y="1076471"/>
            <a:chExt cx="1526991" cy="393229"/>
          </a:xfrm>
        </p:grpSpPr>
        <p:sp>
          <p:nvSpPr>
            <p:cNvPr id="11366" name="テキスト ボックス 11">
              <a:extLst>
                <a:ext uri="{FF2B5EF4-FFF2-40B4-BE49-F238E27FC236}">
                  <a16:creationId xmlns:a16="http://schemas.microsoft.com/office/drawing/2014/main" id="{D3CA5376-CFB9-6EAC-CF57-D5A1968210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6058" y="1076471"/>
              <a:ext cx="6559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incubation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time (h)</a:t>
              </a:r>
              <a:endParaRPr lang="ja-JP" altLang="en-US" sz="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1367" name="Line 43">
              <a:extLst>
                <a:ext uri="{FF2B5EF4-FFF2-40B4-BE49-F238E27FC236}">
                  <a16:creationId xmlns:a16="http://schemas.microsoft.com/office/drawing/2014/main" id="{5E201DE9-F7AC-5D3E-0254-4F4E0A6C18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3837" y="1269676"/>
              <a:ext cx="7139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368" name="テキスト ボックス 20">
              <a:extLst>
                <a:ext uri="{FF2B5EF4-FFF2-40B4-BE49-F238E27FC236}">
                  <a16:creationId xmlns:a16="http://schemas.microsoft.com/office/drawing/2014/main" id="{6CCD8700-9AE2-1212-53CD-8A7781DD50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3242" y="1078636"/>
              <a:ext cx="898255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BMP-2+AICAR</a:t>
              </a:r>
            </a:p>
          </p:txBody>
        </p:sp>
        <p:sp>
          <p:nvSpPr>
            <p:cNvPr id="11369" name="テキスト ボックス 29">
              <a:extLst>
                <a:ext uri="{FF2B5EF4-FFF2-40B4-BE49-F238E27FC236}">
                  <a16:creationId xmlns:a16="http://schemas.microsoft.com/office/drawing/2014/main" id="{D73ED460-6106-A185-C6DD-40757F782E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4434" y="1285034"/>
              <a:ext cx="93861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  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6  12  24  48  72</a:t>
              </a:r>
            </a:p>
          </p:txBody>
        </p:sp>
      </p:grpSp>
      <p:sp>
        <p:nvSpPr>
          <p:cNvPr id="15" name="正方形/長方形 15409">
            <a:extLst>
              <a:ext uri="{FF2B5EF4-FFF2-40B4-BE49-F238E27FC236}">
                <a16:creationId xmlns:a16="http://schemas.microsoft.com/office/drawing/2014/main" id="{4A5F34DC-AE8D-32BE-3865-2481A3F768DD}"/>
              </a:ext>
            </a:extLst>
          </p:cNvPr>
          <p:cNvSpPr/>
          <p:nvPr/>
        </p:nvSpPr>
        <p:spPr>
          <a:xfrm>
            <a:off x="1371600" y="739775"/>
            <a:ext cx="600075" cy="1190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18" name="正方形/長方形 15410">
            <a:extLst>
              <a:ext uri="{FF2B5EF4-FFF2-40B4-BE49-F238E27FC236}">
                <a16:creationId xmlns:a16="http://schemas.microsoft.com/office/drawing/2014/main" id="{A61F85CB-4E6B-F04D-2CA0-C2621BDD8A40}"/>
              </a:ext>
            </a:extLst>
          </p:cNvPr>
          <p:cNvSpPr/>
          <p:nvPr/>
        </p:nvSpPr>
        <p:spPr>
          <a:xfrm>
            <a:off x="3200400" y="439738"/>
            <a:ext cx="782638" cy="11906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11283" name="グループ化 17">
            <a:extLst>
              <a:ext uri="{FF2B5EF4-FFF2-40B4-BE49-F238E27FC236}">
                <a16:creationId xmlns:a16="http://schemas.microsoft.com/office/drawing/2014/main" id="{3999AC16-D3B3-3767-15FC-7B86AB750F28}"/>
              </a:ext>
            </a:extLst>
          </p:cNvPr>
          <p:cNvGrpSpPr>
            <a:grpSpLocks/>
          </p:cNvGrpSpPr>
          <p:nvPr/>
        </p:nvGrpSpPr>
        <p:grpSpPr bwMode="auto">
          <a:xfrm>
            <a:off x="3160713" y="274638"/>
            <a:ext cx="908050" cy="204787"/>
            <a:chOff x="2452386" y="559471"/>
            <a:chExt cx="907733" cy="205631"/>
          </a:xfrm>
        </p:grpSpPr>
        <p:sp>
          <p:nvSpPr>
            <p:cNvPr id="11364" name="Line 43">
              <a:extLst>
                <a:ext uri="{FF2B5EF4-FFF2-40B4-BE49-F238E27FC236}">
                  <a16:creationId xmlns:a16="http://schemas.microsoft.com/office/drawing/2014/main" id="{0910AA32-B7A7-4086-59D1-5177E9D0B4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9093" y="559471"/>
              <a:ext cx="742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365" name="テキスト ボックス 29">
              <a:extLst>
                <a:ext uri="{FF2B5EF4-FFF2-40B4-BE49-F238E27FC236}">
                  <a16:creationId xmlns:a16="http://schemas.microsoft.com/office/drawing/2014/main" id="{031E1527-FB24-2A4C-46BE-F1F3592220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2386" y="580436"/>
              <a:ext cx="90773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6   12  24  48  72</a:t>
              </a:r>
            </a:p>
          </p:txBody>
        </p:sp>
      </p:grpSp>
      <p:sp>
        <p:nvSpPr>
          <p:cNvPr id="11284" name="テキスト ボックス 20">
            <a:extLst>
              <a:ext uri="{FF2B5EF4-FFF2-40B4-BE49-F238E27FC236}">
                <a16:creationId xmlns:a16="http://schemas.microsoft.com/office/drawing/2014/main" id="{CED68485-DB22-C7F3-484F-958FBAA89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0563" y="1588"/>
            <a:ext cx="1030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BMP-2+AICAR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+3-MA(5mM)</a:t>
            </a:r>
          </a:p>
        </p:txBody>
      </p:sp>
      <p:grpSp>
        <p:nvGrpSpPr>
          <p:cNvPr id="11285" name="グループ化 10">
            <a:extLst>
              <a:ext uri="{FF2B5EF4-FFF2-40B4-BE49-F238E27FC236}">
                <a16:creationId xmlns:a16="http://schemas.microsoft.com/office/drawing/2014/main" id="{DDDA7BE5-917F-1A2C-1C59-9374C78E9711}"/>
              </a:ext>
            </a:extLst>
          </p:cNvPr>
          <p:cNvGrpSpPr>
            <a:grpSpLocks/>
          </p:cNvGrpSpPr>
          <p:nvPr/>
        </p:nvGrpSpPr>
        <p:grpSpPr bwMode="auto">
          <a:xfrm>
            <a:off x="5111750" y="111125"/>
            <a:ext cx="1527175" cy="395288"/>
            <a:chOff x="1036058" y="1076471"/>
            <a:chExt cx="1526991" cy="393229"/>
          </a:xfrm>
        </p:grpSpPr>
        <p:sp>
          <p:nvSpPr>
            <p:cNvPr id="11360" name="テキスト ボックス 11">
              <a:extLst>
                <a:ext uri="{FF2B5EF4-FFF2-40B4-BE49-F238E27FC236}">
                  <a16:creationId xmlns:a16="http://schemas.microsoft.com/office/drawing/2014/main" id="{37C9DA60-A569-7C7D-74E6-5C9574679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6058" y="1076471"/>
              <a:ext cx="6559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incubation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time (h)</a:t>
              </a:r>
              <a:endParaRPr lang="ja-JP" altLang="en-US" sz="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1361" name="Line 43">
              <a:extLst>
                <a:ext uri="{FF2B5EF4-FFF2-40B4-BE49-F238E27FC236}">
                  <a16:creationId xmlns:a16="http://schemas.microsoft.com/office/drawing/2014/main" id="{88B13374-0499-3ED4-E0D1-0857928CC8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3837" y="1269676"/>
              <a:ext cx="7139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362" name="テキスト ボックス 20">
              <a:extLst>
                <a:ext uri="{FF2B5EF4-FFF2-40B4-BE49-F238E27FC236}">
                  <a16:creationId xmlns:a16="http://schemas.microsoft.com/office/drawing/2014/main" id="{4271326D-C6F0-3843-A93C-F11F83D1A0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3242" y="1078636"/>
              <a:ext cx="898255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BMP-2+AICAR</a:t>
              </a:r>
            </a:p>
          </p:txBody>
        </p:sp>
        <p:sp>
          <p:nvSpPr>
            <p:cNvPr id="11363" name="テキスト ボックス 29">
              <a:extLst>
                <a:ext uri="{FF2B5EF4-FFF2-40B4-BE49-F238E27FC236}">
                  <a16:creationId xmlns:a16="http://schemas.microsoft.com/office/drawing/2014/main" id="{03750C9D-6D1F-C3CD-49BB-F2FC5927C2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4434" y="1285034"/>
              <a:ext cx="93861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  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6  12  24  48  72</a:t>
              </a:r>
            </a:p>
          </p:txBody>
        </p:sp>
      </p:grpSp>
      <p:sp>
        <p:nvSpPr>
          <p:cNvPr id="36" name="正方形/長方形 15409">
            <a:extLst>
              <a:ext uri="{FF2B5EF4-FFF2-40B4-BE49-F238E27FC236}">
                <a16:creationId xmlns:a16="http://schemas.microsoft.com/office/drawing/2014/main" id="{0473EA7D-7CB2-320B-9695-E6FD43EE9B59}"/>
              </a:ext>
            </a:extLst>
          </p:cNvPr>
          <p:cNvSpPr/>
          <p:nvPr/>
        </p:nvSpPr>
        <p:spPr>
          <a:xfrm>
            <a:off x="5468938" y="871538"/>
            <a:ext cx="595312" cy="11906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37" name="正方形/長方形 15410">
            <a:extLst>
              <a:ext uri="{FF2B5EF4-FFF2-40B4-BE49-F238E27FC236}">
                <a16:creationId xmlns:a16="http://schemas.microsoft.com/office/drawing/2014/main" id="{D7B38917-EBE3-1D2B-E9AE-16147EEE1A1A}"/>
              </a:ext>
            </a:extLst>
          </p:cNvPr>
          <p:cNvSpPr/>
          <p:nvPr/>
        </p:nvSpPr>
        <p:spPr>
          <a:xfrm>
            <a:off x="7294563" y="374650"/>
            <a:ext cx="782637" cy="1190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11288" name="グループ化 17">
            <a:extLst>
              <a:ext uri="{FF2B5EF4-FFF2-40B4-BE49-F238E27FC236}">
                <a16:creationId xmlns:a16="http://schemas.microsoft.com/office/drawing/2014/main" id="{810BC5BF-C42A-12F6-53EE-B010863195CF}"/>
              </a:ext>
            </a:extLst>
          </p:cNvPr>
          <p:cNvGrpSpPr>
            <a:grpSpLocks/>
          </p:cNvGrpSpPr>
          <p:nvPr/>
        </p:nvGrpSpPr>
        <p:grpSpPr bwMode="auto">
          <a:xfrm>
            <a:off x="7356475" y="320675"/>
            <a:ext cx="908050" cy="184150"/>
            <a:chOff x="2452386" y="580436"/>
            <a:chExt cx="907733" cy="184666"/>
          </a:xfrm>
        </p:grpSpPr>
        <p:sp>
          <p:nvSpPr>
            <p:cNvPr id="11358" name="Line 43">
              <a:extLst>
                <a:ext uri="{FF2B5EF4-FFF2-40B4-BE49-F238E27FC236}">
                  <a16:creationId xmlns:a16="http://schemas.microsoft.com/office/drawing/2014/main" id="{D8B00B2A-DE7C-D52D-76EB-7C205DFCBD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2967" y="580436"/>
              <a:ext cx="742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359" name="テキスト ボックス 29">
              <a:extLst>
                <a:ext uri="{FF2B5EF4-FFF2-40B4-BE49-F238E27FC236}">
                  <a16:creationId xmlns:a16="http://schemas.microsoft.com/office/drawing/2014/main" id="{5C3FB945-C395-EFA9-C7A1-4BD449B084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52386" y="580436"/>
              <a:ext cx="90773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6   12  24  48  72</a:t>
              </a:r>
            </a:p>
          </p:txBody>
        </p:sp>
      </p:grpSp>
      <p:sp>
        <p:nvSpPr>
          <p:cNvPr id="11289" name="テキスト ボックス 20">
            <a:extLst>
              <a:ext uri="{FF2B5EF4-FFF2-40B4-BE49-F238E27FC236}">
                <a16:creationId xmlns:a16="http://schemas.microsoft.com/office/drawing/2014/main" id="{82BDA66F-F835-5C33-B8DB-29BC02E11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9338" y="57150"/>
            <a:ext cx="1030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BMP-2+AICAR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+3-MA(5mM)</a:t>
            </a:r>
          </a:p>
        </p:txBody>
      </p:sp>
      <p:pic>
        <p:nvPicPr>
          <p:cNvPr id="11290" name="図 9">
            <a:extLst>
              <a:ext uri="{FF2B5EF4-FFF2-40B4-BE49-F238E27FC236}">
                <a16:creationId xmlns:a16="http://schemas.microsoft.com/office/drawing/2014/main" id="{52F8DC5D-D3B7-B36B-CBE6-644970C7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0" t="752" r="16779" b="6306"/>
          <a:stretch>
            <a:fillRect/>
          </a:stretch>
        </p:blipFill>
        <p:spPr bwMode="auto">
          <a:xfrm>
            <a:off x="2974975" y="488950"/>
            <a:ext cx="1335088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1" name="図 16">
            <a:extLst>
              <a:ext uri="{FF2B5EF4-FFF2-40B4-BE49-F238E27FC236}">
                <a16:creationId xmlns:a16="http://schemas.microsoft.com/office/drawing/2014/main" id="{F5B683BF-EDF0-2984-68FC-890A10C81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" r="18848" b="4910"/>
          <a:stretch>
            <a:fillRect/>
          </a:stretch>
        </p:blipFill>
        <p:spPr bwMode="auto">
          <a:xfrm>
            <a:off x="2976563" y="1619250"/>
            <a:ext cx="13350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2" name="コンテンツ プレースホルダー 7" descr="写真, 飛行機, 飛ぶ, 砂浜 が含まれている画像&#10;&#10;自動的に生成された説明">
            <a:extLst>
              <a:ext uri="{FF2B5EF4-FFF2-40B4-BE49-F238E27FC236}">
                <a16:creationId xmlns:a16="http://schemas.microsoft.com/office/drawing/2014/main" id="{A36E62A0-CA9B-AC99-0773-6BAE5C215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" t="381" r="14252" b="-381"/>
          <a:stretch>
            <a:fillRect/>
          </a:stretch>
        </p:blipFill>
        <p:spPr bwMode="auto">
          <a:xfrm>
            <a:off x="2974975" y="2728913"/>
            <a:ext cx="1335088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3" name="コンテンツ プレースホルダー 4" descr="写真, 飛行機, 水, 大きい が含まれている画像&#10;&#10;自動的に生成された説明">
            <a:extLst>
              <a:ext uri="{FF2B5EF4-FFF2-40B4-BE49-F238E27FC236}">
                <a16:creationId xmlns:a16="http://schemas.microsoft.com/office/drawing/2014/main" id="{BC955862-9F4D-6ECE-D4C1-6D1BE8A32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" r="22032"/>
          <a:stretch>
            <a:fillRect/>
          </a:stretch>
        </p:blipFill>
        <p:spPr bwMode="auto">
          <a:xfrm>
            <a:off x="2974975" y="3851275"/>
            <a:ext cx="133508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4" name="コンテンツ プレースホルダー 5" descr="座る, 古い, 飛行機, 男 が含まれている画像&#10;&#10;自動的に生成された説明">
            <a:extLst>
              <a:ext uri="{FF2B5EF4-FFF2-40B4-BE49-F238E27FC236}">
                <a16:creationId xmlns:a16="http://schemas.microsoft.com/office/drawing/2014/main" id="{41F837A9-E40C-75F3-20FB-A023C6F7B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2" r="15691" b="5499"/>
          <a:stretch>
            <a:fillRect/>
          </a:stretch>
        </p:blipFill>
        <p:spPr bwMode="auto">
          <a:xfrm>
            <a:off x="2979738" y="5080000"/>
            <a:ext cx="13350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5" name="図 2">
            <a:extLst>
              <a:ext uri="{FF2B5EF4-FFF2-40B4-BE49-F238E27FC236}">
                <a16:creationId xmlns:a16="http://schemas.microsoft.com/office/drawing/2014/main" id="{B7CE7057-587D-3EAB-503B-AFF5DDCE2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" r="17877"/>
          <a:stretch>
            <a:fillRect/>
          </a:stretch>
        </p:blipFill>
        <p:spPr bwMode="auto">
          <a:xfrm>
            <a:off x="7132638" y="1814513"/>
            <a:ext cx="133508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6" name="図 2">
            <a:extLst>
              <a:ext uri="{FF2B5EF4-FFF2-40B4-BE49-F238E27FC236}">
                <a16:creationId xmlns:a16="http://schemas.microsoft.com/office/drawing/2014/main" id="{52475202-C62B-537E-4B3A-601DAB8A3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0" r="23051"/>
          <a:stretch>
            <a:fillRect/>
          </a:stretch>
        </p:blipFill>
        <p:spPr bwMode="auto">
          <a:xfrm>
            <a:off x="7132638" y="493713"/>
            <a:ext cx="1336675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正方形/長方形 15409">
            <a:extLst>
              <a:ext uri="{FF2B5EF4-FFF2-40B4-BE49-F238E27FC236}">
                <a16:creationId xmlns:a16="http://schemas.microsoft.com/office/drawing/2014/main" id="{B707389E-0FA1-8E0B-106A-72B5B2E2AC27}"/>
              </a:ext>
            </a:extLst>
          </p:cNvPr>
          <p:cNvSpPr/>
          <p:nvPr/>
        </p:nvSpPr>
        <p:spPr>
          <a:xfrm>
            <a:off x="1430338" y="1973263"/>
            <a:ext cx="547687" cy="6350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58" name="正方形/長方形 15409">
            <a:extLst>
              <a:ext uri="{FF2B5EF4-FFF2-40B4-BE49-F238E27FC236}">
                <a16:creationId xmlns:a16="http://schemas.microsoft.com/office/drawing/2014/main" id="{E9BA743E-C2C2-92B7-795C-C80CD18C2B05}"/>
              </a:ext>
            </a:extLst>
          </p:cNvPr>
          <p:cNvSpPr/>
          <p:nvPr/>
        </p:nvSpPr>
        <p:spPr>
          <a:xfrm>
            <a:off x="1417638" y="3227388"/>
            <a:ext cx="546100" cy="82550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59" name="正方形/長方形 15409">
            <a:extLst>
              <a:ext uri="{FF2B5EF4-FFF2-40B4-BE49-F238E27FC236}">
                <a16:creationId xmlns:a16="http://schemas.microsoft.com/office/drawing/2014/main" id="{D748879D-E848-8D4B-556E-8D7CD0B903E0}"/>
              </a:ext>
            </a:extLst>
          </p:cNvPr>
          <p:cNvSpPr/>
          <p:nvPr/>
        </p:nvSpPr>
        <p:spPr>
          <a:xfrm>
            <a:off x="1430338" y="4125913"/>
            <a:ext cx="577850" cy="6508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60" name="正方形/長方形 15409">
            <a:extLst>
              <a:ext uri="{FF2B5EF4-FFF2-40B4-BE49-F238E27FC236}">
                <a16:creationId xmlns:a16="http://schemas.microsoft.com/office/drawing/2014/main" id="{E8D7E8A2-49D4-E295-FA11-F0E542FB04E5}"/>
              </a:ext>
            </a:extLst>
          </p:cNvPr>
          <p:cNvSpPr/>
          <p:nvPr/>
        </p:nvSpPr>
        <p:spPr>
          <a:xfrm>
            <a:off x="1417638" y="5264150"/>
            <a:ext cx="576262" cy="65088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61" name="正方形/長方形 15409">
            <a:extLst>
              <a:ext uri="{FF2B5EF4-FFF2-40B4-BE49-F238E27FC236}">
                <a16:creationId xmlns:a16="http://schemas.microsoft.com/office/drawing/2014/main" id="{A57A7999-1A8E-E981-A7A8-09DE8AC80E62}"/>
              </a:ext>
            </a:extLst>
          </p:cNvPr>
          <p:cNvSpPr/>
          <p:nvPr/>
        </p:nvSpPr>
        <p:spPr>
          <a:xfrm>
            <a:off x="3622675" y="785813"/>
            <a:ext cx="576263" cy="857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62" name="正方形/長方形 15409">
            <a:extLst>
              <a:ext uri="{FF2B5EF4-FFF2-40B4-BE49-F238E27FC236}">
                <a16:creationId xmlns:a16="http://schemas.microsoft.com/office/drawing/2014/main" id="{735B0853-91A6-1436-EB50-784975D8608A}"/>
              </a:ext>
            </a:extLst>
          </p:cNvPr>
          <p:cNvSpPr/>
          <p:nvPr/>
        </p:nvSpPr>
        <p:spPr>
          <a:xfrm>
            <a:off x="3595688" y="1962150"/>
            <a:ext cx="576262" cy="857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63" name="正方形/長方形 15409">
            <a:extLst>
              <a:ext uri="{FF2B5EF4-FFF2-40B4-BE49-F238E27FC236}">
                <a16:creationId xmlns:a16="http://schemas.microsoft.com/office/drawing/2014/main" id="{FDA0DD2F-CD90-0188-CFC3-8597355C9389}"/>
              </a:ext>
            </a:extLst>
          </p:cNvPr>
          <p:cNvSpPr/>
          <p:nvPr/>
        </p:nvSpPr>
        <p:spPr>
          <a:xfrm>
            <a:off x="3605213" y="3221038"/>
            <a:ext cx="576262" cy="857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7168" name="正方形/長方形 15409">
            <a:extLst>
              <a:ext uri="{FF2B5EF4-FFF2-40B4-BE49-F238E27FC236}">
                <a16:creationId xmlns:a16="http://schemas.microsoft.com/office/drawing/2014/main" id="{F88A0AD5-C996-B485-F395-28B239779B36}"/>
              </a:ext>
            </a:extLst>
          </p:cNvPr>
          <p:cNvSpPr/>
          <p:nvPr/>
        </p:nvSpPr>
        <p:spPr>
          <a:xfrm>
            <a:off x="3660775" y="4116388"/>
            <a:ext cx="576263" cy="857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7169" name="正方形/長方形 15409">
            <a:extLst>
              <a:ext uri="{FF2B5EF4-FFF2-40B4-BE49-F238E27FC236}">
                <a16:creationId xmlns:a16="http://schemas.microsoft.com/office/drawing/2014/main" id="{43B6F3BF-AE7F-AFD4-8D69-26CA680EA4EB}"/>
              </a:ext>
            </a:extLst>
          </p:cNvPr>
          <p:cNvSpPr/>
          <p:nvPr/>
        </p:nvSpPr>
        <p:spPr>
          <a:xfrm>
            <a:off x="3643313" y="5238750"/>
            <a:ext cx="576262" cy="857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2" name="正方形/長方形 15409">
            <a:extLst>
              <a:ext uri="{FF2B5EF4-FFF2-40B4-BE49-F238E27FC236}">
                <a16:creationId xmlns:a16="http://schemas.microsoft.com/office/drawing/2014/main" id="{96D82F72-0B05-0FE2-E8DD-2E15B647130B}"/>
              </a:ext>
            </a:extLst>
          </p:cNvPr>
          <p:cNvSpPr/>
          <p:nvPr/>
        </p:nvSpPr>
        <p:spPr>
          <a:xfrm>
            <a:off x="7800975" y="868363"/>
            <a:ext cx="595313" cy="11906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7173" name="正方形/長方形 15409">
            <a:extLst>
              <a:ext uri="{FF2B5EF4-FFF2-40B4-BE49-F238E27FC236}">
                <a16:creationId xmlns:a16="http://schemas.microsoft.com/office/drawing/2014/main" id="{945B0C1E-E902-10A5-07E5-A6F8684FD03B}"/>
              </a:ext>
            </a:extLst>
          </p:cNvPr>
          <p:cNvSpPr/>
          <p:nvPr/>
        </p:nvSpPr>
        <p:spPr>
          <a:xfrm>
            <a:off x="5486400" y="2295525"/>
            <a:ext cx="596900" cy="1190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" name="正方形/長方形 15409">
            <a:extLst>
              <a:ext uri="{FF2B5EF4-FFF2-40B4-BE49-F238E27FC236}">
                <a16:creationId xmlns:a16="http://schemas.microsoft.com/office/drawing/2014/main" id="{086F50E9-9FE9-17E6-DC08-653471AD97E3}"/>
              </a:ext>
            </a:extLst>
          </p:cNvPr>
          <p:cNvSpPr/>
          <p:nvPr/>
        </p:nvSpPr>
        <p:spPr>
          <a:xfrm>
            <a:off x="7800975" y="2286000"/>
            <a:ext cx="595313" cy="1190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11309" name="グループ化 16">
            <a:extLst>
              <a:ext uri="{FF2B5EF4-FFF2-40B4-BE49-F238E27FC236}">
                <a16:creationId xmlns:a16="http://schemas.microsoft.com/office/drawing/2014/main" id="{223964C0-64D7-576B-4A7F-220390B222A2}"/>
              </a:ext>
            </a:extLst>
          </p:cNvPr>
          <p:cNvGrpSpPr>
            <a:grpSpLocks/>
          </p:cNvGrpSpPr>
          <p:nvPr/>
        </p:nvGrpSpPr>
        <p:grpSpPr bwMode="auto">
          <a:xfrm>
            <a:off x="4254500" y="803275"/>
            <a:ext cx="652463" cy="184150"/>
            <a:chOff x="4166246" y="4286211"/>
            <a:chExt cx="651962" cy="184547"/>
          </a:xfrm>
        </p:grpSpPr>
        <p:cxnSp>
          <p:nvCxnSpPr>
            <p:cNvPr id="7183" name="直線コネクタ 7182">
              <a:extLst>
                <a:ext uri="{FF2B5EF4-FFF2-40B4-BE49-F238E27FC236}">
                  <a16:creationId xmlns:a16="http://schemas.microsoft.com/office/drawing/2014/main" id="{B6DD696C-3CBB-27F6-24E6-543D0C55D1C0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2121"/>
              <a:ext cx="138007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57" name="テキスト ボックス 12">
              <a:extLst>
                <a:ext uri="{FF2B5EF4-FFF2-40B4-BE49-F238E27FC236}">
                  <a16:creationId xmlns:a16="http://schemas.microsoft.com/office/drawing/2014/main" id="{A578B549-9760-5898-4E0D-DCFB848834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8396" y="4286211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10" name="グループ化 16">
            <a:extLst>
              <a:ext uri="{FF2B5EF4-FFF2-40B4-BE49-F238E27FC236}">
                <a16:creationId xmlns:a16="http://schemas.microsoft.com/office/drawing/2014/main" id="{85332CF7-2343-A736-F52C-0B1EE44738A2}"/>
              </a:ext>
            </a:extLst>
          </p:cNvPr>
          <p:cNvGrpSpPr>
            <a:grpSpLocks/>
          </p:cNvGrpSpPr>
          <p:nvPr/>
        </p:nvGrpSpPr>
        <p:grpSpPr bwMode="auto">
          <a:xfrm>
            <a:off x="4254500" y="1893888"/>
            <a:ext cx="628650" cy="184150"/>
            <a:chOff x="4166246" y="4280073"/>
            <a:chExt cx="628332" cy="184547"/>
          </a:xfrm>
        </p:grpSpPr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518D4F8F-2541-F28E-4F8B-D70A57F860CA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2347"/>
              <a:ext cx="13804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55" name="テキスト ボックス 12">
              <a:extLst>
                <a:ext uri="{FF2B5EF4-FFF2-40B4-BE49-F238E27FC236}">
                  <a16:creationId xmlns:a16="http://schemas.microsoft.com/office/drawing/2014/main" id="{2E85EC20-8AF1-FD06-B134-6449FA6B41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4766" y="4280073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11" name="グループ化 16">
            <a:extLst>
              <a:ext uri="{FF2B5EF4-FFF2-40B4-BE49-F238E27FC236}">
                <a16:creationId xmlns:a16="http://schemas.microsoft.com/office/drawing/2014/main" id="{4035D17F-C8C1-1B23-7553-D0DABDFC3B04}"/>
              </a:ext>
            </a:extLst>
          </p:cNvPr>
          <p:cNvGrpSpPr>
            <a:grpSpLocks/>
          </p:cNvGrpSpPr>
          <p:nvPr/>
        </p:nvGrpSpPr>
        <p:grpSpPr bwMode="auto">
          <a:xfrm>
            <a:off x="2582863" y="1870075"/>
            <a:ext cx="657225" cy="184150"/>
            <a:chOff x="4166246" y="4286743"/>
            <a:chExt cx="656772" cy="184547"/>
          </a:xfrm>
        </p:grpSpPr>
        <p:cxnSp>
          <p:nvCxnSpPr>
            <p:cNvPr id="7190" name="直線コネクタ 7189">
              <a:extLst>
                <a:ext uri="{FF2B5EF4-FFF2-40B4-BE49-F238E27FC236}">
                  <a16:creationId xmlns:a16="http://schemas.microsoft.com/office/drawing/2014/main" id="{0BE9ECF9-59D3-786C-201B-3784B45F0FE8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062"/>
              <a:ext cx="138017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53" name="テキスト ボックス 12">
              <a:extLst>
                <a:ext uri="{FF2B5EF4-FFF2-40B4-BE49-F238E27FC236}">
                  <a16:creationId xmlns:a16="http://schemas.microsoft.com/office/drawing/2014/main" id="{54F59194-21EE-E212-A422-C0F91B267C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3206" y="4286743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12" name="グループ化 16">
            <a:extLst>
              <a:ext uri="{FF2B5EF4-FFF2-40B4-BE49-F238E27FC236}">
                <a16:creationId xmlns:a16="http://schemas.microsoft.com/office/drawing/2014/main" id="{DFF5D993-A215-CEC7-E2EF-015165750B2C}"/>
              </a:ext>
            </a:extLst>
          </p:cNvPr>
          <p:cNvGrpSpPr>
            <a:grpSpLocks/>
          </p:cNvGrpSpPr>
          <p:nvPr/>
        </p:nvGrpSpPr>
        <p:grpSpPr bwMode="auto">
          <a:xfrm>
            <a:off x="4279900" y="3241675"/>
            <a:ext cx="655638" cy="184150"/>
            <a:chOff x="4166246" y="4269895"/>
            <a:chExt cx="656453" cy="184547"/>
          </a:xfrm>
        </p:grpSpPr>
        <p:cxnSp>
          <p:nvCxnSpPr>
            <p:cNvPr id="5" name="直線コネクタ 7194">
              <a:extLst>
                <a:ext uri="{FF2B5EF4-FFF2-40B4-BE49-F238E27FC236}">
                  <a16:creationId xmlns:a16="http://schemas.microsoft.com/office/drawing/2014/main" id="{DC6E3AC2-C892-A2C2-E589-7C6A8B65E020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714"/>
              <a:ext cx="138285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51" name="テキスト ボックス 12">
              <a:extLst>
                <a:ext uri="{FF2B5EF4-FFF2-40B4-BE49-F238E27FC236}">
                  <a16:creationId xmlns:a16="http://schemas.microsoft.com/office/drawing/2014/main" id="{56341A8F-7224-8D23-27DA-E09206A060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2887" y="4269895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13" name="グループ化 16">
            <a:extLst>
              <a:ext uri="{FF2B5EF4-FFF2-40B4-BE49-F238E27FC236}">
                <a16:creationId xmlns:a16="http://schemas.microsoft.com/office/drawing/2014/main" id="{FD58A9B2-EC8C-F91C-B2D0-DB67BE376490}"/>
              </a:ext>
            </a:extLst>
          </p:cNvPr>
          <p:cNvGrpSpPr>
            <a:grpSpLocks/>
          </p:cNvGrpSpPr>
          <p:nvPr/>
        </p:nvGrpSpPr>
        <p:grpSpPr bwMode="auto">
          <a:xfrm>
            <a:off x="2593975" y="3251200"/>
            <a:ext cx="639763" cy="184150"/>
            <a:chOff x="4166246" y="4279377"/>
            <a:chExt cx="640593" cy="184547"/>
          </a:xfrm>
        </p:grpSpPr>
        <p:cxnSp>
          <p:nvCxnSpPr>
            <p:cNvPr id="7204" name="直線コネクタ 7203">
              <a:extLst>
                <a:ext uri="{FF2B5EF4-FFF2-40B4-BE49-F238E27FC236}">
                  <a16:creationId xmlns:a16="http://schemas.microsoft.com/office/drawing/2014/main" id="{3D4DB597-AB05-8247-7D7A-CB5C7E963140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651"/>
              <a:ext cx="1382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49" name="テキスト ボックス 12">
              <a:extLst>
                <a:ext uri="{FF2B5EF4-FFF2-40B4-BE49-F238E27FC236}">
                  <a16:creationId xmlns:a16="http://schemas.microsoft.com/office/drawing/2014/main" id="{0C32636F-376D-91BE-8650-B62EE6D382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7027" y="42793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14" name="グループ化 16">
            <a:extLst>
              <a:ext uri="{FF2B5EF4-FFF2-40B4-BE49-F238E27FC236}">
                <a16:creationId xmlns:a16="http://schemas.microsoft.com/office/drawing/2014/main" id="{DD971521-7BCF-AB21-B4A9-0337B4E59146}"/>
              </a:ext>
            </a:extLst>
          </p:cNvPr>
          <p:cNvGrpSpPr>
            <a:grpSpLocks/>
          </p:cNvGrpSpPr>
          <p:nvPr/>
        </p:nvGrpSpPr>
        <p:grpSpPr bwMode="auto">
          <a:xfrm>
            <a:off x="2559050" y="4067175"/>
            <a:ext cx="627063" cy="184150"/>
            <a:chOff x="4166246" y="4274485"/>
            <a:chExt cx="627836" cy="184547"/>
          </a:xfrm>
        </p:grpSpPr>
        <p:cxnSp>
          <p:nvCxnSpPr>
            <p:cNvPr id="7211" name="直線コネクタ 7210">
              <a:extLst>
                <a:ext uri="{FF2B5EF4-FFF2-40B4-BE49-F238E27FC236}">
                  <a16:creationId xmlns:a16="http://schemas.microsoft.com/office/drawing/2014/main" id="{1C75779B-53A0-F3ED-4A32-F91889D023A8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532"/>
              <a:ext cx="1382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47" name="テキスト ボックス 12">
              <a:extLst>
                <a:ext uri="{FF2B5EF4-FFF2-40B4-BE49-F238E27FC236}">
                  <a16:creationId xmlns:a16="http://schemas.microsoft.com/office/drawing/2014/main" id="{55D5EEEC-FCBA-EBBC-F70F-166EDDA40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4270" y="4274485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150kDa</a:t>
              </a:r>
              <a:endParaRPr lang="ja-JP" altLang="en-US" sz="600"/>
            </a:p>
          </p:txBody>
        </p:sp>
      </p:grpSp>
      <p:grpSp>
        <p:nvGrpSpPr>
          <p:cNvPr id="11315" name="グループ化 16">
            <a:extLst>
              <a:ext uri="{FF2B5EF4-FFF2-40B4-BE49-F238E27FC236}">
                <a16:creationId xmlns:a16="http://schemas.microsoft.com/office/drawing/2014/main" id="{98F6D951-2A58-43A0-5A5D-401CB99483C3}"/>
              </a:ext>
            </a:extLst>
          </p:cNvPr>
          <p:cNvGrpSpPr>
            <a:grpSpLocks/>
          </p:cNvGrpSpPr>
          <p:nvPr/>
        </p:nvGrpSpPr>
        <p:grpSpPr bwMode="auto">
          <a:xfrm>
            <a:off x="2592388" y="5189538"/>
            <a:ext cx="647700" cy="184150"/>
            <a:chOff x="4166246" y="4279912"/>
            <a:chExt cx="647566" cy="184547"/>
          </a:xfrm>
        </p:grpSpPr>
        <p:cxnSp>
          <p:nvCxnSpPr>
            <p:cNvPr id="6" name="直線コネクタ 7229">
              <a:extLst>
                <a:ext uri="{FF2B5EF4-FFF2-40B4-BE49-F238E27FC236}">
                  <a16:creationId xmlns:a16="http://schemas.microsoft.com/office/drawing/2014/main" id="{981FF34B-0920-A5B6-1B3A-2C21AFD6E6FA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2186"/>
              <a:ext cx="13808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45" name="テキスト ボックス 12">
              <a:extLst>
                <a:ext uri="{FF2B5EF4-FFF2-40B4-BE49-F238E27FC236}">
                  <a16:creationId xmlns:a16="http://schemas.microsoft.com/office/drawing/2014/main" id="{168965A7-9914-EF6C-B5F9-D29CE957F9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4000" y="4279912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16" name="グループ化 16">
            <a:extLst>
              <a:ext uri="{FF2B5EF4-FFF2-40B4-BE49-F238E27FC236}">
                <a16:creationId xmlns:a16="http://schemas.microsoft.com/office/drawing/2014/main" id="{0DB56078-3954-8FF0-376B-3BCE7CD74628}"/>
              </a:ext>
            </a:extLst>
          </p:cNvPr>
          <p:cNvGrpSpPr>
            <a:grpSpLocks/>
          </p:cNvGrpSpPr>
          <p:nvPr/>
        </p:nvGrpSpPr>
        <p:grpSpPr bwMode="auto">
          <a:xfrm>
            <a:off x="4279900" y="5208588"/>
            <a:ext cx="628650" cy="184150"/>
            <a:chOff x="4166246" y="4279377"/>
            <a:chExt cx="629219" cy="184547"/>
          </a:xfrm>
        </p:grpSpPr>
        <p:cxnSp>
          <p:nvCxnSpPr>
            <p:cNvPr id="7" name="直線コネクタ 7235">
              <a:extLst>
                <a:ext uri="{FF2B5EF4-FFF2-40B4-BE49-F238E27FC236}">
                  <a16:creationId xmlns:a16="http://schemas.microsoft.com/office/drawing/2014/main" id="{60488E7A-A396-AF4C-818A-9857E53BBE6C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651"/>
              <a:ext cx="138238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43" name="テキスト ボックス 12">
              <a:extLst>
                <a:ext uri="{FF2B5EF4-FFF2-40B4-BE49-F238E27FC236}">
                  <a16:creationId xmlns:a16="http://schemas.microsoft.com/office/drawing/2014/main" id="{98F1930A-952D-11AA-A272-9F2C9DF0E2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5653" y="427937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17" name="グループ化 16">
            <a:extLst>
              <a:ext uri="{FF2B5EF4-FFF2-40B4-BE49-F238E27FC236}">
                <a16:creationId xmlns:a16="http://schemas.microsoft.com/office/drawing/2014/main" id="{7150FF28-4D42-B836-6A60-168DDD71DEE9}"/>
              </a:ext>
            </a:extLst>
          </p:cNvPr>
          <p:cNvGrpSpPr>
            <a:grpSpLocks/>
          </p:cNvGrpSpPr>
          <p:nvPr/>
        </p:nvGrpSpPr>
        <p:grpSpPr bwMode="auto">
          <a:xfrm>
            <a:off x="6715125" y="895350"/>
            <a:ext cx="641350" cy="184150"/>
            <a:chOff x="4166246" y="4274894"/>
            <a:chExt cx="641053" cy="184547"/>
          </a:xfrm>
        </p:grpSpPr>
        <p:cxnSp>
          <p:nvCxnSpPr>
            <p:cNvPr id="7283" name="直線コネクタ 7282">
              <a:extLst>
                <a:ext uri="{FF2B5EF4-FFF2-40B4-BE49-F238E27FC236}">
                  <a16:creationId xmlns:a16="http://schemas.microsoft.com/office/drawing/2014/main" id="{88604C63-72F4-5487-1FDB-070B3A1FFBA0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941"/>
              <a:ext cx="138049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41" name="テキスト ボックス 12">
              <a:extLst>
                <a:ext uri="{FF2B5EF4-FFF2-40B4-BE49-F238E27FC236}">
                  <a16:creationId xmlns:a16="http://schemas.microsoft.com/office/drawing/2014/main" id="{C5EED628-FC32-B6F6-5DA7-402FCC8378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7487" y="4274894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18" name="グループ化 16">
            <a:extLst>
              <a:ext uri="{FF2B5EF4-FFF2-40B4-BE49-F238E27FC236}">
                <a16:creationId xmlns:a16="http://schemas.microsoft.com/office/drawing/2014/main" id="{AC8FCAD8-389F-2765-E064-DADEBEE25B40}"/>
              </a:ext>
            </a:extLst>
          </p:cNvPr>
          <p:cNvGrpSpPr>
            <a:grpSpLocks/>
          </p:cNvGrpSpPr>
          <p:nvPr/>
        </p:nvGrpSpPr>
        <p:grpSpPr bwMode="auto">
          <a:xfrm>
            <a:off x="6731000" y="2211388"/>
            <a:ext cx="635000" cy="184150"/>
            <a:chOff x="4166246" y="4278502"/>
            <a:chExt cx="635527" cy="184547"/>
          </a:xfrm>
        </p:grpSpPr>
        <p:cxnSp>
          <p:nvCxnSpPr>
            <p:cNvPr id="7286" name="直線コネクタ 7285">
              <a:extLst>
                <a:ext uri="{FF2B5EF4-FFF2-40B4-BE49-F238E27FC236}">
                  <a16:creationId xmlns:a16="http://schemas.microsoft.com/office/drawing/2014/main" id="{795820B3-A755-F89B-3DC0-065299E54BAF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2366"/>
              <a:ext cx="138228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39" name="テキスト ボックス 12">
              <a:extLst>
                <a:ext uri="{FF2B5EF4-FFF2-40B4-BE49-F238E27FC236}">
                  <a16:creationId xmlns:a16="http://schemas.microsoft.com/office/drawing/2014/main" id="{D0A0EE8B-25B6-5A79-E93F-7003375E49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1961" y="4278502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19" name="グループ化 16">
            <a:extLst>
              <a:ext uri="{FF2B5EF4-FFF2-40B4-BE49-F238E27FC236}">
                <a16:creationId xmlns:a16="http://schemas.microsoft.com/office/drawing/2014/main" id="{76DAD669-B237-DDFB-352E-68B1654D111A}"/>
              </a:ext>
            </a:extLst>
          </p:cNvPr>
          <p:cNvGrpSpPr>
            <a:grpSpLocks/>
          </p:cNvGrpSpPr>
          <p:nvPr/>
        </p:nvGrpSpPr>
        <p:grpSpPr bwMode="auto">
          <a:xfrm>
            <a:off x="8421688" y="927100"/>
            <a:ext cx="654050" cy="184150"/>
            <a:chOff x="4166246" y="4286511"/>
            <a:chExt cx="654617" cy="184547"/>
          </a:xfrm>
        </p:grpSpPr>
        <p:cxnSp>
          <p:nvCxnSpPr>
            <p:cNvPr id="7289" name="直線コネクタ 7288">
              <a:extLst>
                <a:ext uri="{FF2B5EF4-FFF2-40B4-BE49-F238E27FC236}">
                  <a16:creationId xmlns:a16="http://schemas.microsoft.com/office/drawing/2014/main" id="{FE398790-BB46-8EE1-FE07-69FBEC854BFB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2421"/>
              <a:ext cx="13823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37" name="テキスト ボックス 12">
              <a:extLst>
                <a:ext uri="{FF2B5EF4-FFF2-40B4-BE49-F238E27FC236}">
                  <a16:creationId xmlns:a16="http://schemas.microsoft.com/office/drawing/2014/main" id="{8FBC0CBD-FC02-B122-0CE5-BA8FB59007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051" y="4286511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20" name="グループ化 16">
            <a:extLst>
              <a:ext uri="{FF2B5EF4-FFF2-40B4-BE49-F238E27FC236}">
                <a16:creationId xmlns:a16="http://schemas.microsoft.com/office/drawing/2014/main" id="{6B4C6C12-EC94-4FD4-55CD-7796861572AE}"/>
              </a:ext>
            </a:extLst>
          </p:cNvPr>
          <p:cNvGrpSpPr>
            <a:grpSpLocks/>
          </p:cNvGrpSpPr>
          <p:nvPr/>
        </p:nvGrpSpPr>
        <p:grpSpPr bwMode="auto">
          <a:xfrm>
            <a:off x="8467725" y="2216150"/>
            <a:ext cx="636588" cy="184150"/>
            <a:chOff x="4166246" y="4282127"/>
            <a:chExt cx="636972" cy="184547"/>
          </a:xfrm>
        </p:grpSpPr>
        <p:cxnSp>
          <p:nvCxnSpPr>
            <p:cNvPr id="7292" name="直線コネクタ 7291">
              <a:extLst>
                <a:ext uri="{FF2B5EF4-FFF2-40B4-BE49-F238E27FC236}">
                  <a16:creationId xmlns:a16="http://schemas.microsoft.com/office/drawing/2014/main" id="{C37412D5-1378-472D-75C4-8E7618558AA7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219"/>
              <a:ext cx="138196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35" name="テキスト ボックス 12">
              <a:extLst>
                <a:ext uri="{FF2B5EF4-FFF2-40B4-BE49-F238E27FC236}">
                  <a16:creationId xmlns:a16="http://schemas.microsoft.com/office/drawing/2014/main" id="{193E82B4-988D-FFCA-D8C7-990AEF0DD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3406" y="4282127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21" name="グループ化 16">
            <a:extLst>
              <a:ext uri="{FF2B5EF4-FFF2-40B4-BE49-F238E27FC236}">
                <a16:creationId xmlns:a16="http://schemas.microsoft.com/office/drawing/2014/main" id="{E571B035-41B7-71A0-C661-FF27A3AFC548}"/>
              </a:ext>
            </a:extLst>
          </p:cNvPr>
          <p:cNvGrpSpPr>
            <a:grpSpLocks/>
          </p:cNvGrpSpPr>
          <p:nvPr/>
        </p:nvGrpSpPr>
        <p:grpSpPr bwMode="auto">
          <a:xfrm>
            <a:off x="2570163" y="809625"/>
            <a:ext cx="650875" cy="184150"/>
            <a:chOff x="4166246" y="4286211"/>
            <a:chExt cx="651962" cy="184547"/>
          </a:xfrm>
        </p:grpSpPr>
        <p:cxnSp>
          <p:nvCxnSpPr>
            <p:cNvPr id="7295" name="直線コネクタ 7294">
              <a:extLst>
                <a:ext uri="{FF2B5EF4-FFF2-40B4-BE49-F238E27FC236}">
                  <a16:creationId xmlns:a16="http://schemas.microsoft.com/office/drawing/2014/main" id="{625E9A81-3002-8B06-5643-A8D9BE4237FE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2121"/>
              <a:ext cx="13834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33" name="テキスト ボックス 12">
              <a:extLst>
                <a:ext uri="{FF2B5EF4-FFF2-40B4-BE49-F238E27FC236}">
                  <a16:creationId xmlns:a16="http://schemas.microsoft.com/office/drawing/2014/main" id="{F5AD7DCA-97DC-CAB8-80D0-4C20534A83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8396" y="4286211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1322" name="グループ化 15360">
            <a:extLst>
              <a:ext uri="{FF2B5EF4-FFF2-40B4-BE49-F238E27FC236}">
                <a16:creationId xmlns:a16="http://schemas.microsoft.com/office/drawing/2014/main" id="{825AA481-68EB-F8D7-556D-F5ED2F5E27AE}"/>
              </a:ext>
            </a:extLst>
          </p:cNvPr>
          <p:cNvGrpSpPr>
            <a:grpSpLocks/>
          </p:cNvGrpSpPr>
          <p:nvPr/>
        </p:nvGrpSpPr>
        <p:grpSpPr bwMode="auto">
          <a:xfrm>
            <a:off x="2578100" y="2001838"/>
            <a:ext cx="661988" cy="184150"/>
            <a:chOff x="4166245" y="4279376"/>
            <a:chExt cx="661406" cy="184547"/>
          </a:xfrm>
        </p:grpSpPr>
        <p:cxnSp>
          <p:nvCxnSpPr>
            <p:cNvPr id="9" name="直線コネクタ 15361">
              <a:extLst>
                <a:ext uri="{FF2B5EF4-FFF2-40B4-BE49-F238E27FC236}">
                  <a16:creationId xmlns:a16="http://schemas.microsoft.com/office/drawing/2014/main" id="{3812EE90-968F-0C29-49A7-3F70166B629B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50"/>
              <a:ext cx="1379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31" name="テキスト ボックス 12">
              <a:extLst>
                <a:ext uri="{FF2B5EF4-FFF2-40B4-BE49-F238E27FC236}">
                  <a16:creationId xmlns:a16="http://schemas.microsoft.com/office/drawing/2014/main" id="{EEFD09D2-1845-1901-E064-377859698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7839" y="4279376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37kDa</a:t>
              </a:r>
              <a:endParaRPr lang="ja-JP" altLang="en-US" sz="600"/>
            </a:p>
          </p:txBody>
        </p:sp>
      </p:grpSp>
      <p:grpSp>
        <p:nvGrpSpPr>
          <p:cNvPr id="11323" name="グループ化 15363">
            <a:extLst>
              <a:ext uri="{FF2B5EF4-FFF2-40B4-BE49-F238E27FC236}">
                <a16:creationId xmlns:a16="http://schemas.microsoft.com/office/drawing/2014/main" id="{A22C8BF1-6B89-4DA3-666D-F0E134375D8A}"/>
              </a:ext>
            </a:extLst>
          </p:cNvPr>
          <p:cNvGrpSpPr>
            <a:grpSpLocks/>
          </p:cNvGrpSpPr>
          <p:nvPr/>
        </p:nvGrpSpPr>
        <p:grpSpPr bwMode="auto">
          <a:xfrm>
            <a:off x="4249738" y="1982788"/>
            <a:ext cx="633412" cy="184150"/>
            <a:chOff x="4166245" y="4279376"/>
            <a:chExt cx="633756" cy="184547"/>
          </a:xfrm>
        </p:grpSpPr>
        <p:cxnSp>
          <p:nvCxnSpPr>
            <p:cNvPr id="15365" name="直線コネクタ 15364">
              <a:extLst>
                <a:ext uri="{FF2B5EF4-FFF2-40B4-BE49-F238E27FC236}">
                  <a16:creationId xmlns:a16="http://schemas.microsoft.com/office/drawing/2014/main" id="{00514803-B127-9B40-FB76-9B3DE1078B4B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50"/>
              <a:ext cx="138187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29" name="テキスト ボックス 12">
              <a:extLst>
                <a:ext uri="{FF2B5EF4-FFF2-40B4-BE49-F238E27FC236}">
                  <a16:creationId xmlns:a16="http://schemas.microsoft.com/office/drawing/2014/main" id="{24E4D77A-0ABC-C635-E90E-6198910360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0189" y="4279376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37kDa</a:t>
              </a:r>
              <a:endParaRPr lang="ja-JP" altLang="en-US" sz="600"/>
            </a:p>
          </p:txBody>
        </p:sp>
      </p:grpSp>
      <p:grpSp>
        <p:nvGrpSpPr>
          <p:cNvPr id="11324" name="グループ化 16">
            <a:extLst>
              <a:ext uri="{FF2B5EF4-FFF2-40B4-BE49-F238E27FC236}">
                <a16:creationId xmlns:a16="http://schemas.microsoft.com/office/drawing/2014/main" id="{D62223DE-B7D4-C63A-8EE4-CFF2CA8F5E4A}"/>
              </a:ext>
            </a:extLst>
          </p:cNvPr>
          <p:cNvGrpSpPr>
            <a:grpSpLocks/>
          </p:cNvGrpSpPr>
          <p:nvPr/>
        </p:nvGrpSpPr>
        <p:grpSpPr bwMode="auto">
          <a:xfrm>
            <a:off x="4243388" y="4079875"/>
            <a:ext cx="627062" cy="184150"/>
            <a:chOff x="4166246" y="4274485"/>
            <a:chExt cx="627836" cy="184547"/>
          </a:xfrm>
        </p:grpSpPr>
        <p:cxnSp>
          <p:nvCxnSpPr>
            <p:cNvPr id="10" name="直線コネクタ 15367">
              <a:extLst>
                <a:ext uri="{FF2B5EF4-FFF2-40B4-BE49-F238E27FC236}">
                  <a16:creationId xmlns:a16="http://schemas.microsoft.com/office/drawing/2014/main" id="{E633F863-2361-57AF-30EE-EED033390CD8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6" y="4371532"/>
              <a:ext cx="13828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27" name="テキスト ボックス 12">
              <a:extLst>
                <a:ext uri="{FF2B5EF4-FFF2-40B4-BE49-F238E27FC236}">
                  <a16:creationId xmlns:a16="http://schemas.microsoft.com/office/drawing/2014/main" id="{85B70807-D4B4-4B45-E14A-5AFDD2757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4270" y="4274485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150kDa</a:t>
              </a:r>
              <a:endParaRPr lang="ja-JP" altLang="en-US" sz="600"/>
            </a:p>
          </p:txBody>
        </p:sp>
      </p:grpSp>
      <p:sp>
        <p:nvSpPr>
          <p:cNvPr id="11325" name="テキスト ボックス 7">
            <a:extLst>
              <a:ext uri="{FF2B5EF4-FFF2-40B4-BE49-F238E27FC236}">
                <a16:creationId xmlns:a16="http://schemas.microsoft.com/office/drawing/2014/main" id="{8CF1649D-E48A-086A-4C62-5D19C8B94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175" y="6370638"/>
            <a:ext cx="721836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800"/>
              <a:t>Fig. S6  The full uncropped Gels and Blots images in Fig. 4D</a:t>
            </a:r>
            <a:endParaRPr kumimoji="0" lang="ja-JP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コンテンツ プレースホルダー 6" descr="屋内, 小さい, 座る, 部屋 が含まれている画像&#10;&#10;自動的に生成された説明">
            <a:extLst>
              <a:ext uri="{FF2B5EF4-FFF2-40B4-BE49-F238E27FC236}">
                <a16:creationId xmlns:a16="http://schemas.microsoft.com/office/drawing/2014/main" id="{97AF7549-5876-E666-D1EA-2021DC579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" t="-735" r="22850" b="4749"/>
          <a:stretch>
            <a:fillRect/>
          </a:stretch>
        </p:blipFill>
        <p:spPr bwMode="auto">
          <a:xfrm>
            <a:off x="1217613" y="781050"/>
            <a:ext cx="1335087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グループ化 10">
            <a:extLst>
              <a:ext uri="{FF2B5EF4-FFF2-40B4-BE49-F238E27FC236}">
                <a16:creationId xmlns:a16="http://schemas.microsoft.com/office/drawing/2014/main" id="{05F6F07A-008A-29B6-09AB-BF076D19D71D}"/>
              </a:ext>
            </a:extLst>
          </p:cNvPr>
          <p:cNvGrpSpPr>
            <a:grpSpLocks/>
          </p:cNvGrpSpPr>
          <p:nvPr/>
        </p:nvGrpSpPr>
        <p:grpSpPr bwMode="auto">
          <a:xfrm>
            <a:off x="585788" y="404813"/>
            <a:ext cx="1558925" cy="420687"/>
            <a:chOff x="1063822" y="1081766"/>
            <a:chExt cx="1551323" cy="382331"/>
          </a:xfrm>
        </p:grpSpPr>
        <p:sp>
          <p:nvSpPr>
            <p:cNvPr id="12363" name="テキスト ボックス 11">
              <a:extLst>
                <a:ext uri="{FF2B5EF4-FFF2-40B4-BE49-F238E27FC236}">
                  <a16:creationId xmlns:a16="http://schemas.microsoft.com/office/drawing/2014/main" id="{9712AF3B-CE82-7F94-9280-8E6953E297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3822" y="1081766"/>
              <a:ext cx="6559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incubation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time (h)</a:t>
              </a:r>
              <a:endParaRPr lang="ja-JP" altLang="en-US" sz="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2364" name="Line 43">
              <a:extLst>
                <a:ext uri="{FF2B5EF4-FFF2-40B4-BE49-F238E27FC236}">
                  <a16:creationId xmlns:a16="http://schemas.microsoft.com/office/drawing/2014/main" id="{D0100FC7-CF21-67D7-89B6-AF4CF92A7A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1774" y="1316354"/>
              <a:ext cx="7139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365" name="テキスト ボックス 20">
              <a:extLst>
                <a:ext uri="{FF2B5EF4-FFF2-40B4-BE49-F238E27FC236}">
                  <a16:creationId xmlns:a16="http://schemas.microsoft.com/office/drawing/2014/main" id="{77B99F91-4CA1-E9E9-06DC-754A893F02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3069" y="1109486"/>
              <a:ext cx="898255" cy="180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AdipoRon(25</a:t>
              </a:r>
              <a:r>
                <a:rPr kumimoji="0" lang="el-GR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μ</a:t>
              </a: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M)</a:t>
              </a:r>
            </a:p>
          </p:txBody>
        </p:sp>
        <p:sp>
          <p:nvSpPr>
            <p:cNvPr id="12366" name="テキスト ボックス 29">
              <a:extLst>
                <a:ext uri="{FF2B5EF4-FFF2-40B4-BE49-F238E27FC236}">
                  <a16:creationId xmlns:a16="http://schemas.microsoft.com/office/drawing/2014/main" id="{0620C07C-339F-26BA-DEE3-1E48D4FF2A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530" y="1296837"/>
              <a:ext cx="938615" cy="167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 0 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6 12 24 48 72</a:t>
              </a:r>
            </a:p>
          </p:txBody>
        </p:sp>
      </p:grpSp>
      <p:grpSp>
        <p:nvGrpSpPr>
          <p:cNvPr id="12292" name="グループ化 17">
            <a:extLst>
              <a:ext uri="{FF2B5EF4-FFF2-40B4-BE49-F238E27FC236}">
                <a16:creationId xmlns:a16="http://schemas.microsoft.com/office/drawing/2014/main" id="{FAF59B3D-B606-302F-C69B-C90921B55FC6}"/>
              </a:ext>
            </a:extLst>
          </p:cNvPr>
          <p:cNvGrpSpPr>
            <a:grpSpLocks/>
          </p:cNvGrpSpPr>
          <p:nvPr/>
        </p:nvGrpSpPr>
        <p:grpSpPr bwMode="auto">
          <a:xfrm>
            <a:off x="1841500" y="635000"/>
            <a:ext cx="912813" cy="184150"/>
            <a:chOff x="2466478" y="580572"/>
            <a:chExt cx="907733" cy="167950"/>
          </a:xfrm>
        </p:grpSpPr>
        <p:sp>
          <p:nvSpPr>
            <p:cNvPr id="12361" name="Line 43">
              <a:extLst>
                <a:ext uri="{FF2B5EF4-FFF2-40B4-BE49-F238E27FC236}">
                  <a16:creationId xmlns:a16="http://schemas.microsoft.com/office/drawing/2014/main" id="{9DE313EB-84CB-36C7-C6B1-0622418E9A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2678" y="604892"/>
              <a:ext cx="742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362" name="テキスト ボックス 29">
              <a:extLst>
                <a:ext uri="{FF2B5EF4-FFF2-40B4-BE49-F238E27FC236}">
                  <a16:creationId xmlns:a16="http://schemas.microsoft.com/office/drawing/2014/main" id="{AACA82A7-46D8-BA53-0D78-3836D5C23A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6478" y="580572"/>
              <a:ext cx="907733" cy="16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6 12 24 48 72</a:t>
              </a:r>
            </a:p>
          </p:txBody>
        </p:sp>
      </p:grpSp>
      <p:sp>
        <p:nvSpPr>
          <p:cNvPr id="12293" name="テキスト ボックス 20">
            <a:extLst>
              <a:ext uri="{FF2B5EF4-FFF2-40B4-BE49-F238E27FC236}">
                <a16:creationId xmlns:a16="http://schemas.microsoft.com/office/drawing/2014/main" id="{79D6EC72-3E51-9CAA-0BA5-F887F5980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113" y="382588"/>
            <a:ext cx="1035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AdipoRon(25</a:t>
            </a:r>
            <a:r>
              <a:rPr kumimoji="0" lang="el-GR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μ</a:t>
            </a: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M)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+AICAR(500</a:t>
            </a:r>
            <a:r>
              <a:rPr kumimoji="0" lang="el-GR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μ</a:t>
            </a: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M)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C567E0D-7D76-868A-3DFC-E635942C85ED}"/>
              </a:ext>
            </a:extLst>
          </p:cNvPr>
          <p:cNvSpPr txBox="1"/>
          <p:nvPr/>
        </p:nvSpPr>
        <p:spPr>
          <a:xfrm>
            <a:off x="400050" y="1179513"/>
            <a:ext cx="1209675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ja-JP" sz="1050" dirty="0">
                <a:ea typeface="游ゴシック" panose="020B0400000000000000" pitchFamily="50" charset="-128"/>
                <a:cs typeface="Arial" panose="020B0604020202020204" pitchFamily="34" charset="0"/>
              </a:rPr>
              <a:t>p-AMPK</a:t>
            </a:r>
          </a:p>
          <a:p>
            <a:pPr eaLnBrk="1" hangingPunct="1">
              <a:defRPr/>
            </a:pPr>
            <a:r>
              <a:rPr lang="en-US" altLang="ja-JP" sz="1050" dirty="0">
                <a:ea typeface="游ゴシック" panose="020B0400000000000000" pitchFamily="50" charset="-128"/>
                <a:cs typeface="Arial" panose="020B0604020202020204" pitchFamily="34" charset="0"/>
              </a:rPr>
              <a:t> (60kDa)</a:t>
            </a:r>
            <a:endParaRPr lang="ja-JP" altLang="en-US" sz="1050" dirty="0"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12295" name="コンテンツ プレースホルダー 2" descr="屋内, 戸棚, 写真, 座る が含まれている画像&#10;&#10;自動的に生成された説明">
            <a:extLst>
              <a:ext uri="{FF2B5EF4-FFF2-40B4-BE49-F238E27FC236}">
                <a16:creationId xmlns:a16="http://schemas.microsoft.com/office/drawing/2014/main" id="{06D46992-7E89-C8AB-8D72-4B35C0A30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" r="18539" b="5261"/>
          <a:stretch>
            <a:fillRect/>
          </a:stretch>
        </p:blipFill>
        <p:spPr bwMode="auto">
          <a:xfrm>
            <a:off x="1228725" y="1952625"/>
            <a:ext cx="13350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FB1C6B7-374B-DCC2-BCAE-75A29EE5AA66}"/>
              </a:ext>
            </a:extLst>
          </p:cNvPr>
          <p:cNvSpPr txBox="1"/>
          <p:nvPr/>
        </p:nvSpPr>
        <p:spPr>
          <a:xfrm>
            <a:off x="280988" y="2351088"/>
            <a:ext cx="812800" cy="414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ja-JP" sz="1050" dirty="0">
                <a:ea typeface="ＭＳ Ｐゴシック" panose="020B0600070205080204" pitchFamily="50" charset="-128"/>
                <a:cs typeface="Arial" panose="020B0604020202020204" pitchFamily="34" charset="0"/>
              </a:rPr>
              <a:t>AMPK</a:t>
            </a:r>
          </a:p>
          <a:p>
            <a:pPr algn="ctr" eaLnBrk="1" hangingPunct="1">
              <a:defRPr/>
            </a:pPr>
            <a:r>
              <a:rPr lang="en-US" altLang="ja-JP" sz="1050" dirty="0">
                <a:ea typeface="ＭＳ Ｐゴシック" panose="020B0600070205080204" pitchFamily="50" charset="-128"/>
                <a:cs typeface="Arial" panose="020B0604020202020204" pitchFamily="34" charset="0"/>
              </a:rPr>
              <a:t> (60kDa)</a:t>
            </a:r>
            <a:endParaRPr lang="ja-JP" altLang="en-US" sz="1050" dirty="0"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12297" name="コンテンツ プレースホルダー 9" descr="水, 小さい, 座る, 飛行機 が含まれている画像&#10;&#10;自動的に生成された説明">
            <a:extLst>
              <a:ext uri="{FF2B5EF4-FFF2-40B4-BE49-F238E27FC236}">
                <a16:creationId xmlns:a16="http://schemas.microsoft.com/office/drawing/2014/main" id="{3258D31C-D8CC-7A08-32DE-8AD32D93A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19"/>
          <a:stretch>
            <a:fillRect/>
          </a:stretch>
        </p:blipFill>
        <p:spPr bwMode="auto">
          <a:xfrm>
            <a:off x="1217613" y="3114675"/>
            <a:ext cx="1335087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正方形/長方形 15409">
            <a:extLst>
              <a:ext uri="{FF2B5EF4-FFF2-40B4-BE49-F238E27FC236}">
                <a16:creationId xmlns:a16="http://schemas.microsoft.com/office/drawing/2014/main" id="{11AB466F-B6DF-6A1B-B645-FFDD1B310F2D}"/>
              </a:ext>
            </a:extLst>
          </p:cNvPr>
          <p:cNvSpPr/>
          <p:nvPr/>
        </p:nvSpPr>
        <p:spPr>
          <a:xfrm>
            <a:off x="1474788" y="4987925"/>
            <a:ext cx="811212" cy="1111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D023030-0A03-9E95-74C7-05115FDFFAEF}"/>
              </a:ext>
            </a:extLst>
          </p:cNvPr>
          <p:cNvSpPr txBox="1"/>
          <p:nvPr/>
        </p:nvSpPr>
        <p:spPr>
          <a:xfrm>
            <a:off x="285750" y="3536950"/>
            <a:ext cx="765175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ja-JP" sz="1050" dirty="0">
                <a:ea typeface="ＭＳ Ｐゴシック" panose="020B0600070205080204" pitchFamily="50" charset="-128"/>
                <a:cs typeface="Arial" panose="020B0604020202020204" pitchFamily="34" charset="0"/>
              </a:rPr>
              <a:t>Runx2</a:t>
            </a:r>
          </a:p>
          <a:p>
            <a:pPr algn="ctr" eaLnBrk="1" hangingPunct="1">
              <a:defRPr/>
            </a:pPr>
            <a:r>
              <a:rPr lang="en-US" altLang="ja-JP" sz="1050" dirty="0">
                <a:ea typeface="ＭＳ Ｐゴシック" panose="020B0600070205080204" pitchFamily="50" charset="-128"/>
                <a:cs typeface="Arial" panose="020B0604020202020204" pitchFamily="34" charset="0"/>
              </a:rPr>
              <a:t> (56kDa)</a:t>
            </a:r>
            <a:endParaRPr lang="ja-JP" altLang="en-US" sz="1050" dirty="0"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12300" name="コンテンツ プレースホルダー 5" descr="屋内, 水, 写真, 座る が含まれている画像&#10;&#10;自動的に生成された説明">
            <a:extLst>
              <a:ext uri="{FF2B5EF4-FFF2-40B4-BE49-F238E27FC236}">
                <a16:creationId xmlns:a16="http://schemas.microsoft.com/office/drawing/2014/main" id="{334DD918-3D31-93EC-341C-933F8EBAE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3" t="217" r="20213" b="3918"/>
          <a:stretch>
            <a:fillRect/>
          </a:stretch>
        </p:blipFill>
        <p:spPr bwMode="auto">
          <a:xfrm>
            <a:off x="1211263" y="4305300"/>
            <a:ext cx="1335087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3A659AE-3448-72F7-F3CF-FE38DFEC604E}"/>
              </a:ext>
            </a:extLst>
          </p:cNvPr>
          <p:cNvSpPr txBox="1"/>
          <p:nvPr/>
        </p:nvSpPr>
        <p:spPr>
          <a:xfrm>
            <a:off x="311150" y="4760913"/>
            <a:ext cx="669925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ja-JP" sz="1050" dirty="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OSX </a:t>
            </a:r>
          </a:p>
          <a:p>
            <a:pPr algn="ctr" eaLnBrk="1" hangingPunct="1">
              <a:defRPr/>
            </a:pPr>
            <a:r>
              <a:rPr lang="en-US" altLang="ja-JP" sz="1050" dirty="0">
                <a:solidFill>
                  <a:srgbClr val="000000"/>
                </a:solidFill>
                <a:ea typeface="ＭＳ Ｐゴシック" panose="020B0600070205080204" pitchFamily="50" charset="-128"/>
                <a:cs typeface="Arial" panose="020B0604020202020204" pitchFamily="34" charset="0"/>
              </a:rPr>
              <a:t>(45kDa)</a:t>
            </a:r>
            <a:endParaRPr lang="ja-JP" altLang="en-US" sz="1050" dirty="0">
              <a:solidFill>
                <a:srgbClr val="000000"/>
              </a:solidFill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12302" name="コンテンツ プレースホルダー 7" descr="水, ぼやけ, 鳥, 冷蔵庫 が含まれている画像&#10;&#10;自動的に生成された説明">
            <a:extLst>
              <a:ext uri="{FF2B5EF4-FFF2-40B4-BE49-F238E27FC236}">
                <a16:creationId xmlns:a16="http://schemas.microsoft.com/office/drawing/2014/main" id="{E117102F-EF89-2006-EE9D-E4FC328A4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7" t="4070" r="16283"/>
          <a:stretch>
            <a:fillRect/>
          </a:stretch>
        </p:blipFill>
        <p:spPr bwMode="auto">
          <a:xfrm>
            <a:off x="1211263" y="5508625"/>
            <a:ext cx="133508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7945C444-CA1C-02ED-B5D4-6BCF89C4D907}"/>
              </a:ext>
            </a:extLst>
          </p:cNvPr>
          <p:cNvSpPr txBox="1"/>
          <p:nvPr/>
        </p:nvSpPr>
        <p:spPr>
          <a:xfrm>
            <a:off x="231775" y="5832475"/>
            <a:ext cx="912813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dirty="0">
                <a:latin typeface="+mn-lt"/>
                <a:ea typeface="游ゴシック" panose="020B0400000000000000" pitchFamily="50" charset="-128"/>
                <a:cs typeface="Arial" panose="020B0604020202020204" pitchFamily="34" charset="0"/>
              </a:rPr>
              <a:t>p-ULK-1 (150kDa)</a:t>
            </a:r>
            <a:endParaRPr lang="ja-JP" altLang="en-US" sz="1050" dirty="0">
              <a:latin typeface="+mn-lt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12304" name="グループ化 1">
            <a:extLst>
              <a:ext uri="{FF2B5EF4-FFF2-40B4-BE49-F238E27FC236}">
                <a16:creationId xmlns:a16="http://schemas.microsoft.com/office/drawing/2014/main" id="{B8DF6974-9A2C-F186-91D6-47873C926316}"/>
              </a:ext>
            </a:extLst>
          </p:cNvPr>
          <p:cNvGrpSpPr>
            <a:grpSpLocks/>
          </p:cNvGrpSpPr>
          <p:nvPr/>
        </p:nvGrpSpPr>
        <p:grpSpPr bwMode="auto">
          <a:xfrm>
            <a:off x="4837113" y="790575"/>
            <a:ext cx="1955800" cy="1144588"/>
            <a:chOff x="5741754" y="4385363"/>
            <a:chExt cx="1954959" cy="1144800"/>
          </a:xfrm>
        </p:grpSpPr>
        <p:pic>
          <p:nvPicPr>
            <p:cNvPr id="12359" name="コンテンツ プレースホルダー 8" descr="ぼやけた写真&#10;&#10;中程度の精度で自動的に生成された説明">
              <a:extLst>
                <a:ext uri="{FF2B5EF4-FFF2-40B4-BE49-F238E27FC236}">
                  <a16:creationId xmlns:a16="http://schemas.microsoft.com/office/drawing/2014/main" id="{6BF6B08C-209A-308B-1D8F-FBEAA2D170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44" r="17842"/>
            <a:stretch>
              <a:fillRect/>
            </a:stretch>
          </p:blipFill>
          <p:spPr bwMode="auto">
            <a:xfrm>
              <a:off x="6361113" y="4385363"/>
              <a:ext cx="1335600" cy="114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C518BE7A-9CCD-A443-207A-29CDA514EB4C}"/>
                </a:ext>
              </a:extLst>
            </p:cNvPr>
            <p:cNvSpPr txBox="1"/>
            <p:nvPr/>
          </p:nvSpPr>
          <p:spPr>
            <a:xfrm>
              <a:off x="5741754" y="4725151"/>
              <a:ext cx="747390" cy="4128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ja-JP" sz="1050" dirty="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Beclin-1</a:t>
              </a:r>
            </a:p>
            <a:p>
              <a:pPr algn="ctr" eaLnBrk="1" hangingPunct="1">
                <a:defRPr/>
              </a:pPr>
              <a:r>
                <a:rPr lang="en-US" altLang="ja-JP" sz="1050" dirty="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(60kDa)</a:t>
              </a:r>
              <a:endParaRPr lang="ja-JP" altLang="en-US" sz="1050" dirty="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2305" name="グループ化 3">
            <a:extLst>
              <a:ext uri="{FF2B5EF4-FFF2-40B4-BE49-F238E27FC236}">
                <a16:creationId xmlns:a16="http://schemas.microsoft.com/office/drawing/2014/main" id="{52B67508-68C4-055C-51A4-B2678DF082BF}"/>
              </a:ext>
            </a:extLst>
          </p:cNvPr>
          <p:cNvGrpSpPr>
            <a:grpSpLocks/>
          </p:cNvGrpSpPr>
          <p:nvPr/>
        </p:nvGrpSpPr>
        <p:grpSpPr bwMode="auto">
          <a:xfrm>
            <a:off x="4606925" y="1990725"/>
            <a:ext cx="2185988" cy="1122363"/>
            <a:chOff x="5651500" y="816814"/>
            <a:chExt cx="2186512" cy="1123111"/>
          </a:xfrm>
        </p:grpSpPr>
        <p:pic>
          <p:nvPicPr>
            <p:cNvPr id="12357" name="コンテンツ プレースホルダー 10" descr="飛ぶ, 屋外, 空気, 曇り が含まれている画像&#10;&#10;自動的に生成された説明">
              <a:extLst>
                <a:ext uri="{FF2B5EF4-FFF2-40B4-BE49-F238E27FC236}">
                  <a16:creationId xmlns:a16="http://schemas.microsoft.com/office/drawing/2014/main" id="{96BAB974-9920-1FCF-9EC8-A7AE2DFA91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013"/>
            <a:stretch>
              <a:fillRect/>
            </a:stretch>
          </p:blipFill>
          <p:spPr bwMode="auto">
            <a:xfrm>
              <a:off x="6502412" y="816814"/>
              <a:ext cx="1335600" cy="1085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03A1C4C3-8CC3-340E-98DB-9C67BA17B35B}"/>
                </a:ext>
              </a:extLst>
            </p:cNvPr>
            <p:cNvSpPr txBox="1"/>
            <p:nvPr/>
          </p:nvSpPr>
          <p:spPr>
            <a:xfrm>
              <a:off x="5651500" y="1525311"/>
              <a:ext cx="943201" cy="4146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050" dirty="0">
                  <a:solidFill>
                    <a:prstClr val="black"/>
                  </a:solidFill>
                  <a:latin typeface="Symbol" panose="05050102010706020507" pitchFamily="18" charset="2"/>
                  <a:ea typeface="ＭＳ Ｐゴシック"/>
                  <a:cs typeface="Arial" panose="020B0604020202020204" pitchFamily="34" charset="0"/>
                </a:rPr>
                <a:t>b</a:t>
              </a:r>
              <a:r>
                <a:rPr lang="en-US" altLang="ja-JP" sz="1050" dirty="0">
                  <a:solidFill>
                    <a:prstClr val="black"/>
                  </a:solidFill>
                  <a:latin typeface="+mn-lt"/>
                  <a:ea typeface="ＭＳ Ｐゴシック"/>
                  <a:cs typeface="Arial" panose="020B0604020202020204" pitchFamily="34" charset="0"/>
                </a:rPr>
                <a:t>-actin (43kDa)</a:t>
              </a:r>
              <a:endParaRPr lang="ja-JP" altLang="en-US" sz="1050" dirty="0">
                <a:solidFill>
                  <a:prstClr val="black"/>
                </a:solidFill>
                <a:latin typeface="+mn-lt"/>
                <a:ea typeface="ＭＳ Ｐゴシック"/>
                <a:cs typeface="Arial" panose="020B0604020202020204" pitchFamily="34" charset="0"/>
              </a:endParaRPr>
            </a:p>
          </p:txBody>
        </p:sp>
      </p:grpSp>
      <p:grpSp>
        <p:nvGrpSpPr>
          <p:cNvPr id="12306" name="グループ化 10">
            <a:extLst>
              <a:ext uri="{FF2B5EF4-FFF2-40B4-BE49-F238E27FC236}">
                <a16:creationId xmlns:a16="http://schemas.microsoft.com/office/drawing/2014/main" id="{D6B6069D-5C28-E298-9389-199F28CAEB45}"/>
              </a:ext>
            </a:extLst>
          </p:cNvPr>
          <p:cNvGrpSpPr>
            <a:grpSpLocks/>
          </p:cNvGrpSpPr>
          <p:nvPr/>
        </p:nvGrpSpPr>
        <p:grpSpPr bwMode="auto">
          <a:xfrm>
            <a:off x="4819650" y="495300"/>
            <a:ext cx="1554163" cy="376238"/>
            <a:chOff x="1127890" y="1202860"/>
            <a:chExt cx="1547661" cy="338554"/>
          </a:xfrm>
        </p:grpSpPr>
        <p:sp>
          <p:nvSpPr>
            <p:cNvPr id="12353" name="テキスト ボックス 11">
              <a:extLst>
                <a:ext uri="{FF2B5EF4-FFF2-40B4-BE49-F238E27FC236}">
                  <a16:creationId xmlns:a16="http://schemas.microsoft.com/office/drawing/2014/main" id="{CC013923-A10A-1FDE-CC60-FD6631F33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7890" y="1202860"/>
              <a:ext cx="6559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incubation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8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time (h)</a:t>
              </a:r>
              <a:endParaRPr lang="ja-JP" altLang="en-US" sz="8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2354" name="Line 43">
              <a:extLst>
                <a:ext uri="{FF2B5EF4-FFF2-40B4-BE49-F238E27FC236}">
                  <a16:creationId xmlns:a16="http://schemas.microsoft.com/office/drawing/2014/main" id="{0A2C69C0-A216-914E-37E3-4DFB46942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0951" y="1375027"/>
              <a:ext cx="7139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355" name="テキスト ボックス 20">
              <a:extLst>
                <a:ext uri="{FF2B5EF4-FFF2-40B4-BE49-F238E27FC236}">
                  <a16:creationId xmlns:a16="http://schemas.microsoft.com/office/drawing/2014/main" id="{8051080F-3533-F7A0-1417-2130C2CC64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3472" y="1226263"/>
              <a:ext cx="898255" cy="180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AdipoRon(25</a:t>
              </a:r>
              <a:r>
                <a:rPr kumimoji="0" lang="el-GR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μ</a:t>
              </a:r>
              <a:r>
                <a:rPr kumimoji="0" lang="en-US" altLang="ja-JP" sz="7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M)</a:t>
              </a:r>
            </a:p>
          </p:txBody>
        </p:sp>
        <p:sp>
          <p:nvSpPr>
            <p:cNvPr id="12356" name="テキスト ボックス 29">
              <a:extLst>
                <a:ext uri="{FF2B5EF4-FFF2-40B4-BE49-F238E27FC236}">
                  <a16:creationId xmlns:a16="http://schemas.microsoft.com/office/drawing/2014/main" id="{6EC83AFD-8C70-E698-FBAB-24B3DE8FA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6936" y="1341202"/>
              <a:ext cx="938615" cy="166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0  6 12 24 48 72</a:t>
              </a:r>
            </a:p>
          </p:txBody>
        </p:sp>
      </p:grpSp>
      <p:grpSp>
        <p:nvGrpSpPr>
          <p:cNvPr id="12307" name="グループ化 17">
            <a:extLst>
              <a:ext uri="{FF2B5EF4-FFF2-40B4-BE49-F238E27FC236}">
                <a16:creationId xmlns:a16="http://schemas.microsoft.com/office/drawing/2014/main" id="{8DC5784A-0A5D-52F5-313A-C7F202DF9E09}"/>
              </a:ext>
            </a:extLst>
          </p:cNvPr>
          <p:cNvGrpSpPr>
            <a:grpSpLocks/>
          </p:cNvGrpSpPr>
          <p:nvPr/>
        </p:nvGrpSpPr>
        <p:grpSpPr bwMode="auto">
          <a:xfrm>
            <a:off x="6042025" y="658813"/>
            <a:ext cx="912813" cy="184150"/>
            <a:chOff x="2503321" y="569261"/>
            <a:chExt cx="907733" cy="167950"/>
          </a:xfrm>
        </p:grpSpPr>
        <p:sp>
          <p:nvSpPr>
            <p:cNvPr id="12351" name="Line 43">
              <a:extLst>
                <a:ext uri="{FF2B5EF4-FFF2-40B4-BE49-F238E27FC236}">
                  <a16:creationId xmlns:a16="http://schemas.microsoft.com/office/drawing/2014/main" id="{CE8EB799-C964-EBDB-9605-8B13F96818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7008" y="592961"/>
              <a:ext cx="742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352" name="テキスト ボックス 29">
              <a:extLst>
                <a:ext uri="{FF2B5EF4-FFF2-40B4-BE49-F238E27FC236}">
                  <a16:creationId xmlns:a16="http://schemas.microsoft.com/office/drawing/2014/main" id="{584804B9-E257-0CED-AE3D-1F75C00CC9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3321" y="569261"/>
              <a:ext cx="907733" cy="16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0</a:t>
              </a:r>
              <a:r>
                <a:rPr kumimoji="0" lang="ja-JP" altLang="en-US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  </a:t>
              </a:r>
              <a:r>
                <a:rPr kumimoji="0" lang="en-US" altLang="ja-JP" sz="600">
                  <a:solidFill>
                    <a:srgbClr val="000000"/>
                  </a:solidFill>
                  <a:ea typeface="游ゴシック" panose="020B0400000000000000" pitchFamily="50" charset="-128"/>
                  <a:cs typeface="Arial" panose="020B0604020202020204" pitchFamily="34" charset="0"/>
                </a:rPr>
                <a:t>6 12 24 48 72</a:t>
              </a:r>
            </a:p>
          </p:txBody>
        </p:sp>
      </p:grpSp>
      <p:sp>
        <p:nvSpPr>
          <p:cNvPr id="12308" name="テキスト ボックス 20">
            <a:extLst>
              <a:ext uri="{FF2B5EF4-FFF2-40B4-BE49-F238E27FC236}">
                <a16:creationId xmlns:a16="http://schemas.microsoft.com/office/drawing/2014/main" id="{984DEE09-E24F-FD93-4A0B-C7B863E66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2025" y="436563"/>
            <a:ext cx="1035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AdipoRon(25</a:t>
            </a:r>
            <a:r>
              <a:rPr kumimoji="0" lang="el-GR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μ</a:t>
            </a: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M)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+AICAR(500</a:t>
            </a:r>
            <a:r>
              <a:rPr kumimoji="0" lang="el-GR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μ</a:t>
            </a:r>
            <a:r>
              <a:rPr kumimoji="0" lang="en-US" altLang="ja-JP" sz="700">
                <a:solidFill>
                  <a:srgbClr val="000000"/>
                </a:solidFill>
                <a:ea typeface="游ゴシック" panose="020B0400000000000000" pitchFamily="50" charset="-128"/>
                <a:cs typeface="Arial" panose="020B0604020202020204" pitchFamily="34" charset="0"/>
              </a:rPr>
              <a:t>M)</a:t>
            </a:r>
          </a:p>
        </p:txBody>
      </p:sp>
      <p:grpSp>
        <p:nvGrpSpPr>
          <p:cNvPr id="12309" name="グループ化 16">
            <a:extLst>
              <a:ext uri="{FF2B5EF4-FFF2-40B4-BE49-F238E27FC236}">
                <a16:creationId xmlns:a16="http://schemas.microsoft.com/office/drawing/2014/main" id="{8EDF9DAF-F01D-AB2A-C1B3-342C9D517C2A}"/>
              </a:ext>
            </a:extLst>
          </p:cNvPr>
          <p:cNvGrpSpPr>
            <a:grpSpLocks/>
          </p:cNvGrpSpPr>
          <p:nvPr/>
        </p:nvGrpSpPr>
        <p:grpSpPr bwMode="auto">
          <a:xfrm>
            <a:off x="2516188" y="1346200"/>
            <a:ext cx="635000" cy="184150"/>
            <a:chOff x="4166245" y="4279376"/>
            <a:chExt cx="635405" cy="184547"/>
          </a:xfrm>
        </p:grpSpPr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78E3F7BD-2158-2165-D334-FF853B00BEA9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50"/>
              <a:ext cx="1382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50" name="テキスト ボックス 12">
              <a:extLst>
                <a:ext uri="{FF2B5EF4-FFF2-40B4-BE49-F238E27FC236}">
                  <a16:creationId xmlns:a16="http://schemas.microsoft.com/office/drawing/2014/main" id="{CFD446F2-B4D3-D332-3C26-4A61E54C3B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1838" y="4279376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2310" name="グループ化 16">
            <a:extLst>
              <a:ext uri="{FF2B5EF4-FFF2-40B4-BE49-F238E27FC236}">
                <a16:creationId xmlns:a16="http://schemas.microsoft.com/office/drawing/2014/main" id="{14EC0D75-2A11-F843-A0C6-A4106BB528DF}"/>
              </a:ext>
            </a:extLst>
          </p:cNvPr>
          <p:cNvGrpSpPr>
            <a:grpSpLocks/>
          </p:cNvGrpSpPr>
          <p:nvPr/>
        </p:nvGrpSpPr>
        <p:grpSpPr bwMode="auto">
          <a:xfrm>
            <a:off x="2568575" y="2432050"/>
            <a:ext cx="638175" cy="184150"/>
            <a:chOff x="4166245" y="4286560"/>
            <a:chExt cx="638670" cy="184547"/>
          </a:xfrm>
        </p:grpSpPr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06F95562-E53E-AA64-0A53-9448215060F3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0879"/>
              <a:ext cx="13822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48" name="テキスト ボックス 12">
              <a:extLst>
                <a:ext uri="{FF2B5EF4-FFF2-40B4-BE49-F238E27FC236}">
                  <a16:creationId xmlns:a16="http://schemas.microsoft.com/office/drawing/2014/main" id="{801F5346-6D38-75B4-B2DD-F61CE87E4C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5103" y="4286560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2311" name="グループ化 16">
            <a:extLst>
              <a:ext uri="{FF2B5EF4-FFF2-40B4-BE49-F238E27FC236}">
                <a16:creationId xmlns:a16="http://schemas.microsoft.com/office/drawing/2014/main" id="{C9092E0E-15C4-DBAF-C134-F416E266FF20}"/>
              </a:ext>
            </a:extLst>
          </p:cNvPr>
          <p:cNvGrpSpPr>
            <a:grpSpLocks/>
          </p:cNvGrpSpPr>
          <p:nvPr/>
        </p:nvGrpSpPr>
        <p:grpSpPr bwMode="auto">
          <a:xfrm>
            <a:off x="2563813" y="3500438"/>
            <a:ext cx="642937" cy="184150"/>
            <a:chOff x="4166245" y="4275011"/>
            <a:chExt cx="644248" cy="184547"/>
          </a:xfrm>
        </p:grpSpPr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7F12B634-78FF-E864-A3EB-818BD1486BC4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2057"/>
              <a:ext cx="138394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46" name="テキスト ボックス 12">
              <a:extLst>
                <a:ext uri="{FF2B5EF4-FFF2-40B4-BE49-F238E27FC236}">
                  <a16:creationId xmlns:a16="http://schemas.microsoft.com/office/drawing/2014/main" id="{8BB8B46E-4843-2F92-2F5E-C1D6968F60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0681" y="4275011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2312" name="グループ化 16">
            <a:extLst>
              <a:ext uri="{FF2B5EF4-FFF2-40B4-BE49-F238E27FC236}">
                <a16:creationId xmlns:a16="http://schemas.microsoft.com/office/drawing/2014/main" id="{F27AEAAE-E635-57DB-F5B8-E796D6125705}"/>
              </a:ext>
            </a:extLst>
          </p:cNvPr>
          <p:cNvGrpSpPr>
            <a:grpSpLocks/>
          </p:cNvGrpSpPr>
          <p:nvPr/>
        </p:nvGrpSpPr>
        <p:grpSpPr bwMode="auto">
          <a:xfrm>
            <a:off x="2528888" y="4770438"/>
            <a:ext cx="639762" cy="184150"/>
            <a:chOff x="4166245" y="4277301"/>
            <a:chExt cx="640841" cy="184547"/>
          </a:xfrm>
        </p:grpSpPr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20A8E770-3521-C252-B87C-945C73446446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165"/>
              <a:ext cx="138345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44" name="テキスト ボックス 12">
              <a:extLst>
                <a:ext uri="{FF2B5EF4-FFF2-40B4-BE49-F238E27FC236}">
                  <a16:creationId xmlns:a16="http://schemas.microsoft.com/office/drawing/2014/main" id="{218121E8-2CA5-A7F8-6C01-CC42AE43F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7274" y="4277301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2313" name="グループ化 16">
            <a:extLst>
              <a:ext uri="{FF2B5EF4-FFF2-40B4-BE49-F238E27FC236}">
                <a16:creationId xmlns:a16="http://schemas.microsoft.com/office/drawing/2014/main" id="{2DAB7878-6D21-6511-B830-82F1A1DA9063}"/>
              </a:ext>
            </a:extLst>
          </p:cNvPr>
          <p:cNvGrpSpPr>
            <a:grpSpLocks/>
          </p:cNvGrpSpPr>
          <p:nvPr/>
        </p:nvGrpSpPr>
        <p:grpSpPr bwMode="auto">
          <a:xfrm>
            <a:off x="2506663" y="5619750"/>
            <a:ext cx="628650" cy="184150"/>
            <a:chOff x="4166245" y="4274604"/>
            <a:chExt cx="628654" cy="184547"/>
          </a:xfrm>
        </p:grpSpPr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9C03F3E4-A497-6ABF-6062-A2CD14F04596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51"/>
              <a:ext cx="13811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42" name="テキスト ボックス 12">
              <a:extLst>
                <a:ext uri="{FF2B5EF4-FFF2-40B4-BE49-F238E27FC236}">
                  <a16:creationId xmlns:a16="http://schemas.microsoft.com/office/drawing/2014/main" id="{C590A075-771D-C952-C11E-177F0A3DD8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5087" y="4274604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150kDa</a:t>
              </a:r>
              <a:endParaRPr lang="ja-JP" altLang="en-US" sz="600"/>
            </a:p>
          </p:txBody>
        </p:sp>
      </p:grpSp>
      <p:grpSp>
        <p:nvGrpSpPr>
          <p:cNvPr id="12314" name="グループ化 16">
            <a:extLst>
              <a:ext uri="{FF2B5EF4-FFF2-40B4-BE49-F238E27FC236}">
                <a16:creationId xmlns:a16="http://schemas.microsoft.com/office/drawing/2014/main" id="{048C21CC-F639-340A-6FC1-19BDDBCD2482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1187450"/>
            <a:ext cx="630238" cy="184150"/>
            <a:chOff x="4166245" y="4279376"/>
            <a:chExt cx="630878" cy="184547"/>
          </a:xfrm>
        </p:grpSpPr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27D1CF4C-D2BC-9B27-CCA7-FC77C4FDB9C7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50"/>
              <a:ext cx="138253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40" name="テキスト ボックス 12">
              <a:extLst>
                <a:ext uri="{FF2B5EF4-FFF2-40B4-BE49-F238E27FC236}">
                  <a16:creationId xmlns:a16="http://schemas.microsoft.com/office/drawing/2014/main" id="{5F973500-7041-34F5-8E44-C14FFCFABF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7311" y="4279376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grpSp>
        <p:nvGrpSpPr>
          <p:cNvPr id="12315" name="グループ化 16">
            <a:extLst>
              <a:ext uri="{FF2B5EF4-FFF2-40B4-BE49-F238E27FC236}">
                <a16:creationId xmlns:a16="http://schemas.microsoft.com/office/drawing/2014/main" id="{0095CAD5-BF05-5581-06D1-1307907E9307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2455863"/>
            <a:ext cx="630238" cy="184150"/>
            <a:chOff x="4166245" y="4288702"/>
            <a:chExt cx="631459" cy="184547"/>
          </a:xfrm>
        </p:grpSpPr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78778CB6-696C-A447-750C-18690916C436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430"/>
              <a:ext cx="13838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38" name="テキスト ボックス 12">
              <a:extLst>
                <a:ext uri="{FF2B5EF4-FFF2-40B4-BE49-F238E27FC236}">
                  <a16:creationId xmlns:a16="http://schemas.microsoft.com/office/drawing/2014/main" id="{DF23A339-AF87-137F-17FA-531C20E5C7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7892" y="4288702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50kDa</a:t>
              </a:r>
              <a:endParaRPr lang="ja-JP" altLang="en-US" sz="600"/>
            </a:p>
          </p:txBody>
        </p:sp>
      </p:grpSp>
      <p:sp>
        <p:nvSpPr>
          <p:cNvPr id="35" name="正方形/長方形 15409">
            <a:extLst>
              <a:ext uri="{FF2B5EF4-FFF2-40B4-BE49-F238E27FC236}">
                <a16:creationId xmlns:a16="http://schemas.microsoft.com/office/drawing/2014/main" id="{9CC8F45D-CAB1-24A4-AD22-A4EF4D3F4A0F}"/>
              </a:ext>
            </a:extLst>
          </p:cNvPr>
          <p:cNvSpPr/>
          <p:nvPr/>
        </p:nvSpPr>
        <p:spPr>
          <a:xfrm>
            <a:off x="1349375" y="1285875"/>
            <a:ext cx="547688" cy="1190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38" name="正方形/長方形 15409">
            <a:extLst>
              <a:ext uri="{FF2B5EF4-FFF2-40B4-BE49-F238E27FC236}">
                <a16:creationId xmlns:a16="http://schemas.microsoft.com/office/drawing/2014/main" id="{3C694225-BE48-9FB2-5897-CEC6EF03D28D}"/>
              </a:ext>
            </a:extLst>
          </p:cNvPr>
          <p:cNvSpPr/>
          <p:nvPr/>
        </p:nvSpPr>
        <p:spPr>
          <a:xfrm>
            <a:off x="1897063" y="1285875"/>
            <a:ext cx="546100" cy="11906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39" name="正方形/長方形 15409">
            <a:extLst>
              <a:ext uri="{FF2B5EF4-FFF2-40B4-BE49-F238E27FC236}">
                <a16:creationId xmlns:a16="http://schemas.microsoft.com/office/drawing/2014/main" id="{0DDB8A2D-E889-F482-11E5-C0EF65D599E0}"/>
              </a:ext>
            </a:extLst>
          </p:cNvPr>
          <p:cNvSpPr/>
          <p:nvPr/>
        </p:nvSpPr>
        <p:spPr>
          <a:xfrm>
            <a:off x="1398588" y="2401888"/>
            <a:ext cx="546100" cy="11906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0" name="正方形/長方形 15409">
            <a:extLst>
              <a:ext uri="{FF2B5EF4-FFF2-40B4-BE49-F238E27FC236}">
                <a16:creationId xmlns:a16="http://schemas.microsoft.com/office/drawing/2014/main" id="{DD7CF840-E7CB-FA49-3DF1-0E0A61175CBF}"/>
              </a:ext>
            </a:extLst>
          </p:cNvPr>
          <p:cNvSpPr/>
          <p:nvPr/>
        </p:nvSpPr>
        <p:spPr>
          <a:xfrm>
            <a:off x="1944688" y="2401888"/>
            <a:ext cx="546100" cy="11906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1" name="正方形/長方形 15409">
            <a:extLst>
              <a:ext uri="{FF2B5EF4-FFF2-40B4-BE49-F238E27FC236}">
                <a16:creationId xmlns:a16="http://schemas.microsoft.com/office/drawing/2014/main" id="{14FB27E5-500B-60F6-52C2-0280EB871695}"/>
              </a:ext>
            </a:extLst>
          </p:cNvPr>
          <p:cNvSpPr/>
          <p:nvPr/>
        </p:nvSpPr>
        <p:spPr>
          <a:xfrm>
            <a:off x="1344613" y="3482975"/>
            <a:ext cx="547687" cy="7461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2" name="正方形/長方形 15409">
            <a:extLst>
              <a:ext uri="{FF2B5EF4-FFF2-40B4-BE49-F238E27FC236}">
                <a16:creationId xmlns:a16="http://schemas.microsoft.com/office/drawing/2014/main" id="{C81C01D8-8C61-98BB-0E28-2BE1C25D7E5C}"/>
              </a:ext>
            </a:extLst>
          </p:cNvPr>
          <p:cNvSpPr/>
          <p:nvPr/>
        </p:nvSpPr>
        <p:spPr>
          <a:xfrm>
            <a:off x="1892300" y="3482975"/>
            <a:ext cx="546100" cy="74613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4" name="正方形/長方形 15409">
            <a:extLst>
              <a:ext uri="{FF2B5EF4-FFF2-40B4-BE49-F238E27FC236}">
                <a16:creationId xmlns:a16="http://schemas.microsoft.com/office/drawing/2014/main" id="{461AC2DE-A7D3-85BD-ED96-106CEB95FDAB}"/>
              </a:ext>
            </a:extLst>
          </p:cNvPr>
          <p:cNvSpPr/>
          <p:nvPr/>
        </p:nvSpPr>
        <p:spPr>
          <a:xfrm>
            <a:off x="1368425" y="4895850"/>
            <a:ext cx="546100" cy="730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5" name="正方形/長方形 15409">
            <a:extLst>
              <a:ext uri="{FF2B5EF4-FFF2-40B4-BE49-F238E27FC236}">
                <a16:creationId xmlns:a16="http://schemas.microsoft.com/office/drawing/2014/main" id="{C6330C2F-9B42-AA8F-F0D7-0AB03C9C7B5B}"/>
              </a:ext>
            </a:extLst>
          </p:cNvPr>
          <p:cNvSpPr/>
          <p:nvPr/>
        </p:nvSpPr>
        <p:spPr>
          <a:xfrm>
            <a:off x="1914525" y="4895850"/>
            <a:ext cx="546100" cy="73025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7" name="正方形/長方形 15409">
            <a:extLst>
              <a:ext uri="{FF2B5EF4-FFF2-40B4-BE49-F238E27FC236}">
                <a16:creationId xmlns:a16="http://schemas.microsoft.com/office/drawing/2014/main" id="{4311203A-28D9-7A28-1127-0404110052C1}"/>
              </a:ext>
            </a:extLst>
          </p:cNvPr>
          <p:cNvSpPr/>
          <p:nvPr/>
        </p:nvSpPr>
        <p:spPr>
          <a:xfrm>
            <a:off x="1922463" y="5681663"/>
            <a:ext cx="546100" cy="7461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8" name="正方形/長方形 15409">
            <a:extLst>
              <a:ext uri="{FF2B5EF4-FFF2-40B4-BE49-F238E27FC236}">
                <a16:creationId xmlns:a16="http://schemas.microsoft.com/office/drawing/2014/main" id="{98DE1D83-0BDA-6E9B-5FF3-975F9D51175E}"/>
              </a:ext>
            </a:extLst>
          </p:cNvPr>
          <p:cNvSpPr/>
          <p:nvPr/>
        </p:nvSpPr>
        <p:spPr>
          <a:xfrm>
            <a:off x="1374775" y="5668963"/>
            <a:ext cx="546100" cy="7461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49" name="正方形/長方形 15409">
            <a:extLst>
              <a:ext uri="{FF2B5EF4-FFF2-40B4-BE49-F238E27FC236}">
                <a16:creationId xmlns:a16="http://schemas.microsoft.com/office/drawing/2014/main" id="{B3B19944-1180-2CA4-3FF3-D0E7642E1C9B}"/>
              </a:ext>
            </a:extLst>
          </p:cNvPr>
          <p:cNvSpPr/>
          <p:nvPr/>
        </p:nvSpPr>
        <p:spPr>
          <a:xfrm>
            <a:off x="5548313" y="1163638"/>
            <a:ext cx="547687" cy="7461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50" name="正方形/長方形 15409">
            <a:extLst>
              <a:ext uri="{FF2B5EF4-FFF2-40B4-BE49-F238E27FC236}">
                <a16:creationId xmlns:a16="http://schemas.microsoft.com/office/drawing/2014/main" id="{18017309-EE24-2474-8BFE-BDE2A43343EA}"/>
              </a:ext>
            </a:extLst>
          </p:cNvPr>
          <p:cNvSpPr/>
          <p:nvPr/>
        </p:nvSpPr>
        <p:spPr>
          <a:xfrm>
            <a:off x="6096000" y="1163638"/>
            <a:ext cx="546100" cy="7461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51" name="正方形/長方形 15409">
            <a:extLst>
              <a:ext uri="{FF2B5EF4-FFF2-40B4-BE49-F238E27FC236}">
                <a16:creationId xmlns:a16="http://schemas.microsoft.com/office/drawing/2014/main" id="{4EF701AD-D60C-7924-B4A2-CAC8576C53A3}"/>
              </a:ext>
            </a:extLst>
          </p:cNvPr>
          <p:cNvSpPr/>
          <p:nvPr/>
        </p:nvSpPr>
        <p:spPr>
          <a:xfrm>
            <a:off x="5594350" y="2586038"/>
            <a:ext cx="547688" cy="7461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sp>
        <p:nvSpPr>
          <p:cNvPr id="54" name="正方形/長方形 15409">
            <a:extLst>
              <a:ext uri="{FF2B5EF4-FFF2-40B4-BE49-F238E27FC236}">
                <a16:creationId xmlns:a16="http://schemas.microsoft.com/office/drawing/2014/main" id="{819FC423-B6FC-FE14-06F0-CC527FB436ED}"/>
              </a:ext>
            </a:extLst>
          </p:cNvPr>
          <p:cNvSpPr/>
          <p:nvPr/>
        </p:nvSpPr>
        <p:spPr>
          <a:xfrm>
            <a:off x="6143625" y="2586038"/>
            <a:ext cx="546100" cy="74612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dirty="0"/>
          </a:p>
        </p:txBody>
      </p:sp>
      <p:grpSp>
        <p:nvGrpSpPr>
          <p:cNvPr id="12330" name="グループ化 16">
            <a:extLst>
              <a:ext uri="{FF2B5EF4-FFF2-40B4-BE49-F238E27FC236}">
                <a16:creationId xmlns:a16="http://schemas.microsoft.com/office/drawing/2014/main" id="{72CB3148-2F96-4F5A-676A-C28007C7E90E}"/>
              </a:ext>
            </a:extLst>
          </p:cNvPr>
          <p:cNvGrpSpPr>
            <a:grpSpLocks/>
          </p:cNvGrpSpPr>
          <p:nvPr/>
        </p:nvGrpSpPr>
        <p:grpSpPr bwMode="auto">
          <a:xfrm>
            <a:off x="2571750" y="3352800"/>
            <a:ext cx="639763" cy="184150"/>
            <a:chOff x="4166245" y="4277283"/>
            <a:chExt cx="640720" cy="184547"/>
          </a:xfrm>
        </p:grpSpPr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75C0ACE2-4B4B-24F0-E74A-6CACAC010DF3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148"/>
              <a:ext cx="13832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36" name="テキスト ボックス 12">
              <a:extLst>
                <a:ext uri="{FF2B5EF4-FFF2-40B4-BE49-F238E27FC236}">
                  <a16:creationId xmlns:a16="http://schemas.microsoft.com/office/drawing/2014/main" id="{13C01AD3-D657-631C-7BA5-78DAE88BD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7153" y="4277283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75kDa</a:t>
              </a:r>
              <a:endParaRPr lang="ja-JP" altLang="en-US" sz="600"/>
            </a:p>
          </p:txBody>
        </p:sp>
      </p:grpSp>
      <p:grpSp>
        <p:nvGrpSpPr>
          <p:cNvPr id="12331" name="グループ化 57">
            <a:extLst>
              <a:ext uri="{FF2B5EF4-FFF2-40B4-BE49-F238E27FC236}">
                <a16:creationId xmlns:a16="http://schemas.microsoft.com/office/drawing/2014/main" id="{5E1CE6E3-4B2D-2489-3B58-B87E02527DC1}"/>
              </a:ext>
            </a:extLst>
          </p:cNvPr>
          <p:cNvGrpSpPr>
            <a:grpSpLocks/>
          </p:cNvGrpSpPr>
          <p:nvPr/>
        </p:nvGrpSpPr>
        <p:grpSpPr bwMode="auto">
          <a:xfrm>
            <a:off x="2516188" y="4916488"/>
            <a:ext cx="647700" cy="184150"/>
            <a:chOff x="4166245" y="4279376"/>
            <a:chExt cx="647451" cy="184547"/>
          </a:xfrm>
        </p:grpSpPr>
        <p:cxnSp>
          <p:nvCxnSpPr>
            <p:cNvPr id="59" name="直線コネクタ 58">
              <a:extLst>
                <a:ext uri="{FF2B5EF4-FFF2-40B4-BE49-F238E27FC236}">
                  <a16:creationId xmlns:a16="http://schemas.microsoft.com/office/drawing/2014/main" id="{C11936AA-81A6-8DC1-2D4C-25E0B294ACE5}"/>
                </a:ext>
              </a:extLst>
            </p:cNvPr>
            <p:cNvCxnSpPr>
              <a:cxnSpLocks/>
            </p:cNvCxnSpPr>
            <p:nvPr/>
          </p:nvCxnSpPr>
          <p:spPr>
            <a:xfrm>
              <a:off x="4166245" y="4371650"/>
              <a:ext cx="138059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34" name="テキスト ボックス 12">
              <a:extLst>
                <a:ext uri="{FF2B5EF4-FFF2-40B4-BE49-F238E27FC236}">
                  <a16:creationId xmlns:a16="http://schemas.microsoft.com/office/drawing/2014/main" id="{97529CB6-A827-997E-E347-B24A980CD9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3884" y="4279376"/>
              <a:ext cx="579812" cy="18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ＭＳ ゴシック" panose="020B0609070205080204" pitchFamily="49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ja-JP" sz="600"/>
                <a:t>37kDa</a:t>
              </a:r>
              <a:endParaRPr lang="ja-JP" altLang="en-US" sz="600"/>
            </a:p>
          </p:txBody>
        </p:sp>
      </p:grpSp>
      <p:sp>
        <p:nvSpPr>
          <p:cNvPr id="12332" name="テキスト ボックス 1">
            <a:extLst>
              <a:ext uri="{FF2B5EF4-FFF2-40B4-BE49-F238E27FC236}">
                <a16:creationId xmlns:a16="http://schemas.microsoft.com/office/drawing/2014/main" id="{34E586F1-F86B-8AB0-D4AA-23A2F44AD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38" y="6537325"/>
            <a:ext cx="6888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ja-JP" sz="1800"/>
              <a:t>Fig. S7  The full uncropped Gels and Blots images in Fig.5C </a:t>
            </a:r>
            <a:endParaRPr kumimoji="0" lang="ja-JP" alt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Arial"/>
        <a:ea typeface="ＭＳ ゴシック"/>
        <a:cs typeface=""/>
      </a:majorFont>
      <a:minorFont>
        <a:latin typeface="Arial"/>
        <a:ea typeface="ＭＳ 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1930</TotalTime>
  <Words>1096</Words>
  <Application>Microsoft Office PowerPoint</Application>
  <PresentationFormat>画面に合わせる (4:3)</PresentationFormat>
  <Paragraphs>478</Paragraphs>
  <Slides>8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0</vt:i4>
      </vt:variant>
      <vt:variant>
        <vt:lpstr>スライド タイトル</vt:lpstr>
      </vt:variant>
      <vt:variant>
        <vt:i4>8</vt:i4>
      </vt:variant>
    </vt:vector>
  </HeadingPairs>
  <TitlesOfParts>
    <vt:vector size="18" baseType="lpstr">
      <vt:lpstr>Arial</vt:lpstr>
      <vt:lpstr>ＭＳ ゴシック</vt:lpstr>
      <vt:lpstr>游ゴシック</vt:lpstr>
      <vt:lpstr>Times New Roman</vt:lpstr>
      <vt:lpstr>ＭＳ Ｐゴシック</vt:lpstr>
      <vt:lpstr>Symbol</vt:lpstr>
      <vt:lpstr>ＭＳ 明朝</vt:lpstr>
      <vt:lpstr>ＭＳ Ｐ明朝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江頭　敬</dc:creator>
  <cp:lastModifiedBy>鍛治屋　浩</cp:lastModifiedBy>
  <cp:revision>139</cp:revision>
  <cp:lastPrinted>2023-12-21T04:43:22Z</cp:lastPrinted>
  <dcterms:created xsi:type="dcterms:W3CDTF">2023-10-03T04:32:13Z</dcterms:created>
  <dcterms:modified xsi:type="dcterms:W3CDTF">2024-01-26T09:54:59Z</dcterms:modified>
</cp:coreProperties>
</file>