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-9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v.medic.mie-u.ac.jp\yakuzai\12.&#20491;&#20154;&#29992;&#12501;&#12457;&#12523;&#12480;\&#27022;&#23627;&#21451;&#24184;\04%20&#30740;&#31350;&#38306;&#36899;\MMF%20AUC&#25512;&#23450;&#24335;&#12398;&#38283;&#30330;\MMF&#20013;&#38291;&#35299;&#26512;(20130318)\&#26368;&#32066;&#12487;&#12540;&#12479;&#12475;&#12483;&#12488;&#12288;&amp;%20R&#12398;&#32080;&#26524;\&#38500;&#22806;&#24460;&#12398;&#35299;&#26512;&#12487;&#12540;&#12479;&#12475;&#12483;&#12488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3953069299173"/>
          <c:y val="0.13881127038607399"/>
          <c:w val="0.72186782622321499"/>
          <c:h val="0.71047003825514499"/>
        </c:manualLayout>
      </c:layout>
      <c:scatterChart>
        <c:scatterStyle val="lineMarker"/>
        <c:varyColors val="0"/>
        <c:ser>
          <c:idx val="0"/>
          <c:order val="0"/>
          <c:tx>
            <c:strRef>
              <c:f>Pawinskiらの推定式!$B$1</c:f>
              <c:strCache>
                <c:ptCount val="1"/>
                <c:pt idx="0">
                  <c:v>AUC (Pawinskiらの推定式)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>
                  <a:lumMod val="65000"/>
                </a:schemeClr>
              </a:solidFill>
              <a:ln w="9525">
                <a:solidFill>
                  <a:schemeClr val="tx1"/>
                </a:solidFill>
              </a:ln>
              <a:effectLst/>
            </c:spPr>
          </c:marker>
          <c:trendline>
            <c:spPr>
              <a:ln w="12700" cap="rnd">
                <a:solidFill>
                  <a:schemeClr val="tx1"/>
                </a:solidFill>
                <a:prstDash val="sysDash"/>
              </a:ln>
              <a:effectLst/>
            </c:spPr>
            <c:trendlineType val="linear"/>
            <c:backward val="21"/>
            <c:dispRSqr val="1"/>
            <c:dispEq val="1"/>
            <c:trendlineLbl>
              <c:layout>
                <c:manualLayout>
                  <c:x val="-0.19034669173815999"/>
                  <c:y val="-0.11342775121077001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lang="ja-JP" sz="1800" b="0" i="0" u="none" strike="noStrike" kern="1200" baseline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altLang="ja-JP" baseline="0"/>
                      <a:t>y = 0.74 x + 8.32</a:t>
                    </a:r>
                    <a:br>
                      <a:rPr lang="en-US" altLang="ja-JP" baseline="0"/>
                    </a:br>
                    <a:r>
                      <a:rPr lang="en-US" altLang="ja-JP" baseline="0"/>
                      <a:t>R² = 0.47</a:t>
                    </a:r>
                    <a:endParaRPr lang="en-US" altLang="ja-JP"/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</c:trendlineLbl>
          </c:trendline>
          <c:xVal>
            <c:numRef>
              <c:f>Pawinskiらの推定式!$A$2:$A$101</c:f>
              <c:numCache>
                <c:formatCode>General</c:formatCode>
                <c:ptCount val="100"/>
                <c:pt idx="0">
                  <c:v>52.2</c:v>
                </c:pt>
                <c:pt idx="1">
                  <c:v>53.7</c:v>
                </c:pt>
                <c:pt idx="2">
                  <c:v>38.200000000000003</c:v>
                </c:pt>
                <c:pt idx="3">
                  <c:v>89.2</c:v>
                </c:pt>
                <c:pt idx="4">
                  <c:v>68.599999999999994</c:v>
                </c:pt>
                <c:pt idx="5">
                  <c:v>50.5</c:v>
                </c:pt>
                <c:pt idx="6">
                  <c:v>35.799999999999997</c:v>
                </c:pt>
                <c:pt idx="7">
                  <c:v>32.799999999999997</c:v>
                </c:pt>
                <c:pt idx="8">
                  <c:v>56.9</c:v>
                </c:pt>
                <c:pt idx="9">
                  <c:v>55.6</c:v>
                </c:pt>
                <c:pt idx="10">
                  <c:v>49.2</c:v>
                </c:pt>
                <c:pt idx="11">
                  <c:v>39.799999999999997</c:v>
                </c:pt>
                <c:pt idx="12">
                  <c:v>55</c:v>
                </c:pt>
                <c:pt idx="13">
                  <c:v>56</c:v>
                </c:pt>
                <c:pt idx="14">
                  <c:v>66.599999999999994</c:v>
                </c:pt>
                <c:pt idx="15">
                  <c:v>59.8</c:v>
                </c:pt>
                <c:pt idx="16">
                  <c:v>55.5</c:v>
                </c:pt>
                <c:pt idx="17">
                  <c:v>23.6</c:v>
                </c:pt>
                <c:pt idx="18">
                  <c:v>65.599999999999994</c:v>
                </c:pt>
                <c:pt idx="19">
                  <c:v>60.9</c:v>
                </c:pt>
                <c:pt idx="20">
                  <c:v>65.2</c:v>
                </c:pt>
                <c:pt idx="21">
                  <c:v>36.200000000000003</c:v>
                </c:pt>
                <c:pt idx="22">
                  <c:v>49.6</c:v>
                </c:pt>
                <c:pt idx="23">
                  <c:v>50.2</c:v>
                </c:pt>
                <c:pt idx="24">
                  <c:v>63.1</c:v>
                </c:pt>
                <c:pt idx="25">
                  <c:v>64.7</c:v>
                </c:pt>
                <c:pt idx="26">
                  <c:v>66.400000000000006</c:v>
                </c:pt>
                <c:pt idx="27">
                  <c:v>41.7</c:v>
                </c:pt>
                <c:pt idx="28">
                  <c:v>48.4</c:v>
                </c:pt>
                <c:pt idx="29">
                  <c:v>67.900000000000006</c:v>
                </c:pt>
                <c:pt idx="30">
                  <c:v>30.6</c:v>
                </c:pt>
                <c:pt idx="31">
                  <c:v>33.200000000000003</c:v>
                </c:pt>
                <c:pt idx="32">
                  <c:v>52.7</c:v>
                </c:pt>
                <c:pt idx="33">
                  <c:v>40.6</c:v>
                </c:pt>
                <c:pt idx="34">
                  <c:v>63.9</c:v>
                </c:pt>
                <c:pt idx="35">
                  <c:v>53.3</c:v>
                </c:pt>
                <c:pt idx="36">
                  <c:v>24.4</c:v>
                </c:pt>
                <c:pt idx="37">
                  <c:v>42.9</c:v>
                </c:pt>
                <c:pt idx="38">
                  <c:v>36.5</c:v>
                </c:pt>
                <c:pt idx="39">
                  <c:v>39.1</c:v>
                </c:pt>
                <c:pt idx="40">
                  <c:v>27.4</c:v>
                </c:pt>
                <c:pt idx="41">
                  <c:v>51</c:v>
                </c:pt>
                <c:pt idx="42">
                  <c:v>62.7</c:v>
                </c:pt>
                <c:pt idx="43">
                  <c:v>38</c:v>
                </c:pt>
                <c:pt idx="44">
                  <c:v>87.6</c:v>
                </c:pt>
                <c:pt idx="45">
                  <c:v>31.3</c:v>
                </c:pt>
                <c:pt idx="46">
                  <c:v>54.5</c:v>
                </c:pt>
                <c:pt idx="47">
                  <c:v>56.6</c:v>
                </c:pt>
                <c:pt idx="48">
                  <c:v>78.5</c:v>
                </c:pt>
                <c:pt idx="49">
                  <c:v>56.1</c:v>
                </c:pt>
                <c:pt idx="50">
                  <c:v>36.299999999999997</c:v>
                </c:pt>
                <c:pt idx="51">
                  <c:v>43.7</c:v>
                </c:pt>
                <c:pt idx="52">
                  <c:v>43.7</c:v>
                </c:pt>
                <c:pt idx="53">
                  <c:v>44.7</c:v>
                </c:pt>
                <c:pt idx="54">
                  <c:v>46.9</c:v>
                </c:pt>
                <c:pt idx="55">
                  <c:v>40.700000000000003</c:v>
                </c:pt>
                <c:pt idx="56">
                  <c:v>53</c:v>
                </c:pt>
                <c:pt idx="57">
                  <c:v>36.9</c:v>
                </c:pt>
                <c:pt idx="58">
                  <c:v>41.3</c:v>
                </c:pt>
                <c:pt idx="59">
                  <c:v>45.7</c:v>
                </c:pt>
                <c:pt idx="60">
                  <c:v>44.9</c:v>
                </c:pt>
                <c:pt idx="61">
                  <c:v>46.4</c:v>
                </c:pt>
                <c:pt idx="62">
                  <c:v>27.9</c:v>
                </c:pt>
                <c:pt idx="63">
                  <c:v>35.799999999999997</c:v>
                </c:pt>
                <c:pt idx="64">
                  <c:v>57</c:v>
                </c:pt>
                <c:pt idx="65">
                  <c:v>45.5</c:v>
                </c:pt>
                <c:pt idx="66">
                  <c:v>51.8</c:v>
                </c:pt>
                <c:pt idx="67">
                  <c:v>47.3</c:v>
                </c:pt>
                <c:pt idx="68">
                  <c:v>44.6</c:v>
                </c:pt>
                <c:pt idx="69">
                  <c:v>67.400000000000006</c:v>
                </c:pt>
                <c:pt idx="70">
                  <c:v>41.3</c:v>
                </c:pt>
                <c:pt idx="71">
                  <c:v>46.7</c:v>
                </c:pt>
                <c:pt idx="72">
                  <c:v>31.4</c:v>
                </c:pt>
                <c:pt idx="73">
                  <c:v>42.2</c:v>
                </c:pt>
                <c:pt idx="74">
                  <c:v>34.200000000000003</c:v>
                </c:pt>
                <c:pt idx="75">
                  <c:v>35.5</c:v>
                </c:pt>
                <c:pt idx="76">
                  <c:v>58.3</c:v>
                </c:pt>
                <c:pt idx="77">
                  <c:v>43</c:v>
                </c:pt>
                <c:pt idx="78">
                  <c:v>23.2</c:v>
                </c:pt>
                <c:pt idx="79">
                  <c:v>28.5</c:v>
                </c:pt>
                <c:pt idx="80">
                  <c:v>29.1</c:v>
                </c:pt>
                <c:pt idx="81">
                  <c:v>39</c:v>
                </c:pt>
                <c:pt idx="82">
                  <c:v>52.6</c:v>
                </c:pt>
                <c:pt idx="83">
                  <c:v>52.9</c:v>
                </c:pt>
                <c:pt idx="84">
                  <c:v>50.6</c:v>
                </c:pt>
                <c:pt idx="85">
                  <c:v>29.3</c:v>
                </c:pt>
                <c:pt idx="86">
                  <c:v>33.5</c:v>
                </c:pt>
                <c:pt idx="87">
                  <c:v>22.4</c:v>
                </c:pt>
                <c:pt idx="88">
                  <c:v>33.799999999999997</c:v>
                </c:pt>
                <c:pt idx="89">
                  <c:v>50.6</c:v>
                </c:pt>
                <c:pt idx="90">
                  <c:v>21.7</c:v>
                </c:pt>
                <c:pt idx="91">
                  <c:v>44.3</c:v>
                </c:pt>
                <c:pt idx="92">
                  <c:v>44.7</c:v>
                </c:pt>
                <c:pt idx="93">
                  <c:v>30</c:v>
                </c:pt>
                <c:pt idx="94">
                  <c:v>35.4</c:v>
                </c:pt>
                <c:pt idx="95">
                  <c:v>59.9</c:v>
                </c:pt>
                <c:pt idx="96">
                  <c:v>34.4</c:v>
                </c:pt>
                <c:pt idx="97">
                  <c:v>50.7</c:v>
                </c:pt>
                <c:pt idx="98">
                  <c:v>66.099999999999994</c:v>
                </c:pt>
                <c:pt idx="99">
                  <c:v>21.5</c:v>
                </c:pt>
              </c:numCache>
            </c:numRef>
          </c:xVal>
          <c:yVal>
            <c:numRef>
              <c:f>Pawinskiらの推定式!$B$2:$B$101</c:f>
              <c:numCache>
                <c:formatCode>General</c:formatCode>
                <c:ptCount val="100"/>
                <c:pt idx="0">
                  <c:v>38.871000000000002</c:v>
                </c:pt>
                <c:pt idx="1">
                  <c:v>35.914999999999999</c:v>
                </c:pt>
                <c:pt idx="2">
                  <c:v>32.602000000000011</c:v>
                </c:pt>
                <c:pt idx="3">
                  <c:v>73.302000000000007</c:v>
                </c:pt>
                <c:pt idx="4">
                  <c:v>53.571000000000012</c:v>
                </c:pt>
                <c:pt idx="5">
                  <c:v>58.714000000000013</c:v>
                </c:pt>
                <c:pt idx="6">
                  <c:v>25.009</c:v>
                </c:pt>
                <c:pt idx="7">
                  <c:v>49.269000000000013</c:v>
                </c:pt>
                <c:pt idx="8">
                  <c:v>56.857999999999997</c:v>
                </c:pt>
                <c:pt idx="9">
                  <c:v>58.500999999999998</c:v>
                </c:pt>
                <c:pt idx="10">
                  <c:v>37.296000000000006</c:v>
                </c:pt>
                <c:pt idx="11">
                  <c:v>42.039000000000001</c:v>
                </c:pt>
                <c:pt idx="12">
                  <c:v>50.885000000000012</c:v>
                </c:pt>
                <c:pt idx="13">
                  <c:v>49.178000000000011</c:v>
                </c:pt>
                <c:pt idx="14">
                  <c:v>38.912999999999997</c:v>
                </c:pt>
                <c:pt idx="15">
                  <c:v>61.728000000000002</c:v>
                </c:pt>
                <c:pt idx="16">
                  <c:v>35.006</c:v>
                </c:pt>
                <c:pt idx="17">
                  <c:v>23.884</c:v>
                </c:pt>
                <c:pt idx="18">
                  <c:v>44.679000000000002</c:v>
                </c:pt>
                <c:pt idx="19">
                  <c:v>68.50200000000001</c:v>
                </c:pt>
                <c:pt idx="20">
                  <c:v>43.494</c:v>
                </c:pt>
                <c:pt idx="21">
                  <c:v>29.129000000000001</c:v>
                </c:pt>
                <c:pt idx="22">
                  <c:v>37.125</c:v>
                </c:pt>
                <c:pt idx="23">
                  <c:v>44.397000000000013</c:v>
                </c:pt>
                <c:pt idx="24">
                  <c:v>81.154999999999987</c:v>
                </c:pt>
                <c:pt idx="25">
                  <c:v>44.326000000000001</c:v>
                </c:pt>
                <c:pt idx="26">
                  <c:v>72.371999999999986</c:v>
                </c:pt>
                <c:pt idx="27">
                  <c:v>44.527000000000001</c:v>
                </c:pt>
                <c:pt idx="28">
                  <c:v>44.106000000000009</c:v>
                </c:pt>
                <c:pt idx="29">
                  <c:v>70.753</c:v>
                </c:pt>
                <c:pt idx="30">
                  <c:v>29.634</c:v>
                </c:pt>
                <c:pt idx="31">
                  <c:v>29.561</c:v>
                </c:pt>
                <c:pt idx="32">
                  <c:v>50.624000000000002</c:v>
                </c:pt>
                <c:pt idx="33">
                  <c:v>52.535000000000011</c:v>
                </c:pt>
                <c:pt idx="34">
                  <c:v>84.662999999999982</c:v>
                </c:pt>
                <c:pt idx="35">
                  <c:v>76.954000000000022</c:v>
                </c:pt>
                <c:pt idx="36">
                  <c:v>39.966000000000001</c:v>
                </c:pt>
                <c:pt idx="37">
                  <c:v>46.598000000000013</c:v>
                </c:pt>
                <c:pt idx="38">
                  <c:v>29.364000000000001</c:v>
                </c:pt>
                <c:pt idx="39">
                  <c:v>34.623000000000012</c:v>
                </c:pt>
                <c:pt idx="40">
                  <c:v>25.745999999999999</c:v>
                </c:pt>
                <c:pt idx="41">
                  <c:v>34.950000000000003</c:v>
                </c:pt>
                <c:pt idx="42">
                  <c:v>51.972000000000001</c:v>
                </c:pt>
                <c:pt idx="43">
                  <c:v>43.594999999999999</c:v>
                </c:pt>
                <c:pt idx="44">
                  <c:v>60.680999999999997</c:v>
                </c:pt>
                <c:pt idx="45">
                  <c:v>24.111999999999998</c:v>
                </c:pt>
                <c:pt idx="46">
                  <c:v>34.513000000000012</c:v>
                </c:pt>
                <c:pt idx="47">
                  <c:v>34.863999999999997</c:v>
                </c:pt>
                <c:pt idx="48">
                  <c:v>75.901000000000025</c:v>
                </c:pt>
                <c:pt idx="49">
                  <c:v>36.260000000000012</c:v>
                </c:pt>
                <c:pt idx="50">
                  <c:v>39.350999999999999</c:v>
                </c:pt>
                <c:pt idx="51">
                  <c:v>25.501000000000001</c:v>
                </c:pt>
                <c:pt idx="52">
                  <c:v>36.497</c:v>
                </c:pt>
                <c:pt idx="53">
                  <c:v>27.951000000000001</c:v>
                </c:pt>
                <c:pt idx="54">
                  <c:v>37.576000000000001</c:v>
                </c:pt>
                <c:pt idx="55">
                  <c:v>23.759999999999991</c:v>
                </c:pt>
                <c:pt idx="56">
                  <c:v>62.929000000000009</c:v>
                </c:pt>
                <c:pt idx="57">
                  <c:v>31.09800000000001</c:v>
                </c:pt>
                <c:pt idx="58">
                  <c:v>26.64</c:v>
                </c:pt>
                <c:pt idx="59">
                  <c:v>37.162000000000013</c:v>
                </c:pt>
                <c:pt idx="60">
                  <c:v>43.508000000000003</c:v>
                </c:pt>
                <c:pt idx="61">
                  <c:v>35.57</c:v>
                </c:pt>
                <c:pt idx="62">
                  <c:v>16.792999999999999</c:v>
                </c:pt>
                <c:pt idx="63">
                  <c:v>48.868000000000002</c:v>
                </c:pt>
                <c:pt idx="64">
                  <c:v>44.518000000000001</c:v>
                </c:pt>
                <c:pt idx="65">
                  <c:v>30.527999999999999</c:v>
                </c:pt>
                <c:pt idx="66">
                  <c:v>39.875999999999998</c:v>
                </c:pt>
                <c:pt idx="67">
                  <c:v>33.987000000000002</c:v>
                </c:pt>
                <c:pt idx="68">
                  <c:v>31.087</c:v>
                </c:pt>
                <c:pt idx="69">
                  <c:v>75.371000000000009</c:v>
                </c:pt>
                <c:pt idx="70">
                  <c:v>48.779000000000003</c:v>
                </c:pt>
                <c:pt idx="71">
                  <c:v>40.13300000000001</c:v>
                </c:pt>
                <c:pt idx="72">
                  <c:v>22.35400000000001</c:v>
                </c:pt>
                <c:pt idx="73">
                  <c:v>37.976999999999997</c:v>
                </c:pt>
                <c:pt idx="74">
                  <c:v>19.681999999999999</c:v>
                </c:pt>
                <c:pt idx="75">
                  <c:v>39.674000000000007</c:v>
                </c:pt>
                <c:pt idx="76">
                  <c:v>51.84</c:v>
                </c:pt>
                <c:pt idx="77">
                  <c:v>43.045000000000002</c:v>
                </c:pt>
                <c:pt idx="78">
                  <c:v>31.904</c:v>
                </c:pt>
                <c:pt idx="79">
                  <c:v>24.056000000000001</c:v>
                </c:pt>
                <c:pt idx="80">
                  <c:v>45.336000000000013</c:v>
                </c:pt>
                <c:pt idx="81">
                  <c:v>53.750000000000007</c:v>
                </c:pt>
                <c:pt idx="82">
                  <c:v>58.253000000000007</c:v>
                </c:pt>
                <c:pt idx="83">
                  <c:v>39.787000000000013</c:v>
                </c:pt>
                <c:pt idx="84">
                  <c:v>41.061</c:v>
                </c:pt>
                <c:pt idx="85">
                  <c:v>29.658000000000001</c:v>
                </c:pt>
                <c:pt idx="86">
                  <c:v>38.36</c:v>
                </c:pt>
                <c:pt idx="87">
                  <c:v>24.966999999999999</c:v>
                </c:pt>
                <c:pt idx="88">
                  <c:v>29.623000000000001</c:v>
                </c:pt>
                <c:pt idx="89">
                  <c:v>49.924000000000007</c:v>
                </c:pt>
                <c:pt idx="90">
                  <c:v>25.686</c:v>
                </c:pt>
                <c:pt idx="91">
                  <c:v>41.051000000000002</c:v>
                </c:pt>
                <c:pt idx="92">
                  <c:v>28.808</c:v>
                </c:pt>
                <c:pt idx="93">
                  <c:v>45.198</c:v>
                </c:pt>
                <c:pt idx="94">
                  <c:v>32.814</c:v>
                </c:pt>
                <c:pt idx="95">
                  <c:v>74.403000000000006</c:v>
                </c:pt>
                <c:pt idx="96">
                  <c:v>57.739000000000011</c:v>
                </c:pt>
                <c:pt idx="97">
                  <c:v>57.279000000000003</c:v>
                </c:pt>
                <c:pt idx="98">
                  <c:v>54.343000000000004</c:v>
                </c:pt>
                <c:pt idx="99">
                  <c:v>22.648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33EE-48F3-8B1E-1B18729ED8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3293184"/>
        <c:axId val="95711616"/>
      </c:scatterChart>
      <c:valAx>
        <c:axId val="9329318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lang="ja-JP" sz="18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altLang="ja-JP" sz="180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Measured</a:t>
                </a:r>
                <a:r>
                  <a:rPr lang="en-US" altLang="ja-JP" sz="18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ja-JP" sz="180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AUC</a:t>
                </a:r>
                <a:endParaRPr lang="ja-JP" altLang="en-US" sz="180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>
            <c:manualLayout>
              <c:xMode val="edge"/>
              <c:yMode val="edge"/>
              <c:x val="0.41001136052023301"/>
              <c:y val="0.93247864762576005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8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95711616"/>
        <c:crosses val="autoZero"/>
        <c:crossBetween val="midCat"/>
        <c:majorUnit val="20"/>
      </c:valAx>
      <c:valAx>
        <c:axId val="95711616"/>
        <c:scaling>
          <c:orientation val="minMax"/>
          <c:max val="1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ja-JP" sz="18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altLang="ja-JP" sz="180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Estimated AUC</a:t>
                </a:r>
                <a:endParaRPr lang="ja-JP" altLang="en-US" sz="180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>
            <c:manualLayout>
              <c:xMode val="edge"/>
              <c:yMode val="edge"/>
              <c:x val="2.2029419829983899E-2"/>
              <c:y val="0.32803486102698698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8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93293184"/>
        <c:crosses val="autoZero"/>
        <c:crossBetween val="midCat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F7B-6844-43CA-B113-58D6CEAE01C5}" type="datetimeFigureOut">
              <a:rPr kumimoji="1" lang="ja-JP" altLang="en-US" smtClean="0"/>
              <a:t>2017/6/19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3E1B6-5C46-4C5E-8557-0ED9E06FED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252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F7B-6844-43CA-B113-58D6CEAE01C5}" type="datetimeFigureOut">
              <a:rPr kumimoji="1" lang="ja-JP" altLang="en-US" smtClean="0"/>
              <a:t>2017/6/19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3E1B6-5C46-4C5E-8557-0ED9E06FED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3870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F7B-6844-43CA-B113-58D6CEAE01C5}" type="datetimeFigureOut">
              <a:rPr kumimoji="1" lang="ja-JP" altLang="en-US" smtClean="0"/>
              <a:t>2017/6/19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3E1B6-5C46-4C5E-8557-0ED9E06FED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021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F7B-6844-43CA-B113-58D6CEAE01C5}" type="datetimeFigureOut">
              <a:rPr kumimoji="1" lang="ja-JP" altLang="en-US" smtClean="0"/>
              <a:t>2017/6/19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3E1B6-5C46-4C5E-8557-0ED9E06FED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5978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F7B-6844-43CA-B113-58D6CEAE01C5}" type="datetimeFigureOut">
              <a:rPr kumimoji="1" lang="ja-JP" altLang="en-US" smtClean="0"/>
              <a:t>2017/6/19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3E1B6-5C46-4C5E-8557-0ED9E06FED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7441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F7B-6844-43CA-B113-58D6CEAE01C5}" type="datetimeFigureOut">
              <a:rPr kumimoji="1" lang="ja-JP" altLang="en-US" smtClean="0"/>
              <a:t>2017/6/19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3E1B6-5C46-4C5E-8557-0ED9E06FED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2969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F7B-6844-43CA-B113-58D6CEAE01C5}" type="datetimeFigureOut">
              <a:rPr kumimoji="1" lang="ja-JP" altLang="en-US" smtClean="0"/>
              <a:t>2017/6/19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3E1B6-5C46-4C5E-8557-0ED9E06FED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7251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F7B-6844-43CA-B113-58D6CEAE01C5}" type="datetimeFigureOut">
              <a:rPr kumimoji="1" lang="ja-JP" altLang="en-US" smtClean="0"/>
              <a:t>2017/6/19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3E1B6-5C46-4C5E-8557-0ED9E06FED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5906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F7B-6844-43CA-B113-58D6CEAE01C5}" type="datetimeFigureOut">
              <a:rPr kumimoji="1" lang="ja-JP" altLang="en-US" smtClean="0"/>
              <a:t>2017/6/19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3E1B6-5C46-4C5E-8557-0ED9E06FED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3749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F7B-6844-43CA-B113-58D6CEAE01C5}" type="datetimeFigureOut">
              <a:rPr kumimoji="1" lang="ja-JP" altLang="en-US" smtClean="0"/>
              <a:t>2017/6/19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3E1B6-5C46-4C5E-8557-0ED9E06FED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0518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F7B-6844-43CA-B113-58D6CEAE01C5}" type="datetimeFigureOut">
              <a:rPr kumimoji="1" lang="ja-JP" altLang="en-US" smtClean="0"/>
              <a:t>2017/6/19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3E1B6-5C46-4C5E-8557-0ED9E06FED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8550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91F7B-6844-43CA-B113-58D6CEAE01C5}" type="datetimeFigureOut">
              <a:rPr kumimoji="1" lang="ja-JP" altLang="en-US" smtClean="0"/>
              <a:t>2017/6/19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3E1B6-5C46-4C5E-8557-0ED9E06FED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6350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グラフ 1"/>
          <p:cNvGraphicFramePr/>
          <p:nvPr>
            <p:extLst>
              <p:ext uri="{D42A27DB-BD31-4B8C-83A1-F6EECF244321}">
                <p14:modId xmlns:p14="http://schemas.microsoft.com/office/powerpoint/2010/main" val="852809276"/>
              </p:ext>
            </p:extLst>
          </p:nvPr>
        </p:nvGraphicFramePr>
        <p:xfrm>
          <a:off x="2019300" y="2223290"/>
          <a:ext cx="5105400" cy="4457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正方形/長方形 2"/>
          <p:cNvSpPr/>
          <p:nvPr/>
        </p:nvSpPr>
        <p:spPr>
          <a:xfrm>
            <a:off x="972000" y="366525"/>
            <a:ext cx="7200000" cy="1764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ja-JP" kern="100" smtClean="0"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Additional file 4</a:t>
            </a:r>
            <a:endParaRPr lang="ja-JP" altLang="ja-JP" sz="1400" kern="100" dirty="0" smtClean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en-US" altLang="ja-JP" kern="100" dirty="0" smtClean="0"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Correlation between measured and predicted AUC</a:t>
            </a:r>
            <a:r>
              <a:rPr lang="en-US" altLang="ja-JP" kern="100" baseline="-25000" dirty="0" smtClean="0"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0-12 </a:t>
            </a:r>
            <a:r>
              <a:rPr lang="en-US" altLang="ja-JP" kern="100" dirty="0" smtClean="0"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estimated by using </a:t>
            </a:r>
            <a:r>
              <a:rPr lang="en-US" altLang="ja-JP" kern="100" dirty="0" err="1" smtClean="0"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Pawinski’s</a:t>
            </a:r>
            <a:r>
              <a:rPr lang="en-US" altLang="ja-JP" kern="100" dirty="0" smtClean="0"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estimation formula</a:t>
            </a:r>
            <a:r>
              <a:rPr lang="en-US" altLang="ja-JP" kern="100" dirty="0" smtClean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.</a:t>
            </a:r>
            <a:endParaRPr lang="ja-JP" altLang="ja-JP" sz="14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1766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20</Words>
  <Application>Microsoft Office PowerPoint</Application>
  <PresentationFormat>On-screen Show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テーマ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ICU</dc:creator>
  <cp:lastModifiedBy>Balindan, Danica Joy</cp:lastModifiedBy>
  <cp:revision>3</cp:revision>
  <dcterms:created xsi:type="dcterms:W3CDTF">2017-01-05T06:51:16Z</dcterms:created>
  <dcterms:modified xsi:type="dcterms:W3CDTF">2017-06-19T14:46:09Z</dcterms:modified>
</cp:coreProperties>
</file>