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8"/>
  </p:notesMasterIdLst>
  <p:sldIdLst>
    <p:sldId id="323" r:id="rId5"/>
    <p:sldId id="340" r:id="rId6"/>
    <p:sldId id="334" r:id="rId7"/>
  </p:sldIdLst>
  <p:sldSz cx="6858000" cy="9906000" type="A4"/>
  <p:notesSz cx="6858000" cy="9144000"/>
  <p:defaultTextStyle>
    <a:defPPr>
      <a:defRPr lang="en-US"/>
    </a:defPPr>
    <a:lvl1pPr marL="0" algn="l" defTabSz="91427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38" algn="l" defTabSz="91427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76" algn="l" defTabSz="91427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13" algn="l" defTabSz="91427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51" algn="l" defTabSz="91427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89" algn="l" defTabSz="91427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27" algn="l" defTabSz="91427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65" algn="l" defTabSz="91427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03" algn="l" defTabSz="91427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  <a:srgbClr val="A6A6A6"/>
    <a:srgbClr val="156082"/>
    <a:srgbClr val="E97132"/>
    <a:srgbClr val="FFCB25"/>
    <a:srgbClr val="D9EAD3"/>
    <a:srgbClr val="CFE2F3"/>
    <a:srgbClr val="FFF2CC"/>
    <a:srgbClr val="FAFAFA"/>
    <a:srgbClr val="FFFF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851" autoAdjust="0"/>
    <p:restoredTop sz="73628" autoAdjust="0"/>
  </p:normalViewPr>
  <p:slideViewPr>
    <p:cSldViewPr snapToGrid="0">
      <p:cViewPr varScale="1">
        <p:scale>
          <a:sx n="55" d="100"/>
          <a:sy n="55" d="100"/>
        </p:scale>
        <p:origin x="1596" y="9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TI\Desktop\Experiment\Toilet_24Sep\24Sep_HKtoilet_RPIP%20result_combined_v2025033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853080708246258E-2"/>
          <c:y val="4.8339469735152331E-2"/>
          <c:w val="0.87175725164347184"/>
          <c:h val="0.844630577220423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'sequencing metrics'!$AD$37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FFCB25"/>
            </a:solidFill>
            <a:ln>
              <a:noFill/>
            </a:ln>
            <a:effectLst/>
          </c:spPr>
          <c:invertIfNegative val="0"/>
          <c:cat>
            <c:strRef>
              <c:f>'sequencing metrics'!$AE$36:$AH$36</c:f>
              <c:strCache>
                <c:ptCount val="4"/>
                <c:pt idx="0">
                  <c:v>Faucet</c:v>
                </c:pt>
                <c:pt idx="1">
                  <c:v>Paper dispenser</c:v>
                </c:pt>
                <c:pt idx="2">
                  <c:v>Hand dryer</c:v>
                </c:pt>
                <c:pt idx="3">
                  <c:v>Exit door handle</c:v>
                </c:pt>
              </c:strCache>
            </c:strRef>
          </c:cat>
          <c:val>
            <c:numRef>
              <c:f>'sequencing metrics'!$AE$37:$AH$37</c:f>
              <c:numCache>
                <c:formatCode>0</c:formatCode>
                <c:ptCount val="4"/>
                <c:pt idx="0">
                  <c:v>21805899.238095239</c:v>
                </c:pt>
                <c:pt idx="1">
                  <c:v>15790372.888888888</c:v>
                </c:pt>
                <c:pt idx="2">
                  <c:v>18002193.039999999</c:v>
                </c:pt>
                <c:pt idx="3">
                  <c:v>17187689.864864863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2FA-49A7-8BD3-065A3D37F0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707687168"/>
        <c:axId val="707687712"/>
      </c:barChart>
      <c:lineChart>
        <c:grouping val="standard"/>
        <c:varyColors val="0"/>
        <c:ser>
          <c:idx val="1"/>
          <c:order val="1"/>
          <c:tx>
            <c:strRef>
              <c:f>'sequencing metrics'!$AD$38</c:f>
              <c:strCache>
                <c:ptCount val="1"/>
                <c:pt idx="0">
                  <c:v>Microbial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0" cap="rnd">
                <a:solidFill>
                  <a:schemeClr val="accent2"/>
                </a:solidFill>
                <a:headEnd type="oval"/>
                <a:tailEnd type="oval"/>
              </a:ln>
              <a:effectLst/>
            </c:spPr>
          </c:marker>
          <c:cat>
            <c:strRef>
              <c:f>'sequencing metrics'!$AE$36:$AH$36</c:f>
              <c:strCache>
                <c:ptCount val="4"/>
                <c:pt idx="0">
                  <c:v>Faucet</c:v>
                </c:pt>
                <c:pt idx="1">
                  <c:v>Paper dispenser</c:v>
                </c:pt>
                <c:pt idx="2">
                  <c:v>Hand dryer</c:v>
                </c:pt>
                <c:pt idx="3">
                  <c:v>Exit door handle</c:v>
                </c:pt>
              </c:strCache>
            </c:strRef>
          </c:cat>
          <c:val>
            <c:numRef>
              <c:f>'sequencing metrics'!$AE$38:$AH$38</c:f>
              <c:numCache>
                <c:formatCode>0</c:formatCode>
                <c:ptCount val="4"/>
                <c:pt idx="0">
                  <c:v>18424843.6693018</c:v>
                </c:pt>
                <c:pt idx="1">
                  <c:v>12554564.863398653</c:v>
                </c:pt>
                <c:pt idx="2">
                  <c:v>14991748.699732289</c:v>
                </c:pt>
                <c:pt idx="3">
                  <c:v>13892789.37570047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2FA-49A7-8BD3-065A3D37F0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7687168"/>
        <c:axId val="707687712"/>
      </c:lineChart>
      <c:lineChart>
        <c:grouping val="standard"/>
        <c:varyColors val="0"/>
        <c:ser>
          <c:idx val="2"/>
          <c:order val="2"/>
          <c:tx>
            <c:strRef>
              <c:f>'sequencing metrics'!$AD$39</c:f>
              <c:strCache>
                <c:ptCount val="1"/>
                <c:pt idx="0">
                  <c:v>Human</c:v>
                </c:pt>
              </c:strCache>
            </c:strRef>
          </c:tx>
          <c:spPr>
            <a:ln w="22225" cap="rnd">
              <a:solidFill>
                <a:schemeClr val="accent4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4"/>
              </a:solidFill>
              <a:ln w="3175">
                <a:solidFill>
                  <a:schemeClr val="accent4"/>
                </a:solidFill>
              </a:ln>
              <a:effectLst/>
            </c:spPr>
          </c:marker>
          <c:cat>
            <c:strRef>
              <c:f>'sequencing metrics'!$AE$36:$AH$36</c:f>
              <c:strCache>
                <c:ptCount val="4"/>
                <c:pt idx="0">
                  <c:v>Faucet</c:v>
                </c:pt>
                <c:pt idx="1">
                  <c:v>Paper dispenser</c:v>
                </c:pt>
                <c:pt idx="2">
                  <c:v>Hand dryer</c:v>
                </c:pt>
                <c:pt idx="3">
                  <c:v>Exit door handle</c:v>
                </c:pt>
              </c:strCache>
            </c:strRef>
          </c:cat>
          <c:val>
            <c:numRef>
              <c:f>'sequencing metrics'!$AE$39:$AH$39</c:f>
              <c:numCache>
                <c:formatCode>0</c:formatCode>
                <c:ptCount val="4"/>
                <c:pt idx="0">
                  <c:v>1552530.7311300787</c:v>
                </c:pt>
                <c:pt idx="1">
                  <c:v>1513214.0280598218</c:v>
                </c:pt>
                <c:pt idx="2">
                  <c:v>925271.00911704311</c:v>
                </c:pt>
                <c:pt idx="3">
                  <c:v>1228687.5085612661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22FA-49A7-8BD3-065A3D37F0A5}"/>
            </c:ext>
          </c:extLst>
        </c:ser>
        <c:ser>
          <c:idx val="3"/>
          <c:order val="3"/>
          <c:tx>
            <c:strRef>
              <c:f>'sequencing metrics'!$AD$40</c:f>
              <c:strCache>
                <c:ptCount val="1"/>
                <c:pt idx="0">
                  <c:v>Unclassified</c:v>
                </c:pt>
              </c:strCache>
            </c:strRef>
          </c:tx>
          <c:spPr>
            <a:ln w="22225" cap="rnd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tx1">
                  <a:lumMod val="65000"/>
                  <a:lumOff val="35000"/>
                </a:schemeClr>
              </a:solidFill>
              <a:ln w="0"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c:spPr>
          </c:marker>
          <c:cat>
            <c:strRef>
              <c:f>'sequencing metrics'!$AE$36:$AH$36</c:f>
              <c:strCache>
                <c:ptCount val="4"/>
                <c:pt idx="0">
                  <c:v>Faucet</c:v>
                </c:pt>
                <c:pt idx="1">
                  <c:v>Paper dispenser</c:v>
                </c:pt>
                <c:pt idx="2">
                  <c:v>Hand dryer</c:v>
                </c:pt>
                <c:pt idx="3">
                  <c:v>Exit door handle</c:v>
                </c:pt>
              </c:strCache>
            </c:strRef>
          </c:cat>
          <c:val>
            <c:numRef>
              <c:f>'sequencing metrics'!$AE$40:$AH$40</c:f>
              <c:numCache>
                <c:formatCode>0</c:formatCode>
                <c:ptCount val="4"/>
                <c:pt idx="0">
                  <c:v>1380814.7331952383</c:v>
                </c:pt>
                <c:pt idx="1">
                  <c:v>1177767.0759407408</c:v>
                </c:pt>
                <c:pt idx="2">
                  <c:v>1221819.6412880002</c:v>
                </c:pt>
                <c:pt idx="3">
                  <c:v>1423384.730854054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22FA-49A7-8BD3-065A3D37F0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7688800"/>
        <c:axId val="707688256"/>
      </c:lineChart>
      <c:catAx>
        <c:axId val="707687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07687712"/>
        <c:crosses val="autoZero"/>
        <c:auto val="1"/>
        <c:lblAlgn val="ctr"/>
        <c:lblOffset val="100"/>
        <c:noMultiLvlLbl val="0"/>
      </c:catAx>
      <c:valAx>
        <c:axId val="707687712"/>
        <c:scaling>
          <c:orientation val="minMax"/>
          <c:max val="25000000"/>
        </c:scaling>
        <c:delete val="0"/>
        <c:axPos val="l"/>
        <c:numFmt formatCode="0" sourceLinked="1"/>
        <c:majorTickMark val="in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07687168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0"/>
                <c:y val="0.37590957582833717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r>
                    <a:rPr lang="en-US" sz="9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Millions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</c:dispUnitsLbl>
        </c:dispUnits>
      </c:valAx>
      <c:valAx>
        <c:axId val="707688256"/>
        <c:scaling>
          <c:orientation val="minMax"/>
        </c:scaling>
        <c:delete val="1"/>
        <c:axPos val="r"/>
        <c:numFmt formatCode="0" sourceLinked="1"/>
        <c:majorTickMark val="out"/>
        <c:minorTickMark val="none"/>
        <c:tickLblPos val="nextTo"/>
        <c:crossAx val="707688800"/>
        <c:crosses val="max"/>
        <c:crossBetween val="between"/>
      </c:valAx>
      <c:catAx>
        <c:axId val="7076888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07688256"/>
        <c:crosses val="autoZero"/>
        <c:auto val="1"/>
        <c:lblAlgn val="ctr"/>
        <c:lblOffset val="100"/>
        <c:noMultiLvlLbl val="0"/>
      </c:catAx>
      <c:spPr>
        <a:solidFill>
          <a:schemeClr val="bg1">
            <a:lumMod val="95000"/>
          </a:schemeClr>
        </a:solidFill>
        <a:ln>
          <a:solidFill>
            <a:schemeClr val="bg1">
              <a:lumMod val="50000"/>
            </a:schemeClr>
          </a:solidFill>
        </a:ln>
        <a:effectLst/>
      </c:spPr>
    </c:plotArea>
    <c:legend>
      <c:legendPos val="t"/>
      <c:legendEntry>
        <c:idx val="0"/>
        <c:delete val="1"/>
      </c:legendEntry>
      <c:layout>
        <c:manualLayout>
          <c:xMode val="edge"/>
          <c:yMode val="edge"/>
          <c:x val="0.67349429396413785"/>
          <c:y val="6.8155869718519058E-2"/>
          <c:w val="0.27606742058049072"/>
          <c:h val="0.174677628503013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E5872B-AA14-184D-A63B-BD7925DC8598}" type="datetimeFigureOut">
              <a:rPr lang="en-GB" smtClean="0"/>
              <a:t>26/10/2025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5F6153-6989-D542-B110-6DED98E47B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2836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7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8" algn="l" defTabSz="91427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76" algn="l" defTabSz="91427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13" algn="l" defTabSz="91427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51" algn="l" defTabSz="91427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89" algn="l" defTabSz="91427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27" algn="l" defTabSz="91427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65" algn="l" defTabSz="91427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03" algn="l" defTabSz="91427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7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S1. Bioinformatic analysis workflow.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F6153-6989-D542-B110-6DED98E47BF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922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0613" y="1143000"/>
            <a:ext cx="21367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altLang="zh-HK" sz="1800" b="1" kern="1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Supplementary Figure S2. Sequencing metrics of post-handwashing surface samples from public washrooms. </a:t>
            </a:r>
            <a:r>
              <a:rPr lang="en-US" altLang="zh-HK" sz="1800" kern="1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(</a:t>
            </a:r>
            <a:r>
              <a:rPr lang="en-US" altLang="zh-HK" sz="1800" b="1" kern="1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A</a:t>
            </a:r>
            <a:r>
              <a:rPr lang="en-US" altLang="zh-HK" sz="1800" kern="1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) Bar plot showing the composition of sequencing reads yielded from four post-handwashing sites, with orange, blue, and black lines indicating microbial, human, and unclassified reads, respectively. Mean post-quality reads per site were shown in parentheses. (</a:t>
            </a:r>
            <a:r>
              <a:rPr lang="en-US" altLang="zh-HK" sz="1800" b="1" kern="1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B</a:t>
            </a:r>
            <a:r>
              <a:rPr lang="en-US" altLang="zh-HK" sz="1800" kern="100" dirty="0">
                <a:effectLst/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) Taxonomic compositions of overall microbial reads of the four post-handwashing sites.</a:t>
            </a:r>
            <a:endParaRPr lang="zh-TW" altLang="zh-HK" sz="18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F6153-6989-D542-B110-6DED98E47BF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573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altLang="zh-HK" sz="1800" b="1" kern="10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Supplementary Figure S3. Validation of clinically critical ARGs identified by </a:t>
            </a:r>
            <a:r>
              <a:rPr lang="en-US" altLang="zh-HK" sz="1800" b="1" kern="100" dirty="0" err="1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Explify</a:t>
            </a:r>
            <a:r>
              <a:rPr lang="en-US" altLang="zh-HK" sz="1800" b="1" kern="10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RPIP using two third-party ARG profiling tools - </a:t>
            </a:r>
            <a:r>
              <a:rPr lang="en-US" altLang="zh-HK" sz="1800" b="1" kern="100" dirty="0" err="1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ResFinder</a:t>
            </a:r>
            <a:r>
              <a:rPr lang="en-US" altLang="zh-HK" sz="1800" b="1" kern="10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and </a:t>
            </a:r>
            <a:r>
              <a:rPr lang="en-US" altLang="zh-HK" sz="1800" b="1" kern="100" dirty="0" err="1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DeepARG</a:t>
            </a:r>
            <a:r>
              <a:rPr lang="en-US" altLang="zh-HK" sz="1800" b="1" kern="10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endParaRPr lang="zh-TW" altLang="zh-HK" sz="18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F6153-6989-D542-B110-6DED98E47BF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487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2" indent="0" algn="ctr">
              <a:buNone/>
              <a:defRPr sz="1125"/>
            </a:lvl2pPr>
            <a:lvl3pPr marL="514344" indent="0" algn="ctr">
              <a:buNone/>
              <a:defRPr sz="1013"/>
            </a:lvl3pPr>
            <a:lvl4pPr marL="771516" indent="0" algn="ctr">
              <a:buNone/>
              <a:defRPr sz="900"/>
            </a:lvl4pPr>
            <a:lvl5pPr marL="1028689" indent="0" algn="ctr">
              <a:buNone/>
              <a:defRPr sz="900"/>
            </a:lvl5pPr>
            <a:lvl6pPr marL="1285861" indent="0" algn="ctr">
              <a:buNone/>
              <a:defRPr sz="900"/>
            </a:lvl6pPr>
            <a:lvl7pPr marL="1543033" indent="0" algn="ctr">
              <a:buNone/>
              <a:defRPr sz="900"/>
            </a:lvl7pPr>
            <a:lvl8pPr marL="1800205" indent="0" algn="ctr">
              <a:buNone/>
              <a:defRPr sz="900"/>
            </a:lvl8pPr>
            <a:lvl9pPr marL="2057377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5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8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1pPr>
            <a:lvl2pPr marL="257172" indent="0">
              <a:buNone/>
              <a:defRPr sz="1125">
                <a:solidFill>
                  <a:schemeClr val="tx1">
                    <a:tint val="82000"/>
                  </a:schemeClr>
                </a:solidFill>
              </a:defRPr>
            </a:lvl2pPr>
            <a:lvl3pPr marL="514344" indent="0">
              <a:buNone/>
              <a:defRPr sz="1013">
                <a:solidFill>
                  <a:schemeClr val="tx1">
                    <a:tint val="82000"/>
                  </a:schemeClr>
                </a:solidFill>
              </a:defRPr>
            </a:lvl3pPr>
            <a:lvl4pPr marL="771516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4pPr>
            <a:lvl5pPr marL="1028689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5pPr>
            <a:lvl6pPr marL="1285861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6pPr>
            <a:lvl7pPr marL="1543033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7pPr>
            <a:lvl8pPr marL="1800205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8pPr>
            <a:lvl9pPr marL="2057377" indent="0">
              <a:buNone/>
              <a:defRPr sz="9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6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2" indent="0">
              <a:buNone/>
              <a:defRPr sz="1125" b="1"/>
            </a:lvl2pPr>
            <a:lvl3pPr marL="514344" indent="0">
              <a:buNone/>
              <a:defRPr sz="1013" b="1"/>
            </a:lvl3pPr>
            <a:lvl4pPr marL="771516" indent="0">
              <a:buNone/>
              <a:defRPr sz="900" b="1"/>
            </a:lvl4pPr>
            <a:lvl5pPr marL="1028689" indent="0">
              <a:buNone/>
              <a:defRPr sz="900" b="1"/>
            </a:lvl5pPr>
            <a:lvl6pPr marL="1285861" indent="0">
              <a:buNone/>
              <a:defRPr sz="900" b="1"/>
            </a:lvl6pPr>
            <a:lvl7pPr marL="1543033" indent="0">
              <a:buNone/>
              <a:defRPr sz="900" b="1"/>
            </a:lvl7pPr>
            <a:lvl8pPr marL="1800205" indent="0">
              <a:buNone/>
              <a:defRPr sz="900" b="1"/>
            </a:lvl8pPr>
            <a:lvl9pPr marL="2057377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2" indent="0">
              <a:buNone/>
              <a:defRPr sz="1125" b="1"/>
            </a:lvl2pPr>
            <a:lvl3pPr marL="514344" indent="0">
              <a:buNone/>
              <a:defRPr sz="1013" b="1"/>
            </a:lvl3pPr>
            <a:lvl4pPr marL="771516" indent="0">
              <a:buNone/>
              <a:defRPr sz="900" b="1"/>
            </a:lvl4pPr>
            <a:lvl5pPr marL="1028689" indent="0">
              <a:buNone/>
              <a:defRPr sz="900" b="1"/>
            </a:lvl5pPr>
            <a:lvl6pPr marL="1285861" indent="0">
              <a:buNone/>
              <a:defRPr sz="900" b="1"/>
            </a:lvl6pPr>
            <a:lvl7pPr marL="1543033" indent="0">
              <a:buNone/>
              <a:defRPr sz="900" b="1"/>
            </a:lvl7pPr>
            <a:lvl8pPr marL="1800205" indent="0">
              <a:buNone/>
              <a:defRPr sz="900" b="1"/>
            </a:lvl8pPr>
            <a:lvl9pPr marL="2057377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660400"/>
            <a:ext cx="2211884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4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2" y="2971800"/>
            <a:ext cx="2211884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2" indent="0">
              <a:buNone/>
              <a:defRPr sz="788"/>
            </a:lvl2pPr>
            <a:lvl3pPr marL="514344" indent="0">
              <a:buNone/>
              <a:defRPr sz="675"/>
            </a:lvl3pPr>
            <a:lvl4pPr marL="771516" indent="0">
              <a:buNone/>
              <a:defRPr sz="563"/>
            </a:lvl4pPr>
            <a:lvl5pPr marL="1028689" indent="0">
              <a:buNone/>
              <a:defRPr sz="563"/>
            </a:lvl5pPr>
            <a:lvl6pPr marL="1285861" indent="0">
              <a:buNone/>
              <a:defRPr sz="563"/>
            </a:lvl6pPr>
            <a:lvl7pPr marL="1543033" indent="0">
              <a:buNone/>
              <a:defRPr sz="563"/>
            </a:lvl7pPr>
            <a:lvl8pPr marL="1800205" indent="0">
              <a:buNone/>
              <a:defRPr sz="563"/>
            </a:lvl8pPr>
            <a:lvl9pPr marL="2057377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660400"/>
            <a:ext cx="2211884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284"/>
            <a:ext cx="3471863" cy="7039681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2" indent="0">
              <a:buNone/>
              <a:defRPr sz="1575"/>
            </a:lvl2pPr>
            <a:lvl3pPr marL="514344" indent="0">
              <a:buNone/>
              <a:defRPr sz="1350"/>
            </a:lvl3pPr>
            <a:lvl4pPr marL="771516" indent="0">
              <a:buNone/>
              <a:defRPr sz="1125"/>
            </a:lvl4pPr>
            <a:lvl5pPr marL="1028689" indent="0">
              <a:buNone/>
              <a:defRPr sz="1125"/>
            </a:lvl5pPr>
            <a:lvl6pPr marL="1285861" indent="0">
              <a:buNone/>
              <a:defRPr sz="1125"/>
            </a:lvl6pPr>
            <a:lvl7pPr marL="1543033" indent="0">
              <a:buNone/>
              <a:defRPr sz="1125"/>
            </a:lvl7pPr>
            <a:lvl8pPr marL="1800205" indent="0">
              <a:buNone/>
              <a:defRPr sz="1125"/>
            </a:lvl8pPr>
            <a:lvl9pPr marL="2057377" indent="0">
              <a:buNone/>
              <a:defRPr sz="1125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2" y="2971800"/>
            <a:ext cx="2211884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2" indent="0">
              <a:buNone/>
              <a:defRPr sz="788"/>
            </a:lvl2pPr>
            <a:lvl3pPr marL="514344" indent="0">
              <a:buNone/>
              <a:defRPr sz="675"/>
            </a:lvl3pPr>
            <a:lvl4pPr marL="771516" indent="0">
              <a:buNone/>
              <a:defRPr sz="563"/>
            </a:lvl4pPr>
            <a:lvl5pPr marL="1028689" indent="0">
              <a:buNone/>
              <a:defRPr sz="563"/>
            </a:lvl5pPr>
            <a:lvl6pPr marL="1285861" indent="0">
              <a:buNone/>
              <a:defRPr sz="563"/>
            </a:lvl6pPr>
            <a:lvl7pPr marL="1543033" indent="0">
              <a:buNone/>
              <a:defRPr sz="563"/>
            </a:lvl7pPr>
            <a:lvl8pPr marL="1800205" indent="0">
              <a:buNone/>
              <a:defRPr sz="563"/>
            </a:lvl8pPr>
            <a:lvl9pPr marL="2057377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6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8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8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14344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6" indent="-128586" algn="l" defTabSz="514344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9" indent="-128586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1" indent="-128586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03" indent="-128586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75" indent="-128586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47" indent="-128586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19" indent="-128586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91" indent="-128586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64" indent="-128586" algn="l" defTabSz="514344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2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4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16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89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1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33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05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77" algn="l" defTabSz="514344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2.jpe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chart" Target="../charts/chart1.xml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ABF707F-D254-48E5-9AC7-6A56A17EDC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60" y="213516"/>
            <a:ext cx="6150864" cy="464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417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7">
            <a:extLst>
              <a:ext uri="{FF2B5EF4-FFF2-40B4-BE49-F238E27FC236}">
                <a16:creationId xmlns:a16="http://schemas.microsoft.com/office/drawing/2014/main" xmlns="" id="{3F1DB2F8-A45B-476A-BFBE-1FA0DA3291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0"/>
          <a:stretch/>
        </p:blipFill>
        <p:spPr>
          <a:xfrm>
            <a:off x="3557143" y="135632"/>
            <a:ext cx="3280332" cy="3212742"/>
          </a:xfrm>
          <a:prstGeom prst="rect">
            <a:avLst/>
          </a:prstGeom>
        </p:spPr>
      </p:pic>
      <p:sp>
        <p:nvSpPr>
          <p:cNvPr id="110" name="TextBox 109">
            <a:extLst>
              <a:ext uri="{FF2B5EF4-FFF2-40B4-BE49-F238E27FC236}">
                <a16:creationId xmlns:a16="http://schemas.microsoft.com/office/drawing/2014/main" xmlns="" id="{27010E4B-FB1F-4811-A7FB-C284CCFE0B1C}"/>
              </a:ext>
            </a:extLst>
          </p:cNvPr>
          <p:cNvSpPr txBox="1"/>
          <p:nvPr/>
        </p:nvSpPr>
        <p:spPr>
          <a:xfrm>
            <a:off x="0" y="0"/>
            <a:ext cx="1974715" cy="1905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38" b="1" dirty="0">
                <a:latin typeface="Arial"/>
                <a:cs typeface="Arial"/>
              </a:rPr>
              <a:t>A</a:t>
            </a:r>
            <a:endParaRPr lang="en-US" sz="1238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978C6492-949F-4607-9FD2-22A53B10EB7D}"/>
              </a:ext>
            </a:extLst>
          </p:cNvPr>
          <p:cNvSpPr txBox="1"/>
          <p:nvPr/>
        </p:nvSpPr>
        <p:spPr>
          <a:xfrm>
            <a:off x="3477584" y="0"/>
            <a:ext cx="1974715" cy="1905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38" b="1" dirty="0">
                <a:latin typeface="Arial"/>
                <a:cs typeface="Arial"/>
              </a:rPr>
              <a:t>B</a:t>
            </a:r>
            <a:endParaRPr lang="en-US" sz="1238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xmlns="" id="{D43B4746-47F4-4A2B-B419-536BA41E4E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8851718"/>
              </p:ext>
            </p:extLst>
          </p:nvPr>
        </p:nvGraphicFramePr>
        <p:xfrm>
          <a:off x="0" y="69850"/>
          <a:ext cx="3532613" cy="35118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E3DF53E7-8CCA-4485-9622-A2628C7C337D}"/>
                  </a:ext>
                </a:extLst>
              </p:cNvPr>
              <p:cNvSpPr txBox="1"/>
              <p:nvPr/>
            </p:nvSpPr>
            <p:spPr>
              <a:xfrm>
                <a:off x="427097" y="811834"/>
                <a:ext cx="562465" cy="2019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</a:rPr>
                            <m:t>𝟖𝟒</m:t>
                          </m:r>
                          <m: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sup>
                      </m:sSup>
                    </m:oMath>
                  </m:oMathPara>
                </a14:m>
                <a:endParaRPr lang="en-US" sz="700" b="1" dirty="0">
                  <a:solidFill>
                    <a:srgbClr val="E97132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3DF53E7-8CCA-4485-9622-A2628C7C33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097" y="811834"/>
                <a:ext cx="562465" cy="2019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96F89343-AA25-44DB-B322-92C59E89C94C}"/>
                  </a:ext>
                </a:extLst>
              </p:cNvPr>
              <p:cNvSpPr txBox="1"/>
              <p:nvPr/>
            </p:nvSpPr>
            <p:spPr>
              <a:xfrm>
                <a:off x="1203841" y="1707106"/>
                <a:ext cx="562465" cy="237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</a:rPr>
                            <m:t>𝟐𝟔</m:t>
                          </m:r>
                          <m: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sup>
                      </m:sSup>
                    </m:oMath>
                  </m:oMathPara>
                </a14:m>
                <a:endParaRPr lang="en-US" sz="700" b="1" dirty="0">
                  <a:solidFill>
                    <a:srgbClr val="E97132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6F89343-AA25-44DB-B322-92C59E89C9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3841" y="1707106"/>
                <a:ext cx="562465" cy="23731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87798026-B7A6-468C-8987-2D4AA6C4E380}"/>
                  </a:ext>
                </a:extLst>
              </p:cNvPr>
              <p:cNvSpPr txBox="1"/>
              <p:nvPr/>
            </p:nvSpPr>
            <p:spPr>
              <a:xfrm>
                <a:off x="1974715" y="1215914"/>
                <a:ext cx="562465" cy="237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</a:rPr>
                            <m:t>𝟓𝟎</m:t>
                          </m:r>
                          <m: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sup>
                      </m:sSup>
                    </m:oMath>
                  </m:oMathPara>
                </a14:m>
                <a:endParaRPr lang="en-US" sz="700" b="1" dirty="0">
                  <a:solidFill>
                    <a:srgbClr val="E97132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7798026-B7A6-468C-8987-2D4AA6C4E3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4715" y="1215914"/>
                <a:ext cx="562465" cy="23731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6907B58C-B66B-481B-A3A9-4AE8B626130C}"/>
                  </a:ext>
                </a:extLst>
              </p:cNvPr>
              <p:cNvSpPr txBox="1"/>
              <p:nvPr/>
            </p:nvSpPr>
            <p:spPr>
              <a:xfrm>
                <a:off x="2771195" y="1334573"/>
                <a:ext cx="562465" cy="237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</a:rPr>
                            <m:t>𝟑𝟗</m:t>
                          </m:r>
                          <m: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sz="700" b="1" i="1" smtClean="0">
                              <a:solidFill>
                                <a:srgbClr val="E97132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sup>
                      </m:sSup>
                    </m:oMath>
                  </m:oMathPara>
                </a14:m>
                <a:endParaRPr lang="en-US" sz="700" b="1" dirty="0">
                  <a:solidFill>
                    <a:srgbClr val="E97132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907B58C-B66B-481B-A3A9-4AE8B62613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195" y="1334573"/>
                <a:ext cx="562465" cy="2373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2096BAD6-C007-4CC6-9BA1-7904DEF70781}"/>
                  </a:ext>
                </a:extLst>
              </p:cNvPr>
              <p:cNvSpPr txBox="1"/>
              <p:nvPr/>
            </p:nvSpPr>
            <p:spPr>
              <a:xfrm>
                <a:off x="462013" y="2814564"/>
                <a:ext cx="562465" cy="237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𝟓𝟓</m:t>
                          </m:r>
                          <m: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en-US" sz="700" b="1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096BAD6-C007-4CC6-9BA1-7904DEF707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013" y="2814564"/>
                <a:ext cx="562465" cy="23731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DF17D47E-B34D-4DBF-B1E7-0F19A644E4C5}"/>
                  </a:ext>
                </a:extLst>
              </p:cNvPr>
              <p:cNvSpPr txBox="1"/>
              <p:nvPr/>
            </p:nvSpPr>
            <p:spPr>
              <a:xfrm>
                <a:off x="1223430" y="2829543"/>
                <a:ext cx="562465" cy="237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𝟓𝟏</m:t>
                          </m:r>
                          <m: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en-US" sz="700" b="1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F17D47E-B34D-4DBF-B1E7-0F19A644E4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3430" y="2829543"/>
                <a:ext cx="562465" cy="23731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29DEA9AD-ED99-437A-BC27-15895F317F3B}"/>
                  </a:ext>
                </a:extLst>
              </p:cNvPr>
              <p:cNvSpPr txBox="1"/>
              <p:nvPr/>
            </p:nvSpPr>
            <p:spPr>
              <a:xfrm>
                <a:off x="1997313" y="3046597"/>
                <a:ext cx="562465" cy="237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  <m: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en-US" sz="700" b="1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9DEA9AD-ED99-437A-BC27-15895F317F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7313" y="3046597"/>
                <a:ext cx="562465" cy="23731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75F9D3F2-80CC-4801-8145-12B7C296DB10}"/>
                  </a:ext>
                </a:extLst>
              </p:cNvPr>
              <p:cNvSpPr txBox="1"/>
              <p:nvPr/>
            </p:nvSpPr>
            <p:spPr>
              <a:xfrm>
                <a:off x="2764963" y="3023766"/>
                <a:ext cx="562465" cy="237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𝟐𝟑</m:t>
                          </m:r>
                          <m: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sz="700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en-US" sz="700" b="1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5F9D3F2-80CC-4801-8145-12B7C296DB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4963" y="3023766"/>
                <a:ext cx="562465" cy="23731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07984E8B-19C1-4B62-878B-0466ABA26893}"/>
                  </a:ext>
                </a:extLst>
              </p:cNvPr>
              <p:cNvSpPr txBox="1"/>
              <p:nvPr/>
            </p:nvSpPr>
            <p:spPr>
              <a:xfrm>
                <a:off x="443060" y="3013023"/>
                <a:ext cx="562465" cy="237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700" b="1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700" b="1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700" b="1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700" b="1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𝟑𝟖</m:t>
                          </m:r>
                          <m:r>
                            <a:rPr lang="en-US" sz="700" b="1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700" b="1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sz="700" b="1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en-US" sz="7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7984E8B-19C1-4B62-878B-0466ABA268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060" y="3013023"/>
                <a:ext cx="562465" cy="23731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xmlns="" id="{14F9A7FB-6356-484B-BE57-D135E4F8D1DE}"/>
                  </a:ext>
                </a:extLst>
              </p:cNvPr>
              <p:cNvSpPr txBox="1"/>
              <p:nvPr/>
            </p:nvSpPr>
            <p:spPr>
              <a:xfrm>
                <a:off x="1216943" y="3034636"/>
                <a:ext cx="562465" cy="237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700" b="1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700" b="1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sz="700" b="1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sz="700" b="1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𝟏𝟖</m:t>
                          </m:r>
                          <m:r>
                            <a:rPr lang="en-US" sz="700" b="1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700" b="1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sz="700" b="1" i="1" smtClean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en-US" sz="700" b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4F9A7FB-6356-484B-BE57-D135E4F8D1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6943" y="3034636"/>
                <a:ext cx="562465" cy="23731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543CD21C-06A7-4010-83F1-0F468285FEEE}"/>
                  </a:ext>
                </a:extLst>
              </p:cNvPr>
              <p:cNvSpPr txBox="1"/>
              <p:nvPr/>
            </p:nvSpPr>
            <p:spPr>
              <a:xfrm>
                <a:off x="330392" y="3371842"/>
                <a:ext cx="755877" cy="2389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800" b="0" i="1" smtClean="0">
                            <a:latin typeface="Cambria Math" panose="02040503050406030204" pitchFamily="18" charset="0"/>
                          </a:rPr>
                          <m:t>(2.18</m:t>
                        </m:r>
                        <m:r>
                          <a:rPr lang="en-US" sz="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8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US" sz="800" dirty="0"/>
                  <a:t>)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43CD21C-06A7-4010-83F1-0F468285FE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392" y="3371842"/>
                <a:ext cx="755877" cy="23890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FC5BD72A-6FE8-448B-825B-7DA61F94CD8F}"/>
                  </a:ext>
                </a:extLst>
              </p:cNvPr>
              <p:cNvSpPr txBox="1"/>
              <p:nvPr/>
            </p:nvSpPr>
            <p:spPr>
              <a:xfrm>
                <a:off x="1107797" y="3492245"/>
                <a:ext cx="754551" cy="2442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8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800" b="0" i="1" smtClean="0">
                              <a:latin typeface="Cambria Math" panose="02040503050406030204" pitchFamily="18" charset="0"/>
                            </a:rPr>
                            <m:t>(1.58</m:t>
                          </m:r>
                          <m:r>
                            <a:rPr lang="en-US" sz="8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8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8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  <m:r>
                        <a:rPr lang="en-US" sz="8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8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C5BD72A-6FE8-448B-825B-7DA61F94CD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797" y="3492245"/>
                <a:ext cx="754551" cy="24429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951E351E-70CB-4F80-B5B2-62DAA6C83EBF}"/>
                  </a:ext>
                </a:extLst>
              </p:cNvPr>
              <p:cNvSpPr txBox="1"/>
              <p:nvPr/>
            </p:nvSpPr>
            <p:spPr>
              <a:xfrm>
                <a:off x="1878671" y="3364115"/>
                <a:ext cx="754551" cy="2442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800" b="0" i="1" smtClean="0">
                            <a:latin typeface="Cambria Math" panose="02040503050406030204" pitchFamily="18" charset="0"/>
                          </a:rPr>
                          <m:t>(1.80</m:t>
                        </m:r>
                        <m:r>
                          <a:rPr lang="en-US" sz="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8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US" sz="800" dirty="0"/>
                  <a:t>)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51E351E-70CB-4F80-B5B2-62DAA6C83E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8671" y="3364115"/>
                <a:ext cx="754551" cy="24429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D4CB78F7-8083-4889-BBCE-D439AB5A36EF}"/>
                  </a:ext>
                </a:extLst>
              </p:cNvPr>
              <p:cNvSpPr txBox="1"/>
              <p:nvPr/>
            </p:nvSpPr>
            <p:spPr>
              <a:xfrm>
                <a:off x="2638787" y="3484185"/>
                <a:ext cx="754552" cy="2442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800" b="0" i="1" smtClean="0">
                            <a:latin typeface="Cambria Math" panose="02040503050406030204" pitchFamily="18" charset="0"/>
                          </a:rPr>
                          <m:t>(1.72</m:t>
                        </m:r>
                        <m:r>
                          <a:rPr lang="en-US" sz="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8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US" sz="800" dirty="0"/>
                  <a:t>)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4CB78F7-8083-4889-BBCE-D439AB5A36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8787" y="3484185"/>
                <a:ext cx="754552" cy="24429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0717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A140B791-AD58-4CD0-BA79-26A4248450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657372"/>
              </p:ext>
            </p:extLst>
          </p:nvPr>
        </p:nvGraphicFramePr>
        <p:xfrm>
          <a:off x="1" y="64236"/>
          <a:ext cx="6858000" cy="40306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5741">
                  <a:extLst>
                    <a:ext uri="{9D8B030D-6E8A-4147-A177-3AD203B41FA5}">
                      <a16:colId xmlns:a16="http://schemas.microsoft.com/office/drawing/2014/main" xmlns="" val="3516713643"/>
                    </a:ext>
                  </a:extLst>
                </a:gridCol>
                <a:gridCol w="2265588">
                  <a:extLst>
                    <a:ext uri="{9D8B030D-6E8A-4147-A177-3AD203B41FA5}">
                      <a16:colId xmlns:a16="http://schemas.microsoft.com/office/drawing/2014/main" xmlns="" val="3653614411"/>
                    </a:ext>
                  </a:extLst>
                </a:gridCol>
                <a:gridCol w="1946671">
                  <a:extLst>
                    <a:ext uri="{9D8B030D-6E8A-4147-A177-3AD203B41FA5}">
                      <a16:colId xmlns:a16="http://schemas.microsoft.com/office/drawing/2014/main" xmlns="" val="4234292487"/>
                    </a:ext>
                  </a:extLst>
                </a:gridCol>
              </a:tblGrid>
              <a:tr h="458033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Clinically critical ARGs detected by </a:t>
                      </a:r>
                      <a:r>
                        <a:rPr lang="en-US" sz="1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Explify</a:t>
                      </a:r>
                      <a:r>
                        <a:rPr lang="en-US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RPIP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5143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ResFinder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5143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DeepARG</a:t>
                      </a:r>
                      <a:endPara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37067790"/>
                  </a:ext>
                </a:extLst>
              </a:tr>
              <a:tr h="2748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blaCTX-M-64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Detected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Detected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40483253"/>
                  </a:ext>
                </a:extLst>
              </a:tr>
              <a:tr h="2748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blaCTX-M-65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marR="0" lvl="0" indent="0" algn="ctr" defTabSz="5143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detected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5143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Detected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6057379"/>
                  </a:ext>
                </a:extLst>
              </a:tr>
              <a:tr h="2748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blaGES-5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Detected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Detected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12570857"/>
                  </a:ext>
                </a:extLst>
              </a:tr>
              <a:tr h="2748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blaGES-15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detected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5143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Detected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64015996"/>
                  </a:ext>
                </a:extLst>
              </a:tr>
              <a:tr h="2748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blaIMP-26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marR="0" lvl="0" indent="0" algn="ctr" defTabSz="5143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Detected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Detected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84866304"/>
                  </a:ext>
                </a:extLst>
              </a:tr>
              <a:tr h="2748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blaNDM-4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marR="0" lvl="0" indent="0" algn="ctr" defTabSz="5143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Detected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Detected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40931542"/>
                  </a:ext>
                </a:extLst>
              </a:tr>
              <a:tr h="2748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blaNDM-5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marR="0" lvl="0" indent="0" algn="ctr" defTabSz="5143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Detected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Detected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34751099"/>
                  </a:ext>
                </a:extLst>
              </a:tr>
              <a:tr h="2748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blaSHV-1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marR="0" lvl="0" indent="0" algn="ctr" defTabSz="5143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detected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5143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Detected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4342133"/>
                  </a:ext>
                </a:extLst>
              </a:tr>
              <a:tr h="2748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blaSHV-11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marR="0" lvl="0" indent="0" algn="ctr" defTabSz="5143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detected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5143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Detected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43675793"/>
                  </a:ext>
                </a:extLst>
              </a:tr>
              <a:tr h="2748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blaSHV-104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marR="0" lvl="0" indent="0" algn="ctr" defTabSz="5143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detected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5143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Detected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25022934"/>
                  </a:ext>
                </a:extLst>
              </a:tr>
              <a:tr h="2748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blaVIM-2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marR="0" lvl="0" indent="0" algn="ctr" defTabSz="5143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Detected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Detected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81384033"/>
                  </a:ext>
                </a:extLst>
              </a:tr>
              <a:tr h="2748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mecA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marL="0" marR="0" lvl="0" indent="0" algn="ctr" defTabSz="5143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Detected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Detected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17357777"/>
                  </a:ext>
                </a:extLst>
              </a:tr>
              <a:tr h="2748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vanC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detected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5143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Detected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16621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9885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416721C676CB4699411D45197F300C" ma:contentTypeVersion="15" ma:contentTypeDescription="Create a new document." ma:contentTypeScope="" ma:versionID="8cc269b3e098e684fa53f32d6aa2cb66">
  <xsd:schema xmlns:xsd="http://www.w3.org/2001/XMLSchema" xmlns:xs="http://www.w3.org/2001/XMLSchema" xmlns:p="http://schemas.microsoft.com/office/2006/metadata/properties" xmlns:ns3="0e422265-bbd6-4688-a3cb-a1074c5d0800" xmlns:ns4="edc0bded-128c-4bfb-8933-f32e9fc62f4e" targetNamespace="http://schemas.microsoft.com/office/2006/metadata/properties" ma:root="true" ma:fieldsID="77c1c24013489c5327a5d636b3798c15" ns3:_="" ns4:_="">
    <xsd:import namespace="0e422265-bbd6-4688-a3cb-a1074c5d0800"/>
    <xsd:import namespace="edc0bded-128c-4bfb-8933-f32e9fc62f4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422265-bbd6-4688-a3cb-a1074c5d080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c0bded-128c-4bfb-8933-f32e9fc62f4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e422265-bbd6-4688-a3cb-a1074c5d0800" xsi:nil="true"/>
  </documentManagement>
</p:properties>
</file>

<file path=customXml/itemProps1.xml><?xml version="1.0" encoding="utf-8"?>
<ds:datastoreItem xmlns:ds="http://schemas.openxmlformats.org/officeDocument/2006/customXml" ds:itemID="{C0A83236-CC78-4869-B1DC-CE7D446BD5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636CECA-EB46-4A89-8091-44E2EC4FC5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422265-bbd6-4688-a3cb-a1074c5d0800"/>
    <ds:schemaRef ds:uri="edc0bded-128c-4bfb-8933-f32e9fc62f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4DE0B84-FDD8-47B5-819B-A9EF179FE5CB}">
  <ds:schemaRefs>
    <ds:schemaRef ds:uri="http://purl.org/dc/terms/"/>
    <ds:schemaRef ds:uri="http://schemas.openxmlformats.org/package/2006/metadata/core-properties"/>
    <ds:schemaRef ds:uri="http://purl.org/dc/elements/1.1/"/>
    <ds:schemaRef ds:uri="0e422265-bbd6-4688-a3cb-a1074c5d0800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edc0bded-128c-4bfb-8933-f32e9fc62f4e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145327</TotalTime>
  <Words>166</Words>
  <Application>Microsoft Office PowerPoint</Application>
  <PresentationFormat>A4 Paper (210x297 mm)</PresentationFormat>
  <Paragraphs>64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Aptos</vt:lpstr>
      <vt:lpstr>Aptos Display</vt:lpstr>
      <vt:lpstr>Arial</vt:lpstr>
      <vt:lpstr>Cambria Math</vt:lpstr>
      <vt:lpstr>新細明體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HTI</dc:creator>
  <cp:lastModifiedBy>Nithya R</cp:lastModifiedBy>
  <cp:revision>836</cp:revision>
  <dcterms:created xsi:type="dcterms:W3CDTF">2024-06-24T08:36:47Z</dcterms:created>
  <dcterms:modified xsi:type="dcterms:W3CDTF">2025-10-26T10:09:01Z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0x0101002C416721C676CB4699411D45197F300C</vt:lpwstr>
  </property>
</Properties>
</file>