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AB9877D-7307-2C49-541C-3ADDDA513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76909C6F-7CF7-AE58-D312-5B48C83C0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  <a:endParaRPr lang="es-E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91442D20-1E2A-79FE-0928-4E8036997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B854095B-2074-17EF-696D-A2F0813D3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7D8553B3-819E-94CD-7455-74E3BBA08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862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7C43CEED-DF8D-DDA0-2F0D-EB370A6C1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C175C851-227F-7C0E-32CA-D7BFAC564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87EBCE42-C979-9F60-AF19-E944269F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6AEE99B4-093C-635C-989C-D910E6021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86A26496-2C71-0D96-2DA6-5C431DEB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067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0806D5F-C8E4-3778-E708-CAC8DA4DD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5FC18FD9-94FE-F683-C326-F46D55EE6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1D8B0C71-0418-B996-B7F6-9D2C87C4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CC4AEC51-3418-0978-241D-0BB8423E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F098444C-0769-0C46-DEE3-754CAE93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18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58161070-8E13-A832-CCF5-F49E06E7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578571E0-3C1B-CB8F-8F6B-7EA2D1257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693D275B-4F1A-7F3A-E342-69C854F9C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8ADFAFA9-FD37-0848-2AB4-15DFA82F2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F6FF0141-F5D2-3312-9287-D6E67DC7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22E7C401-AA8D-A919-AF52-496C2A253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58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80FEDC0-070C-A826-62BC-502EC7C49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C0B35C44-E88E-D852-E481-5D33FE595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965A844D-BFC5-CBA1-E838-973E076A9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text 4">
            <a:extLst>
              <a:ext uri="{FF2B5EF4-FFF2-40B4-BE49-F238E27FC236}">
                <a16:creationId xmlns:a16="http://schemas.microsoft.com/office/drawing/2014/main" id="{A249B086-0A67-3E13-60F0-36635F85D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6" name="Contenidor de contingut 5">
            <a:extLst>
              <a:ext uri="{FF2B5EF4-FFF2-40B4-BE49-F238E27FC236}">
                <a16:creationId xmlns:a16="http://schemas.microsoft.com/office/drawing/2014/main" id="{1600D497-3546-5A0E-54C7-91669FD42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7" name="Contenidor de data 6">
            <a:extLst>
              <a:ext uri="{FF2B5EF4-FFF2-40B4-BE49-F238E27FC236}">
                <a16:creationId xmlns:a16="http://schemas.microsoft.com/office/drawing/2014/main" id="{499C2957-6587-DEE8-AF97-F8638BAEA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8" name="Contenidor de peu de pàgina 7">
            <a:extLst>
              <a:ext uri="{FF2B5EF4-FFF2-40B4-BE49-F238E27FC236}">
                <a16:creationId xmlns:a16="http://schemas.microsoft.com/office/drawing/2014/main" id="{D9B03D5F-4DF6-C883-51BD-413B04F8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>
            <a:extLst>
              <a:ext uri="{FF2B5EF4-FFF2-40B4-BE49-F238E27FC236}">
                <a16:creationId xmlns:a16="http://schemas.microsoft.com/office/drawing/2014/main" id="{8AD3A85B-D452-FFC4-C1E3-F316A390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86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95EB5715-68E9-2B23-AD72-06A5532EE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6B5C9317-A884-6083-1FC4-BE6587A1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44F135AC-6856-9D67-2F83-571AB4E4F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ACBF2B78-BEEF-CCF6-EEE8-EF95F8E9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14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>
            <a:extLst>
              <a:ext uri="{FF2B5EF4-FFF2-40B4-BE49-F238E27FC236}">
                <a16:creationId xmlns:a16="http://schemas.microsoft.com/office/drawing/2014/main" id="{A83AE415-B454-72A0-B6C8-465BE8DA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3" name="Contenidor de peu de pàgina 2">
            <a:extLst>
              <a:ext uri="{FF2B5EF4-FFF2-40B4-BE49-F238E27FC236}">
                <a16:creationId xmlns:a16="http://schemas.microsoft.com/office/drawing/2014/main" id="{4EC848D9-7C41-9E80-4811-691485615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37797AD8-EF00-6954-5BDB-B0D1B037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6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2814CE06-F866-BCCD-9655-9AB8F6373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D4C96E7F-E2D8-5FF5-8BAD-664118E62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7906CA2F-7D84-383F-93E2-2B51BBAFB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4938ACBC-86A1-A9CF-21A2-1470229E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8C739D96-EC86-21C5-2B44-FF287D3B9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0B3546C0-8A33-94F5-E7DA-4FFEF14B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010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8F7453D-91DE-8D6C-03D0-863127CB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'imatge 2">
            <a:extLst>
              <a:ext uri="{FF2B5EF4-FFF2-40B4-BE49-F238E27FC236}">
                <a16:creationId xmlns:a16="http://schemas.microsoft.com/office/drawing/2014/main" id="{46A68E80-CF12-E7AD-CBA3-EB38AEC70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67633C26-FE3B-FE5E-96AB-EEFBC2A39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8C54D2FF-826E-253F-1719-6F31FDB5C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814B56D6-93D7-3A29-8B10-60716F83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BB5877FD-336D-3C88-049D-FA9C1BAAE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3033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307191F-0210-F190-1CAF-9CAF8BBFC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6F4544B6-7506-655D-3EA6-BCC27C420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22BBFC3E-7AA6-6CE5-48E2-A2DCAF720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B4BEF1C0-B109-8908-885B-6F016E24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0A370732-F2C6-C6F2-366C-855B9F31A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45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>
            <a:extLst>
              <a:ext uri="{FF2B5EF4-FFF2-40B4-BE49-F238E27FC236}">
                <a16:creationId xmlns:a16="http://schemas.microsoft.com/office/drawing/2014/main" id="{4CD6B5EF-F5AB-F37C-557D-5AC479EFE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BD2FC11E-D1B4-F289-0BDC-1DED0CAE5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67042F38-0C8F-4C08-9B78-8A3FC40E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FA0DD90F-38FE-247A-83D7-54BEA806F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CC0FD85E-658E-43C8-AE0C-FBB75BB8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82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91369FB2-DCFA-B32A-EFA0-1BB3AB1E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7EAF6717-1234-5646-5B46-8B737FE57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B4DC4D41-9F3F-DACA-A897-919B45501E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80CC3-F687-4C7C-B5D0-25017DCAEA17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66A9D0E8-9D08-78F4-74B9-49B78BC3C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23308F28-04A2-6395-B72B-9004091F4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C6980-ABCD-4D1C-9F71-120C6FCA2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05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 1">
            <a:extLst>
              <a:ext uri="{FF2B5EF4-FFF2-40B4-BE49-F238E27FC236}">
                <a16:creationId xmlns:a16="http://schemas.microsoft.com/office/drawing/2014/main" id="{CCCBF76E-55B3-7ACE-8E2A-E478BA0E35F7}"/>
              </a:ext>
            </a:extLst>
          </p:cNvPr>
          <p:cNvGrpSpPr/>
          <p:nvPr/>
        </p:nvGrpSpPr>
        <p:grpSpPr>
          <a:xfrm>
            <a:off x="0" y="1099255"/>
            <a:ext cx="11927005" cy="5360761"/>
            <a:chOff x="32538" y="628738"/>
            <a:chExt cx="11927005" cy="5360761"/>
          </a:xfrm>
        </p:grpSpPr>
        <p:grpSp>
          <p:nvGrpSpPr>
            <p:cNvPr id="45" name="Grupo 44">
              <a:extLst>
                <a:ext uri="{FF2B5EF4-FFF2-40B4-BE49-F238E27FC236}">
                  <a16:creationId xmlns:a16="http://schemas.microsoft.com/office/drawing/2014/main" id="{CC955AC4-EFDC-B756-FF81-1BE16B477D08}"/>
                </a:ext>
              </a:extLst>
            </p:cNvPr>
            <p:cNvGrpSpPr/>
            <p:nvPr/>
          </p:nvGrpSpPr>
          <p:grpSpPr>
            <a:xfrm>
              <a:off x="32538" y="628738"/>
              <a:ext cx="8426204" cy="2087222"/>
              <a:chOff x="1740049" y="742986"/>
              <a:chExt cx="8426204" cy="2087222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5F0D4128-ED3B-DDB6-7871-050B686602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40049" y="742986"/>
                <a:ext cx="8426204" cy="602190"/>
              </a:xfrm>
              <a:prstGeom prst="rect">
                <a:avLst/>
              </a:prstGeom>
            </p:spPr>
          </p:pic>
          <p:grpSp>
            <p:nvGrpSpPr>
              <p:cNvPr id="25" name="Grupo 24">
                <a:extLst>
                  <a:ext uri="{FF2B5EF4-FFF2-40B4-BE49-F238E27FC236}">
                    <a16:creationId xmlns:a16="http://schemas.microsoft.com/office/drawing/2014/main" id="{11678DC2-67D1-7E56-35C1-C3177D49E68B}"/>
                  </a:ext>
                </a:extLst>
              </p:cNvPr>
              <p:cNvGrpSpPr/>
              <p:nvPr/>
            </p:nvGrpSpPr>
            <p:grpSpPr>
              <a:xfrm>
                <a:off x="2276995" y="1342659"/>
                <a:ext cx="7440004" cy="395104"/>
                <a:chOff x="2190591" y="2356273"/>
                <a:chExt cx="7440004" cy="395104"/>
              </a:xfrm>
            </p:grpSpPr>
            <p:sp>
              <p:nvSpPr>
                <p:cNvPr id="18" name="Rectángulo 17">
                  <a:extLst>
                    <a:ext uri="{FF2B5EF4-FFF2-40B4-BE49-F238E27FC236}">
                      <a16:creationId xmlns:a16="http://schemas.microsoft.com/office/drawing/2014/main" id="{4EA0B8C9-BBA7-45A3-3333-53BC4E539D8A}"/>
                    </a:ext>
                  </a:extLst>
                </p:cNvPr>
                <p:cNvSpPr/>
                <p:nvPr/>
              </p:nvSpPr>
              <p:spPr>
                <a:xfrm>
                  <a:off x="2190591" y="2356273"/>
                  <a:ext cx="7440004" cy="39510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0" name="Rectángulo 19">
                  <a:extLst>
                    <a:ext uri="{FF2B5EF4-FFF2-40B4-BE49-F238E27FC236}">
                      <a16:creationId xmlns:a16="http://schemas.microsoft.com/office/drawing/2014/main" id="{767CF4D9-D934-D1D3-5025-060008F89A02}"/>
                    </a:ext>
                  </a:extLst>
                </p:cNvPr>
                <p:cNvSpPr/>
                <p:nvPr/>
              </p:nvSpPr>
              <p:spPr>
                <a:xfrm>
                  <a:off x="3850027" y="2356273"/>
                  <a:ext cx="1377594" cy="39510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2" name="Rectángulo 21">
                  <a:extLst>
                    <a:ext uri="{FF2B5EF4-FFF2-40B4-BE49-F238E27FC236}">
                      <a16:creationId xmlns:a16="http://schemas.microsoft.com/office/drawing/2014/main" id="{BA179F6C-8C29-5A82-AB63-7CC20720D5F9}"/>
                    </a:ext>
                  </a:extLst>
                </p:cNvPr>
                <p:cNvSpPr/>
                <p:nvPr/>
              </p:nvSpPr>
              <p:spPr>
                <a:xfrm>
                  <a:off x="7831356" y="2356273"/>
                  <a:ext cx="547876" cy="39510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3" name="Rectángulo 22">
                  <a:extLst>
                    <a:ext uri="{FF2B5EF4-FFF2-40B4-BE49-F238E27FC236}">
                      <a16:creationId xmlns:a16="http://schemas.microsoft.com/office/drawing/2014/main" id="{D23B2BFE-5555-0D99-BB60-8B3E5009D7C3}"/>
                    </a:ext>
                  </a:extLst>
                </p:cNvPr>
                <p:cNvSpPr/>
                <p:nvPr/>
              </p:nvSpPr>
              <p:spPr>
                <a:xfrm>
                  <a:off x="8644971" y="2356273"/>
                  <a:ext cx="190881" cy="39510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4" name="Rectángulo 14">
                  <a:extLst>
                    <a:ext uri="{FF2B5EF4-FFF2-40B4-BE49-F238E27FC236}">
                      <a16:creationId xmlns:a16="http://schemas.microsoft.com/office/drawing/2014/main" id="{84A45144-1EE6-7471-5D7F-1472A09EB9EF}"/>
                    </a:ext>
                  </a:extLst>
                </p:cNvPr>
                <p:cNvSpPr/>
                <p:nvPr/>
              </p:nvSpPr>
              <p:spPr>
                <a:xfrm>
                  <a:off x="8880902" y="2356273"/>
                  <a:ext cx="168578" cy="395104"/>
                </a:xfrm>
                <a:prstGeom prst="rect">
                  <a:avLst/>
                </a:prstGeom>
                <a:solidFill>
                  <a:srgbClr val="CC00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a-ES" dirty="0"/>
                </a:p>
              </p:txBody>
            </p:sp>
          </p:grpSp>
          <p:grpSp>
            <p:nvGrpSpPr>
              <p:cNvPr id="34" name="Grupo 33">
                <a:extLst>
                  <a:ext uri="{FF2B5EF4-FFF2-40B4-BE49-F238E27FC236}">
                    <a16:creationId xmlns:a16="http://schemas.microsoft.com/office/drawing/2014/main" id="{8D55E9FF-61F0-90B9-6F05-A473DA3A4011}"/>
                  </a:ext>
                </a:extLst>
              </p:cNvPr>
              <p:cNvGrpSpPr/>
              <p:nvPr/>
            </p:nvGrpSpPr>
            <p:grpSpPr>
              <a:xfrm>
                <a:off x="2276995" y="1889892"/>
                <a:ext cx="7440004" cy="396000"/>
                <a:chOff x="2214109" y="2291109"/>
                <a:chExt cx="7440004" cy="396000"/>
              </a:xfrm>
            </p:grpSpPr>
            <p:sp>
              <p:nvSpPr>
                <p:cNvPr id="28" name="Rectángulo 27">
                  <a:extLst>
                    <a:ext uri="{FF2B5EF4-FFF2-40B4-BE49-F238E27FC236}">
                      <a16:creationId xmlns:a16="http://schemas.microsoft.com/office/drawing/2014/main" id="{0715CC9F-EE52-71AE-812E-95E0BEFEEA0C}"/>
                    </a:ext>
                  </a:extLst>
                </p:cNvPr>
                <p:cNvSpPr/>
                <p:nvPr/>
              </p:nvSpPr>
              <p:spPr>
                <a:xfrm>
                  <a:off x="2214109" y="2291557"/>
                  <a:ext cx="7440004" cy="395104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3" name="Rectángulo 32">
                  <a:extLst>
                    <a:ext uri="{FF2B5EF4-FFF2-40B4-BE49-F238E27FC236}">
                      <a16:creationId xmlns:a16="http://schemas.microsoft.com/office/drawing/2014/main" id="{6F0BF753-1442-32C4-6BB5-7A87C8B283E7}"/>
                    </a:ext>
                  </a:extLst>
                </p:cNvPr>
                <p:cNvSpPr/>
                <p:nvPr/>
              </p:nvSpPr>
              <p:spPr>
                <a:xfrm>
                  <a:off x="5910593" y="2291109"/>
                  <a:ext cx="372761" cy="396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  <p:grpSp>
            <p:nvGrpSpPr>
              <p:cNvPr id="42" name="Grupo 41">
                <a:extLst>
                  <a:ext uri="{FF2B5EF4-FFF2-40B4-BE49-F238E27FC236}">
                    <a16:creationId xmlns:a16="http://schemas.microsoft.com/office/drawing/2014/main" id="{FD4CEE7C-6F0E-4EC0-115E-AFDF8040D12A}"/>
                  </a:ext>
                </a:extLst>
              </p:cNvPr>
              <p:cNvGrpSpPr/>
              <p:nvPr/>
            </p:nvGrpSpPr>
            <p:grpSpPr>
              <a:xfrm>
                <a:off x="2276995" y="2434208"/>
                <a:ext cx="7440004" cy="396000"/>
                <a:chOff x="2214109" y="2835425"/>
                <a:chExt cx="7440004" cy="396000"/>
              </a:xfrm>
            </p:grpSpPr>
            <p:sp>
              <p:nvSpPr>
                <p:cNvPr id="36" name="Rectángulo 35">
                  <a:extLst>
                    <a:ext uri="{FF2B5EF4-FFF2-40B4-BE49-F238E27FC236}">
                      <a16:creationId xmlns:a16="http://schemas.microsoft.com/office/drawing/2014/main" id="{301B48B5-5AF5-7BEE-9615-429553360AB4}"/>
                    </a:ext>
                  </a:extLst>
                </p:cNvPr>
                <p:cNvSpPr/>
                <p:nvPr/>
              </p:nvSpPr>
              <p:spPr>
                <a:xfrm>
                  <a:off x="2214109" y="2835873"/>
                  <a:ext cx="7440004" cy="39510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7" name="Rectángulo 36">
                  <a:extLst>
                    <a:ext uri="{FF2B5EF4-FFF2-40B4-BE49-F238E27FC236}">
                      <a16:creationId xmlns:a16="http://schemas.microsoft.com/office/drawing/2014/main" id="{63C491FC-FA06-7E80-0262-FEDAD318AAFA}"/>
                    </a:ext>
                  </a:extLst>
                </p:cNvPr>
                <p:cNvSpPr/>
                <p:nvPr/>
              </p:nvSpPr>
              <p:spPr>
                <a:xfrm>
                  <a:off x="3873545" y="2835873"/>
                  <a:ext cx="1377594" cy="39510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8" name="Rectángulo 37">
                  <a:extLst>
                    <a:ext uri="{FF2B5EF4-FFF2-40B4-BE49-F238E27FC236}">
                      <a16:creationId xmlns:a16="http://schemas.microsoft.com/office/drawing/2014/main" id="{26E563CC-7E1C-C315-D30E-C8D741480B34}"/>
                    </a:ext>
                  </a:extLst>
                </p:cNvPr>
                <p:cNvSpPr/>
                <p:nvPr/>
              </p:nvSpPr>
              <p:spPr>
                <a:xfrm>
                  <a:off x="7854874" y="2835873"/>
                  <a:ext cx="547876" cy="39510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9" name="Rectángulo 38">
                  <a:extLst>
                    <a:ext uri="{FF2B5EF4-FFF2-40B4-BE49-F238E27FC236}">
                      <a16:creationId xmlns:a16="http://schemas.microsoft.com/office/drawing/2014/main" id="{0B175DCA-4955-16B4-4AD5-150BC74A6194}"/>
                    </a:ext>
                  </a:extLst>
                </p:cNvPr>
                <p:cNvSpPr/>
                <p:nvPr/>
              </p:nvSpPr>
              <p:spPr>
                <a:xfrm>
                  <a:off x="8668489" y="2835873"/>
                  <a:ext cx="190881" cy="395104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40" name="Rectángulo 14">
                  <a:extLst>
                    <a:ext uri="{FF2B5EF4-FFF2-40B4-BE49-F238E27FC236}">
                      <a16:creationId xmlns:a16="http://schemas.microsoft.com/office/drawing/2014/main" id="{0C9F0282-4251-97C1-9189-2B3F5454876A}"/>
                    </a:ext>
                  </a:extLst>
                </p:cNvPr>
                <p:cNvSpPr/>
                <p:nvPr/>
              </p:nvSpPr>
              <p:spPr>
                <a:xfrm>
                  <a:off x="8904420" y="2835873"/>
                  <a:ext cx="168578" cy="395104"/>
                </a:xfrm>
                <a:prstGeom prst="rect">
                  <a:avLst/>
                </a:prstGeom>
                <a:solidFill>
                  <a:srgbClr val="CC00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a-ES" dirty="0"/>
                </a:p>
              </p:txBody>
            </p:sp>
            <p:sp>
              <p:nvSpPr>
                <p:cNvPr id="41" name="Rectángulo 40">
                  <a:extLst>
                    <a:ext uri="{FF2B5EF4-FFF2-40B4-BE49-F238E27FC236}">
                      <a16:creationId xmlns:a16="http://schemas.microsoft.com/office/drawing/2014/main" id="{6C78FC5D-4BBB-1863-5D81-372E8C3A5ED4}"/>
                    </a:ext>
                  </a:extLst>
                </p:cNvPr>
                <p:cNvSpPr/>
                <p:nvPr/>
              </p:nvSpPr>
              <p:spPr>
                <a:xfrm>
                  <a:off x="5942760" y="2835425"/>
                  <a:ext cx="372761" cy="396000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</p:grpSp>
        </p:grp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07499074-736F-90F8-8FAC-1A50DCA77292}"/>
                </a:ext>
              </a:extLst>
            </p:cNvPr>
            <p:cNvSpPr/>
            <p:nvPr/>
          </p:nvSpPr>
          <p:spPr>
            <a:xfrm>
              <a:off x="569484" y="3569713"/>
              <a:ext cx="354563" cy="2358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9963F263-1DF9-0D94-2922-80CDA008BC53}"/>
                </a:ext>
              </a:extLst>
            </p:cNvPr>
            <p:cNvSpPr txBox="1"/>
            <p:nvPr/>
          </p:nvSpPr>
          <p:spPr>
            <a:xfrm>
              <a:off x="998367" y="3533472"/>
              <a:ext cx="38308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Derived</a:t>
              </a:r>
              <a:r>
                <a:rPr lang="es-ES" sz="1600" dirty="0"/>
                <a:t> </a:t>
              </a:r>
              <a:r>
                <a:rPr lang="es-ES" sz="1600" dirty="0" err="1"/>
                <a:t>from</a:t>
              </a:r>
              <a:r>
                <a:rPr lang="es-ES" sz="1600" dirty="0"/>
                <a:t> MF346695 (</a:t>
              </a:r>
              <a:r>
                <a:rPr lang="es-ES" sz="1600" dirty="0" err="1"/>
                <a:t>strain</a:t>
              </a:r>
              <a:r>
                <a:rPr lang="es-ES" sz="1600" dirty="0"/>
                <a:t> PR40/2014)</a:t>
              </a:r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8F4F7FE1-EA32-75CD-6477-5E660244C58A}"/>
                </a:ext>
              </a:extLst>
            </p:cNvPr>
            <p:cNvSpPr/>
            <p:nvPr/>
          </p:nvSpPr>
          <p:spPr>
            <a:xfrm>
              <a:off x="569484" y="3979181"/>
              <a:ext cx="354563" cy="2358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6CDF2F91-7BF6-EACE-7055-DB13D7F9C818}"/>
                </a:ext>
              </a:extLst>
            </p:cNvPr>
            <p:cNvSpPr txBox="1"/>
            <p:nvPr/>
          </p:nvSpPr>
          <p:spPr>
            <a:xfrm>
              <a:off x="998367" y="3942940"/>
              <a:ext cx="52298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Derived</a:t>
              </a:r>
              <a:r>
                <a:rPr lang="es-ES" sz="1600" dirty="0"/>
                <a:t> </a:t>
              </a:r>
              <a:r>
                <a:rPr lang="es-ES" sz="1600" dirty="0" err="1"/>
                <a:t>from</a:t>
              </a:r>
              <a:r>
                <a:rPr lang="es-ES" sz="1600" dirty="0"/>
                <a:t> local </a:t>
              </a:r>
              <a:r>
                <a:rPr lang="es-ES" sz="1600" dirty="0" err="1"/>
                <a:t>Spanish</a:t>
              </a:r>
              <a:r>
                <a:rPr lang="es-ES" sz="1600" dirty="0"/>
                <a:t> </a:t>
              </a:r>
              <a:r>
                <a:rPr lang="es-ES" sz="1600" dirty="0" err="1"/>
                <a:t>isolates</a:t>
              </a:r>
              <a:r>
                <a:rPr lang="es-ES" sz="1600" dirty="0"/>
                <a:t> </a:t>
              </a:r>
              <a:r>
                <a:rPr lang="es-ES" sz="1600" dirty="0" err="1"/>
                <a:t>clustering</a:t>
              </a:r>
              <a:r>
                <a:rPr lang="es-ES" sz="1600" dirty="0"/>
                <a:t> </a:t>
              </a:r>
              <a:r>
                <a:rPr lang="es-ES" sz="1600" dirty="0" err="1"/>
                <a:t>with</a:t>
              </a:r>
              <a:r>
                <a:rPr lang="es-ES" sz="1600" dirty="0"/>
                <a:t> KC862570</a:t>
              </a:r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8ABCF815-E212-0B13-20E3-BDD970C791A9}"/>
                </a:ext>
              </a:extLst>
            </p:cNvPr>
            <p:cNvSpPr/>
            <p:nvPr/>
          </p:nvSpPr>
          <p:spPr>
            <a:xfrm>
              <a:off x="569484" y="4393642"/>
              <a:ext cx="354563" cy="2358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461B637F-C45F-E081-15C7-2CF325713A37}"/>
                </a:ext>
              </a:extLst>
            </p:cNvPr>
            <p:cNvSpPr txBox="1"/>
            <p:nvPr/>
          </p:nvSpPr>
          <p:spPr>
            <a:xfrm>
              <a:off x="998367" y="4357401"/>
              <a:ext cx="41093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Derived</a:t>
              </a:r>
              <a:r>
                <a:rPr lang="es-ES" sz="1600" dirty="0"/>
                <a:t> </a:t>
              </a:r>
              <a:r>
                <a:rPr lang="es-ES" sz="1600" dirty="0" err="1"/>
                <a:t>from</a:t>
              </a:r>
              <a:r>
                <a:rPr lang="es-ES" sz="1600" dirty="0"/>
                <a:t> </a:t>
              </a:r>
              <a:r>
                <a:rPr lang="es-ES" sz="1600" dirty="0" err="1"/>
                <a:t>isolates</a:t>
              </a:r>
              <a:r>
                <a:rPr lang="es-ES" sz="1600" dirty="0"/>
                <a:t> </a:t>
              </a:r>
              <a:r>
                <a:rPr lang="es-ES" sz="1600" dirty="0" err="1"/>
                <a:t>clustering</a:t>
              </a:r>
              <a:r>
                <a:rPr lang="es-ES" sz="1600" dirty="0"/>
                <a:t> </a:t>
              </a:r>
              <a:r>
                <a:rPr lang="es-ES" sz="1600" dirty="0" err="1"/>
                <a:t>with</a:t>
              </a:r>
              <a:r>
                <a:rPr lang="es-ES" sz="1600" dirty="0"/>
                <a:t> KY434184</a:t>
              </a:r>
            </a:p>
          </p:txBody>
        </p:sp>
        <p:sp>
          <p:nvSpPr>
            <p:cNvPr id="51" name="Rectángulo 50">
              <a:extLst>
                <a:ext uri="{FF2B5EF4-FFF2-40B4-BE49-F238E27FC236}">
                  <a16:creationId xmlns:a16="http://schemas.microsoft.com/office/drawing/2014/main" id="{4206B30B-50B2-23AB-02A6-3ECEBEF9C1E6}"/>
                </a:ext>
              </a:extLst>
            </p:cNvPr>
            <p:cNvSpPr/>
            <p:nvPr/>
          </p:nvSpPr>
          <p:spPr>
            <a:xfrm>
              <a:off x="569484" y="4816053"/>
              <a:ext cx="354563" cy="235873"/>
            </a:xfrm>
            <a:prstGeom prst="rect">
              <a:avLst/>
            </a:prstGeom>
            <a:solidFill>
              <a:srgbClr val="CC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" name="CuadroTexto 51">
              <a:extLst>
                <a:ext uri="{FF2B5EF4-FFF2-40B4-BE49-F238E27FC236}">
                  <a16:creationId xmlns:a16="http://schemas.microsoft.com/office/drawing/2014/main" id="{91A58EE3-DBC3-D3F6-8A80-5A5CF877E452}"/>
                </a:ext>
              </a:extLst>
            </p:cNvPr>
            <p:cNvSpPr txBox="1"/>
            <p:nvPr/>
          </p:nvSpPr>
          <p:spPr>
            <a:xfrm>
              <a:off x="998367" y="4779812"/>
              <a:ext cx="24854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Segment</a:t>
              </a:r>
              <a:r>
                <a:rPr lang="es-ES" sz="1600" dirty="0"/>
                <a:t> </a:t>
              </a:r>
              <a:r>
                <a:rPr lang="es-ES" sz="1600" dirty="0" err="1"/>
                <a:t>of</a:t>
              </a:r>
              <a:r>
                <a:rPr lang="es-ES" sz="1600" dirty="0"/>
                <a:t> </a:t>
              </a:r>
              <a:r>
                <a:rPr lang="es-ES" sz="1600" dirty="0" err="1"/>
                <a:t>unknown</a:t>
              </a:r>
              <a:r>
                <a:rPr lang="es-ES" sz="1600" dirty="0"/>
                <a:t> </a:t>
              </a:r>
              <a:r>
                <a:rPr lang="es-ES" sz="1600" dirty="0" err="1"/>
                <a:t>origin</a:t>
              </a:r>
              <a:endParaRPr lang="es-ES" sz="1600" dirty="0"/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CD98C375-D373-37BE-C59D-1ECD7D7A6CC3}"/>
                </a:ext>
              </a:extLst>
            </p:cNvPr>
            <p:cNvSpPr/>
            <p:nvPr/>
          </p:nvSpPr>
          <p:spPr>
            <a:xfrm>
              <a:off x="569484" y="5238464"/>
              <a:ext cx="354563" cy="235873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id="{0E20A21E-16C9-4D92-319C-62D8A9D2CD53}"/>
                </a:ext>
              </a:extLst>
            </p:cNvPr>
            <p:cNvSpPr txBox="1"/>
            <p:nvPr/>
          </p:nvSpPr>
          <p:spPr>
            <a:xfrm>
              <a:off x="998367" y="5202223"/>
              <a:ext cx="22634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Vaccine</a:t>
              </a:r>
              <a:r>
                <a:rPr lang="es-ES" sz="1600" dirty="0"/>
                <a:t> </a:t>
              </a:r>
              <a:r>
                <a:rPr lang="es-ES" sz="1600" dirty="0" err="1"/>
                <a:t>strain</a:t>
              </a:r>
              <a:r>
                <a:rPr lang="es-ES" sz="1600" dirty="0"/>
                <a:t> GU067771</a:t>
              </a:r>
            </a:p>
          </p:txBody>
        </p: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651FF91B-849A-56A6-FBB2-696D89791CEF}"/>
                </a:ext>
              </a:extLst>
            </p:cNvPr>
            <p:cNvSpPr/>
            <p:nvPr/>
          </p:nvSpPr>
          <p:spPr>
            <a:xfrm>
              <a:off x="573505" y="5687186"/>
              <a:ext cx="354563" cy="23587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AF2277F3-C3A2-5920-72D9-2FE6BA7BC77B}"/>
                </a:ext>
              </a:extLst>
            </p:cNvPr>
            <p:cNvSpPr txBox="1"/>
            <p:nvPr/>
          </p:nvSpPr>
          <p:spPr>
            <a:xfrm>
              <a:off x="1002388" y="5650945"/>
              <a:ext cx="49006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dirty="0" err="1"/>
                <a:t>Unidentified</a:t>
              </a:r>
              <a:r>
                <a:rPr lang="es-ES" sz="1600" dirty="0"/>
                <a:t> local </a:t>
              </a:r>
              <a:r>
                <a:rPr lang="es-ES" sz="1600" dirty="0" err="1"/>
                <a:t>strain</a:t>
              </a:r>
              <a:r>
                <a:rPr lang="es-ES" sz="1600" dirty="0"/>
                <a:t> </a:t>
              </a:r>
              <a:r>
                <a:rPr lang="es-ES" sz="1600" dirty="0" err="1"/>
                <a:t>clustering</a:t>
              </a:r>
              <a:r>
                <a:rPr lang="es-ES" sz="1600" dirty="0"/>
                <a:t> </a:t>
              </a:r>
              <a:r>
                <a:rPr lang="es-ES" sz="1600" dirty="0" err="1"/>
                <a:t>with</a:t>
              </a:r>
              <a:r>
                <a:rPr lang="es-ES" sz="1600" dirty="0"/>
                <a:t> KC862570 (&gt;85%)</a:t>
              </a:r>
            </a:p>
          </p:txBody>
        </p:sp>
        <p:sp>
          <p:nvSpPr>
            <p:cNvPr id="57" name="Flecha: a la derecha 56">
              <a:extLst>
                <a:ext uri="{FF2B5EF4-FFF2-40B4-BE49-F238E27FC236}">
                  <a16:creationId xmlns:a16="http://schemas.microsoft.com/office/drawing/2014/main" id="{F6517DA2-FB22-0514-6D68-CC0CB244EEC8}"/>
                </a:ext>
              </a:extLst>
            </p:cNvPr>
            <p:cNvSpPr/>
            <p:nvPr/>
          </p:nvSpPr>
          <p:spPr>
            <a:xfrm>
              <a:off x="8134274" y="1228411"/>
              <a:ext cx="720461" cy="36388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8" name="CuadroTexto 57">
              <a:extLst>
                <a:ext uri="{FF2B5EF4-FFF2-40B4-BE49-F238E27FC236}">
                  <a16:creationId xmlns:a16="http://schemas.microsoft.com/office/drawing/2014/main" id="{B74D1342-B83A-458F-FD72-EFC08DCDA308}"/>
                </a:ext>
              </a:extLst>
            </p:cNvPr>
            <p:cNvSpPr txBox="1"/>
            <p:nvPr/>
          </p:nvSpPr>
          <p:spPr>
            <a:xfrm>
              <a:off x="8891203" y="1056631"/>
              <a:ext cx="281476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err="1"/>
                <a:t>First</a:t>
              </a:r>
              <a:r>
                <a:rPr lang="es-ES" sz="1400" dirty="0"/>
                <a:t> </a:t>
              </a:r>
              <a:r>
                <a:rPr lang="es-ES" sz="1400" dirty="0" err="1"/>
                <a:t>reported</a:t>
              </a:r>
              <a:r>
                <a:rPr lang="es-ES" sz="1400" dirty="0"/>
                <a:t> </a:t>
              </a:r>
              <a:r>
                <a:rPr lang="es-ES" sz="1400" dirty="0" err="1"/>
                <a:t>sequence</a:t>
              </a:r>
              <a:r>
                <a:rPr lang="es-ES" sz="1400" dirty="0"/>
                <a:t> </a:t>
              </a:r>
              <a:r>
                <a:rPr lang="es-ES" sz="1400" dirty="0" err="1"/>
                <a:t>for</a:t>
              </a:r>
              <a:r>
                <a:rPr lang="es-ES" sz="1400" dirty="0"/>
                <a:t> </a:t>
              </a:r>
              <a:r>
                <a:rPr lang="es-ES" sz="1400" dirty="0" err="1"/>
                <a:t>the</a:t>
              </a:r>
              <a:r>
                <a:rPr lang="es-ES" sz="1400" dirty="0"/>
                <a:t> </a:t>
              </a:r>
              <a:r>
                <a:rPr lang="es-ES" sz="1400" dirty="0" err="1"/>
                <a:t>highly</a:t>
              </a:r>
              <a:r>
                <a:rPr lang="es-ES" sz="1400" dirty="0"/>
                <a:t> </a:t>
              </a:r>
              <a:r>
                <a:rPr lang="es-ES" sz="1400" dirty="0" err="1"/>
                <a:t>pathogenic</a:t>
              </a:r>
              <a:r>
                <a:rPr lang="es-ES" sz="1400" dirty="0"/>
                <a:t> </a:t>
              </a:r>
              <a:r>
                <a:rPr lang="es-ES" sz="1400" dirty="0" err="1"/>
                <a:t>strain</a:t>
              </a:r>
              <a:r>
                <a:rPr lang="es-ES" sz="1400" dirty="0"/>
                <a:t> (Martin-Valls </a:t>
              </a:r>
              <a:r>
                <a:rPr lang="es-ES" sz="1400" i="1" dirty="0"/>
                <a:t>et al</a:t>
              </a:r>
              <a:r>
                <a:rPr lang="es-ES" sz="1400" dirty="0"/>
                <a:t>., 2022)</a:t>
              </a:r>
            </a:p>
          </p:txBody>
        </p:sp>
        <p:sp>
          <p:nvSpPr>
            <p:cNvPr id="59" name="Flecha: a la derecha 58">
              <a:extLst>
                <a:ext uri="{FF2B5EF4-FFF2-40B4-BE49-F238E27FC236}">
                  <a16:creationId xmlns:a16="http://schemas.microsoft.com/office/drawing/2014/main" id="{1B0F5CF4-99D9-ED34-2285-339006A9F31B}"/>
                </a:ext>
              </a:extLst>
            </p:cNvPr>
            <p:cNvSpPr/>
            <p:nvPr/>
          </p:nvSpPr>
          <p:spPr>
            <a:xfrm>
              <a:off x="8134274" y="1775644"/>
              <a:ext cx="720461" cy="36388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Flecha: a la derecha 59">
              <a:extLst>
                <a:ext uri="{FF2B5EF4-FFF2-40B4-BE49-F238E27FC236}">
                  <a16:creationId xmlns:a16="http://schemas.microsoft.com/office/drawing/2014/main" id="{2A07B1DD-AFEA-771C-07A7-AD285A9BE25A}"/>
                </a:ext>
              </a:extLst>
            </p:cNvPr>
            <p:cNvSpPr/>
            <p:nvPr/>
          </p:nvSpPr>
          <p:spPr>
            <a:xfrm>
              <a:off x="8134273" y="2336019"/>
              <a:ext cx="720461" cy="36388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1" name="CuadroTexto 60">
              <a:extLst>
                <a:ext uri="{FF2B5EF4-FFF2-40B4-BE49-F238E27FC236}">
                  <a16:creationId xmlns:a16="http://schemas.microsoft.com/office/drawing/2014/main" id="{48758568-A9BF-C554-4F8B-F16A73598180}"/>
                </a:ext>
              </a:extLst>
            </p:cNvPr>
            <p:cNvSpPr txBox="1"/>
            <p:nvPr/>
          </p:nvSpPr>
          <p:spPr>
            <a:xfrm>
              <a:off x="8891203" y="1810594"/>
              <a:ext cx="19682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err="1"/>
                <a:t>Nursery</a:t>
              </a:r>
              <a:r>
                <a:rPr lang="es-ES" sz="1400" dirty="0"/>
                <a:t> 5 (N5) </a:t>
              </a:r>
              <a:r>
                <a:rPr lang="es-ES" sz="1400" dirty="0" err="1"/>
                <a:t>July</a:t>
              </a:r>
              <a:r>
                <a:rPr lang="es-ES" sz="1400" dirty="0"/>
                <a:t> 2021</a:t>
              </a: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D9399D18-83F9-1B27-87CB-70FAF6E9CC5B}"/>
                </a:ext>
              </a:extLst>
            </p:cNvPr>
            <p:cNvSpPr txBox="1"/>
            <p:nvPr/>
          </p:nvSpPr>
          <p:spPr>
            <a:xfrm>
              <a:off x="8891203" y="2400051"/>
              <a:ext cx="30683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400" dirty="0" err="1"/>
                <a:t>Recombinant</a:t>
              </a:r>
              <a:r>
                <a:rPr lang="es-ES" sz="1400" dirty="0"/>
                <a:t> </a:t>
              </a:r>
              <a:r>
                <a:rPr lang="es-ES" sz="1400" dirty="0" err="1"/>
                <a:t>isolates</a:t>
              </a:r>
              <a:r>
                <a:rPr lang="es-ES" sz="1400" dirty="0"/>
                <a:t> </a:t>
              </a:r>
              <a:r>
                <a:rPr lang="es-ES" sz="1400" dirty="0" err="1"/>
                <a:t>shown</a:t>
              </a:r>
              <a:r>
                <a:rPr lang="es-ES" sz="1400" dirty="0"/>
                <a:t> in Figure 1</a:t>
              </a:r>
            </a:p>
          </p:txBody>
        </p:sp>
      </p:grpSp>
      <p:sp>
        <p:nvSpPr>
          <p:cNvPr id="4" name="QuadreDeText 3">
            <a:extLst>
              <a:ext uri="{FF2B5EF4-FFF2-40B4-BE49-F238E27FC236}">
                <a16:creationId xmlns:a16="http://schemas.microsoft.com/office/drawing/2014/main" id="{9C8A16A0-F17F-54BD-BECA-7F8EAA8203F7}"/>
              </a:ext>
            </a:extLst>
          </p:cNvPr>
          <p:cNvSpPr txBox="1"/>
          <p:nvPr/>
        </p:nvSpPr>
        <p:spPr>
          <a:xfrm>
            <a:off x="399274" y="197310"/>
            <a:ext cx="10942425" cy="1070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material 2. Recombination patterns among the recombinant isolates detected for the new strain of enhanced virulence.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Genbank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Accession numbers are indicated</a:t>
            </a:r>
            <a:endParaRPr lang="ca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a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492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90</Words>
  <Application>Microsoft Office PowerPoint</Application>
  <PresentationFormat>Pantalla panoràmica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l'Office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Marti Cortey Marques</dc:creator>
  <cp:lastModifiedBy>Enrique María Mateu de Antonio</cp:lastModifiedBy>
  <cp:revision>5</cp:revision>
  <dcterms:created xsi:type="dcterms:W3CDTF">2022-10-04T09:50:51Z</dcterms:created>
  <dcterms:modified xsi:type="dcterms:W3CDTF">2022-11-21T14:04:42Z</dcterms:modified>
</cp:coreProperties>
</file>