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0" r:id="rId3"/>
    <p:sldId id="259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1"/>
    <p:restoredTop sz="96203"/>
  </p:normalViewPr>
  <p:slideViewPr>
    <p:cSldViewPr snapToGrid="0">
      <p:cViewPr varScale="1">
        <p:scale>
          <a:sx n="114" d="100"/>
          <a:sy n="114" d="100"/>
        </p:scale>
        <p:origin x="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7D5F17-B891-2696-B8B4-469469128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CE0EB8-79A7-274F-D859-FEE891F49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6A5DFD-E38B-C9FE-9B94-A46EEC24D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4A6954-4ECE-D4EA-EB84-793E7EB2C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30FCF9-7AEA-3F47-1714-0FA0E5AAA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326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35DE29-B322-3D4F-A0EE-3ACD5BFBB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17C7B9-920F-C0DC-7D1A-9439B8A0D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EAD4FA-B4F3-7289-6736-B939543A8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4578A9-7697-B76C-A875-B44EB8DD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FF8122-B33A-ADC0-FA6A-0177CB744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217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678D8A-AED9-4CCA-1BC6-2929ED211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E979283-EA6A-658D-70E5-B781E84FD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7E381C-FD4E-F075-FF86-5C6590E31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B43AB7-FC82-4DF5-F70D-5AE4D706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E1AB68-F368-1841-C55B-081A5B2EB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140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0A4C3E-70BE-C551-514F-3597BE5B5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0123AA-E234-9F81-968E-DBBBA2697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5FE85E7-9CFC-2EFD-785D-72E88CB8D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F435FF-AED3-403C-355D-1CC04D3E6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8CB7855-5A87-4840-71B5-3B66C8CAB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17032B-3F74-83BF-8C8F-9769E6D6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4449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E20609-C6C8-FAEC-D0B2-CF1BE3DDD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EE4878-0F8F-7FBB-9C7C-ACD33AD43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61ADE63-E081-60B9-2508-E97EDC03F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68E9FFF-0B19-E029-6827-6E7911FFFF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D67A260-5367-E788-8CF4-B4F6A76C34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23702B9-008E-8056-CA71-F2C805FDC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1750E46-94EF-0D4F-A5C2-FF0A0B18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6BFEF37-D883-DED0-1A78-82AC6E433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703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5E7188-206B-355C-D439-5882533CD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CE48A4F-AEFF-FBE3-09D4-8A1E1419C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99B754-6269-00E4-6858-BE889675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C563265-7744-FEC3-CAFB-79F24A612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0840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FE64366-25EC-4D9E-A47F-6C0FE6D2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2EB0FB0-072E-407E-80C8-3CB25CEBB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CF2669-F356-4C97-368F-945B8939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2250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08993E-C989-102E-A157-DF6101F95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A9BC85-4E5F-E6B2-3762-BEED34B01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4A99397-1CBD-AF70-3521-98055BDF9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4972D0-D9B2-2EBC-8B86-388D8DBF1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96DC6A8-231D-80A7-D5EF-E61ADC817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1FB3CF-18CD-3CE2-BEA0-9E9460C2E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869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E1974B-3AC7-3A00-61DC-FFD2CAA3E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434AB95-9CD2-728B-8CA1-DAC7391DD7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FA25570-BF7E-494D-E17D-95AB0F207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7E4FD4-6C6C-869E-6C8A-266136F61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2E42BC-F390-11BF-FD58-210415EEC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D44748-8C5F-2F2A-656F-00E2EFE3D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637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7394AF-EE91-0526-B97A-85E1716EC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2463B97-FF72-A80F-3878-CC6B67176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DDCC06-011E-15CD-F899-527439F9C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2028C2-91FE-8834-242B-76E9E02F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336588-5550-68A4-A52E-7CAFA0A59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0852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80D55E4-6691-D190-8719-F1AC5DD29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1DAA991-9212-1343-8669-2F47666D0A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ED9D12-97BE-144D-C959-535EC9AE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470D00-94E9-4181-3A47-201E00882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CD9A3D-F01C-51B8-5605-6E363F0D1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23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AC3626D-5D62-BE19-DF8E-1A27FCE58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82BA2BC-F9C4-28FD-7EDE-F2C215111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4D05CE-E2E2-7DD0-AA60-247E128ED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F2FE4-A40C-AA46-9F01-6093B15C6CA2}" type="datetimeFigureOut">
              <a:rPr kumimoji="1" lang="ja-JP" altLang="en-US" smtClean="0"/>
              <a:t>2025/9/29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3F5702-9128-0BE8-7004-A59749143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783899-FABA-3745-E0CB-DD0CDCA08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499D9-851D-764B-9D8C-92B2A487D4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688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5C277572-31F5-89BB-8DBE-C0A140BAE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18000" cy="32385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C6AD393-25DE-19E5-6279-E43B8C5CCF92}"/>
              </a:ext>
            </a:extLst>
          </p:cNvPr>
          <p:cNvSpPr txBox="1"/>
          <p:nvPr/>
        </p:nvSpPr>
        <p:spPr>
          <a:xfrm>
            <a:off x="-53008" y="6456391"/>
            <a:ext cx="9524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Figure S1. Immunohistochemical staining for p40 (C), chromogranin A (D), synaptophysin (E), and CD56 (F) in the cervical tumor tissue. The p40 stain was focally positive, whereas the other stains were negative.</a:t>
            </a:r>
            <a:endParaRPr kumimoji="1" lang="ja-JP" altLang="en-US" sz="120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16735AA1-0F9D-2853-4032-7A5DD2175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0" y="0"/>
            <a:ext cx="4318000" cy="32385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2FCA470-2EDD-E2BB-E3BA-4E0AEB978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51237"/>
            <a:ext cx="4318000" cy="32385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70AC2D-28C0-4B62-B922-7C9444DD34A4}"/>
              </a:ext>
            </a:extLst>
          </p:cNvPr>
          <p:cNvSpPr txBox="1"/>
          <p:nvPr/>
        </p:nvSpPr>
        <p:spPr>
          <a:xfrm>
            <a:off x="0" y="2775889"/>
            <a:ext cx="3417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70B3D6B-9F17-7568-B56F-3CADE594530F}"/>
              </a:ext>
            </a:extLst>
          </p:cNvPr>
          <p:cNvSpPr txBox="1"/>
          <p:nvPr/>
        </p:nvSpPr>
        <p:spPr>
          <a:xfrm>
            <a:off x="4318000" y="2869168"/>
            <a:ext cx="3561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/>
              <a:t>D</a:t>
            </a:r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4CAE71-0829-56C1-B752-B606661AFCE4}"/>
              </a:ext>
            </a:extLst>
          </p:cNvPr>
          <p:cNvSpPr txBox="1"/>
          <p:nvPr/>
        </p:nvSpPr>
        <p:spPr>
          <a:xfrm>
            <a:off x="0" y="6120405"/>
            <a:ext cx="32733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/>
              <a:t>E</a:t>
            </a:r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4727499-7DBB-9BEC-BA9C-238CFD86D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00" y="3251237"/>
            <a:ext cx="4318000" cy="32385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132FB3A-BCF5-0FC4-CDBA-4F71724E58D6}"/>
              </a:ext>
            </a:extLst>
          </p:cNvPr>
          <p:cNvSpPr txBox="1"/>
          <p:nvPr/>
        </p:nvSpPr>
        <p:spPr>
          <a:xfrm>
            <a:off x="4317553" y="6120405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034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95D1460-C48A-F8AF-DABE-6EDD28B60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4572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4881DA1-B509-000A-A513-A7957805D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4572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EB2D1E0-7B04-EA4C-AA69-A4A7E81CA6C1}"/>
              </a:ext>
            </a:extLst>
          </p:cNvPr>
          <p:cNvSpPr txBox="1"/>
          <p:nvPr/>
        </p:nvSpPr>
        <p:spPr>
          <a:xfrm>
            <a:off x="0" y="4890052"/>
            <a:ext cx="10124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ja-JP" b="0" i="0" u="none" strike="noStrike" dirty="0">
                <a:solidFill>
                  <a:srgbClr val="000000"/>
                </a:solidFill>
                <a:effectLst/>
              </a:rPr>
              <a:t>FigureS2.Immunohistochemical staining for the calcium-sensing receptor (</a:t>
            </a:r>
            <a:r>
              <a:rPr lang="en" altLang="ja-JP" b="0" i="0" u="none" strike="noStrike" dirty="0" err="1">
                <a:solidFill>
                  <a:srgbClr val="000000"/>
                </a:solidFill>
                <a:effectLst/>
              </a:rPr>
              <a:t>CaSR</a:t>
            </a:r>
            <a:r>
              <a:rPr lang="en" altLang="ja-JP" b="0" i="0" u="none" strike="noStrike" dirty="0">
                <a:solidFill>
                  <a:srgbClr val="000000"/>
                </a:solidFill>
                <a:effectLst/>
              </a:rPr>
              <a:t>) in the cervical tumor tissue. Partial positivity for </a:t>
            </a:r>
            <a:r>
              <a:rPr lang="en" altLang="ja-JP" b="0" i="0" u="none" strike="noStrike" dirty="0" err="1">
                <a:solidFill>
                  <a:srgbClr val="000000"/>
                </a:solidFill>
                <a:effectLst/>
              </a:rPr>
              <a:t>CaSR</a:t>
            </a:r>
            <a:r>
              <a:rPr lang="en" altLang="ja-JP" b="0" i="0" u="none" strike="noStrike" dirty="0">
                <a:solidFill>
                  <a:srgbClr val="000000"/>
                </a:solidFill>
                <a:effectLst/>
              </a:rPr>
              <a:t> was observed (original magnification ×20(G), </a:t>
            </a:r>
            <a:r>
              <a:rPr lang="en-US" altLang="ja-JP" b="0" i="0" u="none" strike="noStrike" dirty="0">
                <a:solidFill>
                  <a:srgbClr val="000000"/>
                </a:solidFill>
                <a:effectLst/>
              </a:rPr>
              <a:t>×40(H)</a:t>
            </a:r>
            <a:r>
              <a:rPr lang="en" altLang="ja-JP" b="0" i="0" u="none" strike="noStrike" dirty="0">
                <a:solidFill>
                  <a:srgbClr val="000000"/>
                </a:solidFill>
                <a:effectLst/>
              </a:rPr>
              <a:t>).</a:t>
            </a:r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A0AE3EA-0C60-87E0-29F7-DFD3C6F4C87F}"/>
              </a:ext>
            </a:extLst>
          </p:cNvPr>
          <p:cNvSpPr txBox="1"/>
          <p:nvPr/>
        </p:nvSpPr>
        <p:spPr>
          <a:xfrm>
            <a:off x="0" y="4200939"/>
            <a:ext cx="35298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/>
              <a:t>G</a:t>
            </a:r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2FE8CC9-CC27-54E7-D439-33DF0F510B9E}"/>
              </a:ext>
            </a:extLst>
          </p:cNvPr>
          <p:cNvSpPr txBox="1"/>
          <p:nvPr/>
        </p:nvSpPr>
        <p:spPr>
          <a:xfrm>
            <a:off x="6096000" y="4200939"/>
            <a:ext cx="3561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/>
              <a:t>H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44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3EC52BE-CA6F-F695-011D-E7CD08940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4572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BBE724E-1617-39E3-8F5F-11A80F271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0"/>
            <a:ext cx="6095999" cy="4572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0653907-06AB-A8EF-CED1-0A0779D4B166}"/>
              </a:ext>
            </a:extLst>
          </p:cNvPr>
          <p:cNvSpPr txBox="1"/>
          <p:nvPr/>
        </p:nvSpPr>
        <p:spPr>
          <a:xfrm>
            <a:off x="0" y="5257800"/>
            <a:ext cx="11953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Figure S3. Kidney </a:t>
            </a:r>
            <a:r>
              <a:rPr lang="en-US" altLang="ja-JP" dirty="0"/>
              <a:t>pathological findings. Focal tubular atrophy and interstitial fibrosis were observed </a:t>
            </a:r>
            <a:r>
              <a:rPr kumimoji="1" lang="en-US" altLang="ja-JP" dirty="0"/>
              <a:t>on </a:t>
            </a:r>
          </a:p>
          <a:p>
            <a:r>
              <a:rPr lang="en-US" altLang="ja-JP" dirty="0"/>
              <a:t>Masson trichrome staining, (original magnification ×4)(I).</a:t>
            </a:r>
            <a:r>
              <a:rPr kumimoji="1" lang="en-US" altLang="ja-JP" dirty="0"/>
              <a:t> </a:t>
            </a:r>
            <a:r>
              <a:rPr lang="en-US" altLang="ja-JP" dirty="0"/>
              <a:t>Glomeruli demonstrated mesangial hypercellularity and mesangial matrix expansion </a:t>
            </a:r>
            <a:r>
              <a:rPr kumimoji="1" lang="en-US" altLang="ja-JP" dirty="0"/>
              <a:t>extended on </a:t>
            </a:r>
            <a:r>
              <a:rPr lang="en-US" altLang="ja-JP" dirty="0"/>
              <a:t>hematoxylin-eosin staining (original magnification ×20) (J).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4BB026E-42D4-64E9-A844-562A2F3AE925}"/>
              </a:ext>
            </a:extLst>
          </p:cNvPr>
          <p:cNvSpPr txBox="1"/>
          <p:nvPr/>
        </p:nvSpPr>
        <p:spPr>
          <a:xfrm>
            <a:off x="-10927" y="4202668"/>
            <a:ext cx="2519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/>
              <a:t>I</a:t>
            </a:r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017AD05-F028-725A-40FF-E6506311C956}"/>
              </a:ext>
            </a:extLst>
          </p:cNvPr>
          <p:cNvSpPr txBox="1"/>
          <p:nvPr/>
        </p:nvSpPr>
        <p:spPr>
          <a:xfrm>
            <a:off x="6106927" y="4202668"/>
            <a:ext cx="2776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J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868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138</Words>
  <Application>Microsoft Macintosh PowerPoint</Application>
  <PresentationFormat>ワイド画面</PresentationFormat>
  <Paragraphs>12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yusuke ushio</dc:creator>
  <cp:lastModifiedBy>yusuke ushio</cp:lastModifiedBy>
  <cp:revision>1</cp:revision>
  <dcterms:created xsi:type="dcterms:W3CDTF">2025-09-29T05:16:23Z</dcterms:created>
  <dcterms:modified xsi:type="dcterms:W3CDTF">2025-09-29T05:17:41Z</dcterms:modified>
</cp:coreProperties>
</file>