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12"/>
  </p:notesMasterIdLst>
  <p:sldIdLst>
    <p:sldId id="294" r:id="rId5"/>
    <p:sldId id="287" r:id="rId6"/>
    <p:sldId id="313" r:id="rId7"/>
    <p:sldId id="311" r:id="rId8"/>
    <p:sldId id="308" r:id="rId9"/>
    <p:sldId id="315" r:id="rId10"/>
    <p:sldId id="31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F590BD-29CD-764D-A96E-777367F60FA5}" name="Kim Lindland" initials="KL" userId="S::Lindland@Oncoinvent.com::c2a50945-c861-4898-8e0d-e828dea0eefd" providerId="AD"/>
  <p188:author id="{53D112C0-9D5E-E924-D24B-9061919F5F2A}" name="Kim Lindland" initials="KL" userId="S::lindland@oncoinvent.com::c2a50945-c861-4898-8e0d-e828dea0ee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049" autoAdjust="0"/>
  </p:normalViewPr>
  <p:slideViewPr>
    <p:cSldViewPr snapToGrid="0" showGuides="1">
      <p:cViewPr varScale="1">
        <p:scale>
          <a:sx n="124" d="100"/>
          <a:sy n="124" d="100"/>
        </p:scale>
        <p:origin x="293" y="10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Lindland" userId="c2a50945-c861-4898-8e0d-e828dea0eefd" providerId="ADAL" clId="{0E5CCF1C-F85A-47A3-8FAF-53659C0B319A}"/>
    <pc:docChg chg="custSel modSld">
      <pc:chgData name="Kim Lindland" userId="c2a50945-c861-4898-8e0d-e828dea0eefd" providerId="ADAL" clId="{0E5CCF1C-F85A-47A3-8FAF-53659C0B319A}" dt="2025-08-15T11:27:45.056" v="151" actId="1035"/>
      <pc:docMkLst>
        <pc:docMk/>
      </pc:docMkLst>
      <pc:sldChg chg="addSp delSp modSp mod">
        <pc:chgData name="Kim Lindland" userId="c2a50945-c861-4898-8e0d-e828dea0eefd" providerId="ADAL" clId="{0E5CCF1C-F85A-47A3-8FAF-53659C0B319A}" dt="2025-08-15T11:27:45.056" v="151" actId="1035"/>
        <pc:sldMkLst>
          <pc:docMk/>
          <pc:sldMk cId="209742716" sldId="294"/>
        </pc:sldMkLst>
        <pc:picChg chg="del">
          <ac:chgData name="Kim Lindland" userId="c2a50945-c861-4898-8e0d-e828dea0eefd" providerId="ADAL" clId="{0E5CCF1C-F85A-47A3-8FAF-53659C0B319A}" dt="2025-08-15T11:23:01.337" v="54" actId="478"/>
          <ac:picMkLst>
            <pc:docMk/>
            <pc:sldMk cId="209742716" sldId="294"/>
            <ac:picMk id="3" creationId="{A804ACA6-B84F-8813-C4A6-E10C83A7FA4E}"/>
          </ac:picMkLst>
        </pc:picChg>
        <pc:picChg chg="add del mod">
          <ac:chgData name="Kim Lindland" userId="c2a50945-c861-4898-8e0d-e828dea0eefd" providerId="ADAL" clId="{0E5CCF1C-F85A-47A3-8FAF-53659C0B319A}" dt="2025-08-15T11:20:58.092" v="36" actId="478"/>
          <ac:picMkLst>
            <pc:docMk/>
            <pc:sldMk cId="209742716" sldId="294"/>
            <ac:picMk id="11" creationId="{60D41AA7-F9D9-5E17-9CEE-45CA0C0FC06D}"/>
          </ac:picMkLst>
        </pc:picChg>
        <pc:picChg chg="del">
          <ac:chgData name="Kim Lindland" userId="c2a50945-c861-4898-8e0d-e828dea0eefd" providerId="ADAL" clId="{0E5CCF1C-F85A-47A3-8FAF-53659C0B319A}" dt="2025-08-15T11:23:45.322" v="66" actId="478"/>
          <ac:picMkLst>
            <pc:docMk/>
            <pc:sldMk cId="209742716" sldId="294"/>
            <ac:picMk id="12" creationId="{8F7FA47F-D436-C7F3-73FC-F1F379AF816F}"/>
          </ac:picMkLst>
        </pc:picChg>
        <pc:picChg chg="add mod">
          <ac:chgData name="Kim Lindland" userId="c2a50945-c861-4898-8e0d-e828dea0eefd" providerId="ADAL" clId="{0E5CCF1C-F85A-47A3-8FAF-53659C0B319A}" dt="2025-08-15T11:27:33.122" v="150" actId="1035"/>
          <ac:picMkLst>
            <pc:docMk/>
            <pc:sldMk cId="209742716" sldId="294"/>
            <ac:picMk id="14" creationId="{210F1378-6B90-0D9C-57C7-ABCBA86E4BB9}"/>
          </ac:picMkLst>
        </pc:picChg>
        <pc:picChg chg="del">
          <ac:chgData name="Kim Lindland" userId="c2a50945-c861-4898-8e0d-e828dea0eefd" providerId="ADAL" clId="{0E5CCF1C-F85A-47A3-8FAF-53659C0B319A}" dt="2025-08-15T11:21:52.447" v="48" actId="478"/>
          <ac:picMkLst>
            <pc:docMk/>
            <pc:sldMk cId="209742716" sldId="294"/>
            <ac:picMk id="16" creationId="{8066D7FE-C9A6-82B9-2A0D-45E5204AD5E9}"/>
          </ac:picMkLst>
        </pc:picChg>
        <pc:picChg chg="add mod">
          <ac:chgData name="Kim Lindland" userId="c2a50945-c861-4898-8e0d-e828dea0eefd" providerId="ADAL" clId="{0E5CCF1C-F85A-47A3-8FAF-53659C0B319A}" dt="2025-08-15T11:26:11.786" v="135" actId="1035"/>
          <ac:picMkLst>
            <pc:docMk/>
            <pc:sldMk cId="209742716" sldId="294"/>
            <ac:picMk id="17" creationId="{3AD3C8B0-4BF0-9E92-8BE1-A4238269B446}"/>
          </ac:picMkLst>
        </pc:picChg>
        <pc:picChg chg="add mod">
          <ac:chgData name="Kim Lindland" userId="c2a50945-c861-4898-8e0d-e828dea0eefd" providerId="ADAL" clId="{0E5CCF1C-F85A-47A3-8FAF-53659C0B319A}" dt="2025-08-15T11:25:17.026" v="80" actId="552"/>
          <ac:picMkLst>
            <pc:docMk/>
            <pc:sldMk cId="209742716" sldId="294"/>
            <ac:picMk id="19" creationId="{C4BED604-154B-9478-FD8A-98EF60F0E47A}"/>
          </ac:picMkLst>
        </pc:picChg>
        <pc:picChg chg="del">
          <ac:chgData name="Kim Lindland" userId="c2a50945-c861-4898-8e0d-e828dea0eefd" providerId="ADAL" clId="{0E5CCF1C-F85A-47A3-8FAF-53659C0B319A}" dt="2025-08-15T10:48:57.574" v="12" actId="478"/>
          <ac:picMkLst>
            <pc:docMk/>
            <pc:sldMk cId="209742716" sldId="294"/>
            <ac:picMk id="20" creationId="{7F3CD089-65EA-C47C-C4FC-B2CB25D697FC}"/>
          </ac:picMkLst>
        </pc:picChg>
        <pc:picChg chg="add mod">
          <ac:chgData name="Kim Lindland" userId="c2a50945-c861-4898-8e0d-e828dea0eefd" providerId="ADAL" clId="{0E5CCF1C-F85A-47A3-8FAF-53659C0B319A}" dt="2025-08-15T11:27:45.056" v="151" actId="1035"/>
          <ac:picMkLst>
            <pc:docMk/>
            <pc:sldMk cId="209742716" sldId="294"/>
            <ac:picMk id="22" creationId="{B42B6058-9E49-8673-AF43-349F055AD464}"/>
          </ac:picMkLst>
        </pc:picChg>
        <pc:picChg chg="del">
          <ac:chgData name="Kim Lindland" userId="c2a50945-c861-4898-8e0d-e828dea0eefd" providerId="ADAL" clId="{0E5CCF1C-F85A-47A3-8FAF-53659C0B319A}" dt="2025-08-15T11:24:46.488" v="73" actId="478"/>
          <ac:picMkLst>
            <pc:docMk/>
            <pc:sldMk cId="209742716" sldId="294"/>
            <ac:picMk id="23" creationId="{92765295-F576-74AE-4528-29BB6D3142AD}"/>
          </ac:picMkLst>
        </pc:picChg>
        <pc:picChg chg="add mod">
          <ac:chgData name="Kim Lindland" userId="c2a50945-c861-4898-8e0d-e828dea0eefd" providerId="ADAL" clId="{0E5CCF1C-F85A-47A3-8FAF-53659C0B319A}" dt="2025-08-15T11:26:07.139" v="127" actId="1035"/>
          <ac:picMkLst>
            <pc:docMk/>
            <pc:sldMk cId="209742716" sldId="294"/>
            <ac:picMk id="26" creationId="{38EA89FA-6E54-6934-6320-CC110DA6EE9A}"/>
          </ac:picMkLst>
        </pc:picChg>
        <pc:picChg chg="add mod">
          <ac:chgData name="Kim Lindland" userId="c2a50945-c861-4898-8e0d-e828dea0eefd" providerId="ADAL" clId="{0E5CCF1C-F85A-47A3-8FAF-53659C0B319A}" dt="2025-08-15T11:26:02.626" v="121" actId="1036"/>
          <ac:picMkLst>
            <pc:docMk/>
            <pc:sldMk cId="209742716" sldId="294"/>
            <ac:picMk id="28" creationId="{6734411D-A400-D8C7-E640-648A38B3A973}"/>
          </ac:picMkLst>
        </pc:picChg>
      </pc:sldChg>
    </pc:docChg>
  </pc:docChgLst>
  <pc:docChgLst>
    <pc:chgData name="Asta Juzeniene" userId="5f77f657-5ba9-432a-aa3d-09d66fbbc41c" providerId="ADAL" clId="{B2BEB5AA-5DB7-4A83-9A6A-2346C8A956A8}"/>
    <pc:docChg chg="undo custSel modSld sldOrd">
      <pc:chgData name="Asta Juzeniene" userId="5f77f657-5ba9-432a-aa3d-09d66fbbc41c" providerId="ADAL" clId="{B2BEB5AA-5DB7-4A83-9A6A-2346C8A956A8}" dt="2025-06-04T12:58:47.551" v="162" actId="1076"/>
      <pc:docMkLst>
        <pc:docMk/>
      </pc:docMkLst>
      <pc:sldChg chg="modSp mod">
        <pc:chgData name="Asta Juzeniene" userId="5f77f657-5ba9-432a-aa3d-09d66fbbc41c" providerId="ADAL" clId="{B2BEB5AA-5DB7-4A83-9A6A-2346C8A956A8}" dt="2025-06-04T12:42:59.120" v="3" actId="13926"/>
        <pc:sldMkLst>
          <pc:docMk/>
          <pc:sldMk cId="1326527197" sldId="287"/>
        </pc:sldMkLst>
      </pc:sldChg>
      <pc:sldChg chg="modSp mod ord">
        <pc:chgData name="Asta Juzeniene" userId="5f77f657-5ba9-432a-aa3d-09d66fbbc41c" providerId="ADAL" clId="{B2BEB5AA-5DB7-4A83-9A6A-2346C8A956A8}" dt="2025-06-04T12:53:33.989" v="100" actId="20577"/>
        <pc:sldMkLst>
          <pc:docMk/>
          <pc:sldMk cId="209742716" sldId="294"/>
        </pc:sldMkLst>
      </pc:sldChg>
      <pc:sldChg chg="modSp mod">
        <pc:chgData name="Asta Juzeniene" userId="5f77f657-5ba9-432a-aa3d-09d66fbbc41c" providerId="ADAL" clId="{B2BEB5AA-5DB7-4A83-9A6A-2346C8A956A8}" dt="2025-06-04T12:56:12.101" v="139" actId="255"/>
        <pc:sldMkLst>
          <pc:docMk/>
          <pc:sldMk cId="1738893195" sldId="308"/>
        </pc:sldMkLst>
      </pc:sldChg>
      <pc:sldChg chg="modSp mod">
        <pc:chgData name="Asta Juzeniene" userId="5f77f657-5ba9-432a-aa3d-09d66fbbc41c" providerId="ADAL" clId="{B2BEB5AA-5DB7-4A83-9A6A-2346C8A956A8}" dt="2025-06-04T12:57:56.225" v="152" actId="14734"/>
        <pc:sldMkLst>
          <pc:docMk/>
          <pc:sldMk cId="3420744859" sldId="310"/>
        </pc:sldMkLst>
      </pc:sldChg>
      <pc:sldChg chg="modSp mod">
        <pc:chgData name="Asta Juzeniene" userId="5f77f657-5ba9-432a-aa3d-09d66fbbc41c" providerId="ADAL" clId="{B2BEB5AA-5DB7-4A83-9A6A-2346C8A956A8}" dt="2025-06-04T12:58:47.551" v="162" actId="1076"/>
        <pc:sldMkLst>
          <pc:docMk/>
          <pc:sldMk cId="3851785048" sldId="311"/>
        </pc:sldMkLst>
      </pc:sldChg>
      <pc:sldChg chg="modSp mod ord">
        <pc:chgData name="Asta Juzeniene" userId="5f77f657-5ba9-432a-aa3d-09d66fbbc41c" providerId="ADAL" clId="{B2BEB5AA-5DB7-4A83-9A6A-2346C8A956A8}" dt="2025-06-04T12:58:13.901" v="155" actId="14100"/>
        <pc:sldMkLst>
          <pc:docMk/>
          <pc:sldMk cId="4225391070" sldId="313"/>
        </pc:sldMkLst>
      </pc:sldChg>
    </pc:docChg>
  </pc:docChgLst>
  <pc:docChgLst>
    <pc:chgData name="Kim Lindland" userId="S::lindland@oncoinvent.com::c2a50945-c861-4898-8e0d-e828dea0eefd" providerId="AD" clId="Web-{5011B375-C110-F9D2-7211-4D218E4E0A86}"/>
    <pc:docChg chg="mod">
      <pc:chgData name="Kim Lindland" userId="S::lindland@oncoinvent.com::c2a50945-c861-4898-8e0d-e828dea0eefd" providerId="AD" clId="Web-{5011B375-C110-F9D2-7211-4D218E4E0A86}" dt="2025-06-04T15:17:25.018" v="0"/>
      <pc:docMkLst>
        <pc:docMk/>
      </pc:docMkLst>
    </pc:docChg>
  </pc:docChgLst>
  <pc:docChgLst>
    <pc:chgData name="Kim Lindland" userId="c2a50945-c861-4898-8e0d-e828dea0eefd" providerId="ADAL" clId="{D150CE88-BC5A-4713-A165-B8E5F8CB40EA}"/>
    <pc:docChg chg="undo custSel addSld delSld modSld sldOrd">
      <pc:chgData name="Kim Lindland" userId="c2a50945-c861-4898-8e0d-e828dea0eefd" providerId="ADAL" clId="{D150CE88-BC5A-4713-A165-B8E5F8CB40EA}" dt="2025-06-20T10:58:42.982" v="1758" actId="20577"/>
      <pc:docMkLst>
        <pc:docMk/>
      </pc:docMkLst>
      <pc:sldChg chg="addSp delSp modSp mod">
        <pc:chgData name="Kim Lindland" userId="c2a50945-c861-4898-8e0d-e828dea0eefd" providerId="ADAL" clId="{D150CE88-BC5A-4713-A165-B8E5F8CB40EA}" dt="2025-06-06T07:18:45.002" v="548"/>
        <pc:sldMkLst>
          <pc:docMk/>
          <pc:sldMk cId="1326527197" sldId="287"/>
        </pc:sldMkLst>
      </pc:sldChg>
      <pc:sldChg chg="modSp mod ord">
        <pc:chgData name="Kim Lindland" userId="c2a50945-c861-4898-8e0d-e828dea0eefd" providerId="ADAL" clId="{D150CE88-BC5A-4713-A165-B8E5F8CB40EA}" dt="2025-06-06T07:16:44.182" v="504"/>
        <pc:sldMkLst>
          <pc:docMk/>
          <pc:sldMk cId="209742716" sldId="294"/>
        </pc:sldMkLst>
      </pc:sldChg>
      <pc:sldChg chg="modSp add del">
        <pc:chgData name="Kim Lindland" userId="c2a50945-c861-4898-8e0d-e828dea0eefd" providerId="ADAL" clId="{D150CE88-BC5A-4713-A165-B8E5F8CB40EA}" dt="2025-06-14T06:55:37.917" v="1215"/>
        <pc:sldMkLst>
          <pc:docMk/>
          <pc:sldMk cId="1738893195" sldId="308"/>
        </pc:sldMkLst>
      </pc:sldChg>
      <pc:sldChg chg="modSp mod">
        <pc:chgData name="Kim Lindland" userId="c2a50945-c861-4898-8e0d-e828dea0eefd" providerId="ADAL" clId="{D150CE88-BC5A-4713-A165-B8E5F8CB40EA}" dt="2025-06-14T06:56:35.873" v="1237" actId="20577"/>
        <pc:sldMkLst>
          <pc:docMk/>
          <pc:sldMk cId="3420744859" sldId="310"/>
        </pc:sldMkLst>
      </pc:sldChg>
      <pc:sldChg chg="modSp mod">
        <pc:chgData name="Kim Lindland" userId="c2a50945-c861-4898-8e0d-e828dea0eefd" providerId="ADAL" clId="{D150CE88-BC5A-4713-A165-B8E5F8CB40EA}" dt="2025-06-17T11:13:37.561" v="1726" actId="20577"/>
        <pc:sldMkLst>
          <pc:docMk/>
          <pc:sldMk cId="4225391070" sldId="313"/>
        </pc:sldMkLst>
      </pc:sldChg>
      <pc:sldChg chg="addSp delSp modSp new del mod ord">
        <pc:chgData name="Kim Lindland" userId="c2a50945-c861-4898-8e0d-e828dea0eefd" providerId="ADAL" clId="{D150CE88-BC5A-4713-A165-B8E5F8CB40EA}" dt="2025-06-17T11:15:32.471" v="1727" actId="47"/>
        <pc:sldMkLst>
          <pc:docMk/>
          <pc:sldMk cId="3821765120" sldId="314"/>
        </pc:sldMkLst>
      </pc:sldChg>
      <pc:sldChg chg="addSp delSp modSp new mod">
        <pc:chgData name="Kim Lindland" userId="c2a50945-c861-4898-8e0d-e828dea0eefd" providerId="ADAL" clId="{D150CE88-BC5A-4713-A165-B8E5F8CB40EA}" dt="2025-06-20T10:58:42.982" v="1758" actId="20577"/>
        <pc:sldMkLst>
          <pc:docMk/>
          <pc:sldMk cId="1682137642" sldId="31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5BDB7-EB91-473B-B82E-E2CB61FFB2F4}" type="datetimeFigureOut">
              <a:rPr lang="en-US" smtClean="0"/>
              <a:t>8/15/2025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5C4A9E-9D6C-466E-88DD-EDF2AC443EE4}" type="slidenum">
              <a:rPr lang="en-US" smtClean="0"/>
              <a:t>‹#›</a:t>
            </a:fld>
            <a:endParaRPr lang="en-US"/>
          </a:p>
        </p:txBody>
      </p:sp>
    </p:spTree>
    <p:extLst>
      <p:ext uri="{BB962C8B-B14F-4D97-AF65-F5344CB8AC3E}">
        <p14:creationId xmlns:p14="http://schemas.microsoft.com/office/powerpoint/2010/main" val="409702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5C4A9E-9D6C-466E-88DD-EDF2AC443EE4}" type="slidenum">
              <a:rPr lang="en-US" smtClean="0"/>
              <a:t>1</a:t>
            </a:fld>
            <a:endParaRPr lang="en-US"/>
          </a:p>
        </p:txBody>
      </p:sp>
    </p:spTree>
    <p:extLst>
      <p:ext uri="{BB962C8B-B14F-4D97-AF65-F5344CB8AC3E}">
        <p14:creationId xmlns:p14="http://schemas.microsoft.com/office/powerpoint/2010/main" val="2433539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095C4A9E-9D6C-466E-88DD-EDF2AC443EE4}" type="slidenum">
              <a:rPr lang="en-US" smtClean="0"/>
              <a:t>2</a:t>
            </a:fld>
            <a:endParaRPr lang="en-US"/>
          </a:p>
        </p:txBody>
      </p:sp>
    </p:spTree>
    <p:extLst>
      <p:ext uri="{BB962C8B-B14F-4D97-AF65-F5344CB8AC3E}">
        <p14:creationId xmlns:p14="http://schemas.microsoft.com/office/powerpoint/2010/main" val="61810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2E7D-FF9A-FA1B-6DDD-02AA2F7C9D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1B4D1B-060C-4D59-16FB-26E6DE31C1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A9C739-89F8-E9C7-5793-26F7B87D7B35}"/>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F567E328-3882-0FD6-8A10-23E51CE55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E3670-B4B6-92C4-1D90-8DD3E5389E66}"/>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149232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B374-8BEB-ED7C-AA54-8890E13D38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D74CF8-ECC0-0673-BB21-1AB12CC2FE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DBE791-1E5A-29D0-9D5D-343A11368B0E}"/>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3BC2D825-3A08-E8CC-9888-5AE228F31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71E4A-BC0E-C46F-7AFD-1D4DA308618E}"/>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2036398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DE15-25FD-A9F3-B0C0-7458BCCB39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C67830-77AD-95A7-FBFE-6DB1438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451B6E-8007-FF36-6D15-323CFE3E5C10}"/>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1C7569B4-8064-5CAB-2AA7-C6AAE73C2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9DF964-0871-815D-3F7D-A0BE4EE5F754}"/>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612695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FD8F-30B8-C057-2C6F-6A362BA2C4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9047B1-1728-4820-57CC-B40FD2BDC3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2CCE58-99BD-7317-A4A4-7E5DA9EF2A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E2C17F-9C29-EE99-884D-1E4EF6C614D5}"/>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6" name="Footer Placeholder 5">
            <a:extLst>
              <a:ext uri="{FF2B5EF4-FFF2-40B4-BE49-F238E27FC236}">
                <a16:creationId xmlns:a16="http://schemas.microsoft.com/office/drawing/2014/main" id="{25792FD9-CFE9-7ABD-9FCF-ADA2B0DBFF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FC1CC-3FC9-F842-FF90-1705051B139D}"/>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179097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C0F5-CD96-7370-E007-1CE8CDCE26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11EE24-ADA7-00AA-2382-23E3658ABE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B29FB0-D7F1-E677-B95F-79AA166C81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512F7F-E821-6F65-3A87-FC7C4F31A3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BA38CC-736D-C5A4-DEF7-7A316B2EE2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352417-E55C-2A42-3C6C-BB3F2FDD89E9}"/>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8" name="Footer Placeholder 7">
            <a:extLst>
              <a:ext uri="{FF2B5EF4-FFF2-40B4-BE49-F238E27FC236}">
                <a16:creationId xmlns:a16="http://schemas.microsoft.com/office/drawing/2014/main" id="{2BAFC037-918F-87A8-F239-49B126FD32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8BD31F-7723-050E-946B-FA940BD6A63C}"/>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3346517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AAF2-113B-AAE5-1ED6-C4760C2543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3E18BD-EFC9-C6A8-9A02-A6E716DD0E8B}"/>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4" name="Footer Placeholder 3">
            <a:extLst>
              <a:ext uri="{FF2B5EF4-FFF2-40B4-BE49-F238E27FC236}">
                <a16:creationId xmlns:a16="http://schemas.microsoft.com/office/drawing/2014/main" id="{4A8BEE7C-FEF4-F137-DBA3-B9EDEF9A23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EE30DF-C94C-FE49-7BF9-84580899CFBD}"/>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2297406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98EE81-F982-D3C6-0C09-657F951E7653}"/>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3" name="Footer Placeholder 2">
            <a:extLst>
              <a:ext uri="{FF2B5EF4-FFF2-40B4-BE49-F238E27FC236}">
                <a16:creationId xmlns:a16="http://schemas.microsoft.com/office/drawing/2014/main" id="{247BE3A2-3529-5939-2A2A-7ACA2AB131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C06B66-715F-E43B-83FB-54DAD10BD5E3}"/>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3941547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5745D-1F77-F1AD-4E20-B80AEAAFF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EE173D-2754-A5B5-42D8-D426B327A8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EABDE1-D572-1E97-0276-3D6C40E3A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C6A51-8ACE-8022-BE65-375D9CE249DC}"/>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6" name="Footer Placeholder 5">
            <a:extLst>
              <a:ext uri="{FF2B5EF4-FFF2-40B4-BE49-F238E27FC236}">
                <a16:creationId xmlns:a16="http://schemas.microsoft.com/office/drawing/2014/main" id="{184C651D-1AA4-E558-EAE2-ACB1003F1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441737-2354-96F2-8E28-48ECEDCAECFC}"/>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1504615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EFA78-3431-C834-253C-8F52E17F13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7BA09B-9D6F-890F-7864-DCB06190C5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0461BF-2EB0-9618-5403-DEE4E55AE6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D92DB-8A4A-A938-FD47-B43021146831}"/>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6" name="Footer Placeholder 5">
            <a:extLst>
              <a:ext uri="{FF2B5EF4-FFF2-40B4-BE49-F238E27FC236}">
                <a16:creationId xmlns:a16="http://schemas.microsoft.com/office/drawing/2014/main" id="{3DBFEB89-275E-97D6-2EEA-731E9B7D0B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240DAE-A935-26EF-C438-C58BDBDAF22A}"/>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4202286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783CD-5800-0613-7C74-4932FBE293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CBDFA9-CD5E-E1B7-0E24-625A177715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EE8B4-3ECF-FDD3-F52E-41FFC0158CDB}"/>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CAA5E7D2-A462-03B1-DB85-3D314CD84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0B453-3696-4B03-1BF5-02D250BB49B1}"/>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2230922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FBD60-59CA-209B-37B1-7C5BBB7257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E88E9F-3FFA-0DE0-DE89-21F4778CDC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5C2726-8F1E-8384-74F1-EB09C317C4DE}"/>
              </a:ext>
            </a:extLst>
          </p:cNvPr>
          <p:cNvSpPr>
            <a:spLocks noGrp="1"/>
          </p:cNvSpPr>
          <p:nvPr>
            <p:ph type="dt" sz="half" idx="10"/>
          </p:nvPr>
        </p:nvSpPr>
        <p:spPr/>
        <p:txBody>
          <a:body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F3BEAEB4-CC06-35E5-CC82-52727BF48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AA34E-BD48-5698-F890-6CED1F543D7A}"/>
              </a:ext>
            </a:extLst>
          </p:cNvPr>
          <p:cNvSpPr>
            <a:spLocks noGrp="1"/>
          </p:cNvSpPr>
          <p:nvPr>
            <p:ph type="sldNum" sz="quarter" idx="12"/>
          </p:nvPr>
        </p:nvSpPr>
        <p:spPr/>
        <p:txBody>
          <a:bodyPr/>
          <a:lstStyle/>
          <a:p>
            <a:fld id="{90BFA7FC-4C45-4B43-979B-DE9BEB497887}" type="slidenum">
              <a:rPr lang="en-US" smtClean="0"/>
              <a:t>‹#›</a:t>
            </a:fld>
            <a:endParaRPr lang="en-US"/>
          </a:p>
        </p:txBody>
      </p:sp>
    </p:spTree>
    <p:extLst>
      <p:ext uri="{BB962C8B-B14F-4D97-AF65-F5344CB8AC3E}">
        <p14:creationId xmlns:p14="http://schemas.microsoft.com/office/powerpoint/2010/main" val="147855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F9B4C5-FEE1-3B7D-2160-B08FF56F7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ECF464-F669-6DDB-F809-F52D567D95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56FA4-69DA-0AC3-EFFF-6478DC2ED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CB3AD2-2595-4020-A3A1-B0CF3A17B9EA}" type="datetimeFigureOut">
              <a:rPr lang="en-US" smtClean="0"/>
              <a:t>8/15/2025</a:t>
            </a:fld>
            <a:endParaRPr lang="en-US"/>
          </a:p>
        </p:txBody>
      </p:sp>
      <p:sp>
        <p:nvSpPr>
          <p:cNvPr id="5" name="Footer Placeholder 4">
            <a:extLst>
              <a:ext uri="{FF2B5EF4-FFF2-40B4-BE49-F238E27FC236}">
                <a16:creationId xmlns:a16="http://schemas.microsoft.com/office/drawing/2014/main" id="{94BA75F6-A72F-0712-C0A9-9CFE5DF52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C8A3B3B-1883-DD99-8D6E-F92F9991F0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BFA7FC-4C45-4B43-979B-DE9BEB497887}" type="slidenum">
              <a:rPr lang="en-US" smtClean="0"/>
              <a:t>‹#›</a:t>
            </a:fld>
            <a:endParaRPr lang="en-US"/>
          </a:p>
        </p:txBody>
      </p:sp>
    </p:spTree>
    <p:extLst>
      <p:ext uri="{BB962C8B-B14F-4D97-AF65-F5344CB8AC3E}">
        <p14:creationId xmlns:p14="http://schemas.microsoft.com/office/powerpoint/2010/main" val="2725617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oleObject" Target="../embeddings/oleObject1.bin"/><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G"/><Relationship Id="rId11" Type="http://schemas.openxmlformats.org/officeDocument/2006/relationships/image" Target="../media/image8.JPG"/><Relationship Id="rId5" Type="http://schemas.openxmlformats.org/officeDocument/2006/relationships/image" Target="../media/image2.JPG"/><Relationship Id="rId10" Type="http://schemas.openxmlformats.org/officeDocument/2006/relationships/image" Target="../media/image7.JPG"/><Relationship Id="rId4" Type="http://schemas.openxmlformats.org/officeDocument/2006/relationships/image" Target="../media/image1.emf"/><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2.bin"/><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emf"/><Relationship Id="rId11" Type="http://schemas.openxmlformats.org/officeDocument/2006/relationships/image" Target="../media/image15.png"/><Relationship Id="rId5" Type="http://schemas.openxmlformats.org/officeDocument/2006/relationships/oleObject" Target="../embeddings/oleObject3.bin"/><Relationship Id="rId10" Type="http://schemas.openxmlformats.org/officeDocument/2006/relationships/image" Target="../media/image14.png"/><Relationship Id="rId4" Type="http://schemas.openxmlformats.org/officeDocument/2006/relationships/image" Target="../media/image9.emf"/><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0170DD1-95CF-667A-685E-7622104365FD}"/>
              </a:ext>
            </a:extLst>
          </p:cNvPr>
          <p:cNvGraphicFramePr>
            <a:graphicFrameLocks noChangeAspect="1"/>
          </p:cNvGraphicFramePr>
          <p:nvPr>
            <p:extLst>
              <p:ext uri="{D42A27DB-BD31-4B8C-83A1-F6EECF244321}">
                <p14:modId xmlns:p14="http://schemas.microsoft.com/office/powerpoint/2010/main" val="183846456"/>
              </p:ext>
            </p:extLst>
          </p:nvPr>
        </p:nvGraphicFramePr>
        <p:xfrm>
          <a:off x="1444625" y="793750"/>
          <a:ext cx="4592638" cy="2635250"/>
        </p:xfrm>
        <a:graphic>
          <a:graphicData uri="http://schemas.openxmlformats.org/presentationml/2006/ole">
            <mc:AlternateContent xmlns:mc="http://schemas.openxmlformats.org/markup-compatibility/2006">
              <mc:Choice xmlns:v="urn:schemas-microsoft-com:vml" Requires="v">
                <p:oleObj name="Prism 10" r:id="rId3" imgW="4592078" imgH="2634794" progId="Prism10.Document">
                  <p:embed/>
                </p:oleObj>
              </mc:Choice>
              <mc:Fallback>
                <p:oleObj name="Prism 10" r:id="rId3" imgW="4592078" imgH="2634794" progId="Prism10.Document">
                  <p:embed/>
                  <p:pic>
                    <p:nvPicPr>
                      <p:cNvPr id="4" name="Object 3">
                        <a:extLst>
                          <a:ext uri="{FF2B5EF4-FFF2-40B4-BE49-F238E27FC236}">
                            <a16:creationId xmlns:a16="http://schemas.microsoft.com/office/drawing/2014/main" id="{50170DD1-95CF-667A-685E-7622104365FD}"/>
                          </a:ext>
                        </a:extLst>
                      </p:cNvPr>
                      <p:cNvPicPr/>
                      <p:nvPr/>
                    </p:nvPicPr>
                    <p:blipFill>
                      <a:blip r:embed="rId4"/>
                      <a:stretch>
                        <a:fillRect/>
                      </a:stretch>
                    </p:blipFill>
                    <p:spPr>
                      <a:xfrm>
                        <a:off x="1444625" y="793750"/>
                        <a:ext cx="4592638" cy="263525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5651DB5C-9135-047D-D3AD-3E4D4BACF545}"/>
              </a:ext>
            </a:extLst>
          </p:cNvPr>
          <p:cNvSpPr txBox="1"/>
          <p:nvPr/>
        </p:nvSpPr>
        <p:spPr>
          <a:xfrm>
            <a:off x="7067228" y="567775"/>
            <a:ext cx="743712"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Day 0</a:t>
            </a:r>
          </a:p>
        </p:txBody>
      </p:sp>
      <p:sp>
        <p:nvSpPr>
          <p:cNvPr id="6" name="TextBox 5">
            <a:extLst>
              <a:ext uri="{FF2B5EF4-FFF2-40B4-BE49-F238E27FC236}">
                <a16:creationId xmlns:a16="http://schemas.microsoft.com/office/drawing/2014/main" id="{344C2FC2-DB05-8D62-18B3-5BB98FA149B8}"/>
              </a:ext>
            </a:extLst>
          </p:cNvPr>
          <p:cNvSpPr txBox="1"/>
          <p:nvPr/>
        </p:nvSpPr>
        <p:spPr>
          <a:xfrm>
            <a:off x="8077676" y="567775"/>
            <a:ext cx="743712"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Day 14</a:t>
            </a:r>
          </a:p>
        </p:txBody>
      </p:sp>
      <p:sp>
        <p:nvSpPr>
          <p:cNvPr id="7" name="TextBox 6">
            <a:extLst>
              <a:ext uri="{FF2B5EF4-FFF2-40B4-BE49-F238E27FC236}">
                <a16:creationId xmlns:a16="http://schemas.microsoft.com/office/drawing/2014/main" id="{D8BC7DF4-3448-11DA-94C0-FD515D96D6F3}"/>
              </a:ext>
            </a:extLst>
          </p:cNvPr>
          <p:cNvSpPr txBox="1"/>
          <p:nvPr/>
        </p:nvSpPr>
        <p:spPr>
          <a:xfrm>
            <a:off x="6249860" y="1136678"/>
            <a:ext cx="743712"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Cal-29</a:t>
            </a:r>
          </a:p>
        </p:txBody>
      </p:sp>
      <p:sp>
        <p:nvSpPr>
          <p:cNvPr id="8" name="TextBox 7">
            <a:extLst>
              <a:ext uri="{FF2B5EF4-FFF2-40B4-BE49-F238E27FC236}">
                <a16:creationId xmlns:a16="http://schemas.microsoft.com/office/drawing/2014/main" id="{1872B819-151D-EA61-A77E-A14190B4BD31}"/>
              </a:ext>
            </a:extLst>
          </p:cNvPr>
          <p:cNvSpPr txBox="1"/>
          <p:nvPr/>
        </p:nvSpPr>
        <p:spPr>
          <a:xfrm>
            <a:off x="6249860" y="1954056"/>
            <a:ext cx="743712"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RT-112</a:t>
            </a:r>
          </a:p>
        </p:txBody>
      </p:sp>
      <p:sp>
        <p:nvSpPr>
          <p:cNvPr id="9" name="TextBox 8">
            <a:extLst>
              <a:ext uri="{FF2B5EF4-FFF2-40B4-BE49-F238E27FC236}">
                <a16:creationId xmlns:a16="http://schemas.microsoft.com/office/drawing/2014/main" id="{FE177442-4ADD-7DF4-1847-A56C34316D1B}"/>
              </a:ext>
            </a:extLst>
          </p:cNvPr>
          <p:cNvSpPr txBox="1"/>
          <p:nvPr/>
        </p:nvSpPr>
        <p:spPr>
          <a:xfrm>
            <a:off x="6249860" y="2744343"/>
            <a:ext cx="743712"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T-24</a:t>
            </a:r>
          </a:p>
        </p:txBody>
      </p:sp>
      <p:pic>
        <p:nvPicPr>
          <p:cNvPr id="25" name="Picture 24" descr="A close-up of a microscope&#10;&#10;AI-generated content may be incorrect.">
            <a:extLst>
              <a:ext uri="{FF2B5EF4-FFF2-40B4-BE49-F238E27FC236}">
                <a16:creationId xmlns:a16="http://schemas.microsoft.com/office/drawing/2014/main" id="{240E08CB-30F3-F812-0B81-6D0C9539D9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0720" y="804741"/>
            <a:ext cx="1080000" cy="810000"/>
          </a:xfrm>
          <a:prstGeom prst="rect">
            <a:avLst/>
          </a:prstGeom>
        </p:spPr>
      </p:pic>
      <p:sp>
        <p:nvSpPr>
          <p:cNvPr id="2" name="TextBox 1">
            <a:extLst>
              <a:ext uri="{FF2B5EF4-FFF2-40B4-BE49-F238E27FC236}">
                <a16:creationId xmlns:a16="http://schemas.microsoft.com/office/drawing/2014/main" id="{1ECC0C12-592C-9F79-5840-668DCFECFAAD}"/>
              </a:ext>
            </a:extLst>
          </p:cNvPr>
          <p:cNvSpPr txBox="1"/>
          <p:nvPr/>
        </p:nvSpPr>
        <p:spPr>
          <a:xfrm>
            <a:off x="2307893" y="3534630"/>
            <a:ext cx="6582827" cy="1263744"/>
          </a:xfrm>
          <a:prstGeom prst="rect">
            <a:avLst/>
          </a:prstGeom>
          <a:noFill/>
        </p:spPr>
        <p:txBody>
          <a:bodyPr wrap="square">
            <a:spAutoFit/>
          </a:bodyPr>
          <a:lstStyle/>
          <a:p>
            <a:pPr algn="just">
              <a:lnSpc>
                <a:spcPct val="107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Fig. S1. Growth of bladder cancer Cal-29, RT-112 and T-24 spheroids.   </a:t>
            </a:r>
            <a:r>
              <a:rPr lang="en-US" sz="1200" dirty="0">
                <a:latin typeface="Arial" panose="020B0604020202020204" pitchFamily="34" charset="0"/>
                <a:ea typeface="Calibri" panose="020F0502020204030204" pitchFamily="34" charset="0"/>
                <a:cs typeface="Arial" panose="020B0604020202020204" pitchFamily="34" charset="0"/>
              </a:rPr>
              <a:t>Growth curves showing spheroid size over time for spheroids with representative brightfield images. Scale bars = 200 µm. At day 0, average spheroid sizes were approximately: Cal-29: ~13000 µm² → diameter ≈ 130 µm, RT-112: ~22000 µm² → diameter ≈ 200 µm; T-24: ~57000 µm² → diameter ≈ 250 um. At day 7, average spheroid sizes reached approximately: Cal-29: were not growing, RT-112: ~100,000 µm² → diameter ≈ 300 µm, T-24: ~125,000 µm² → diameter ≈ 400 µm.</a:t>
            </a:r>
          </a:p>
        </p:txBody>
      </p:sp>
      <p:pic>
        <p:nvPicPr>
          <p:cNvPr id="14" name="Picture 13" descr="A close-up of a cell&#10;&#10;AI-generated content may be incorrect.">
            <a:extLst>
              <a:ext uri="{FF2B5EF4-FFF2-40B4-BE49-F238E27FC236}">
                <a16:creationId xmlns:a16="http://schemas.microsoft.com/office/drawing/2014/main" id="{210F1378-6B90-0D9C-57C7-ABCBA86E4B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1784" y="1614090"/>
            <a:ext cx="1080000" cy="810000"/>
          </a:xfrm>
          <a:prstGeom prst="rect">
            <a:avLst/>
          </a:prstGeom>
        </p:spPr>
      </p:pic>
      <p:pic>
        <p:nvPicPr>
          <p:cNvPr id="17" name="Picture 16" descr="A close-up of a coin&#10;&#10;AI-generated content may be incorrect.">
            <a:extLst>
              <a:ext uri="{FF2B5EF4-FFF2-40B4-BE49-F238E27FC236}">
                <a16:creationId xmlns:a16="http://schemas.microsoft.com/office/drawing/2014/main" id="{3AD3C8B0-4BF0-9E92-8BE1-A4238269B4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1784" y="1610851"/>
            <a:ext cx="1080000" cy="810000"/>
          </a:xfrm>
          <a:prstGeom prst="rect">
            <a:avLst/>
          </a:prstGeom>
        </p:spPr>
      </p:pic>
      <p:pic>
        <p:nvPicPr>
          <p:cNvPr id="19" name="Picture 18" descr="A close-up of a cell&#10;&#10;AI-generated content may be incorrect.">
            <a:extLst>
              <a:ext uri="{FF2B5EF4-FFF2-40B4-BE49-F238E27FC236}">
                <a16:creationId xmlns:a16="http://schemas.microsoft.com/office/drawing/2014/main" id="{C4BED604-154B-9478-FD8A-98EF60F0E4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1784" y="2415811"/>
            <a:ext cx="1080000" cy="810000"/>
          </a:xfrm>
          <a:prstGeom prst="rect">
            <a:avLst/>
          </a:prstGeom>
        </p:spPr>
      </p:pic>
      <p:pic>
        <p:nvPicPr>
          <p:cNvPr id="22" name="Picture 21" descr="A black circle in a yellow surface&#10;&#10;AI-generated content may be incorrect.">
            <a:extLst>
              <a:ext uri="{FF2B5EF4-FFF2-40B4-BE49-F238E27FC236}">
                <a16:creationId xmlns:a16="http://schemas.microsoft.com/office/drawing/2014/main" id="{B42B6058-9E49-8673-AF43-349F055AD4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11784" y="2414217"/>
            <a:ext cx="1080000" cy="810000"/>
          </a:xfrm>
          <a:prstGeom prst="rect">
            <a:avLst/>
          </a:prstGeom>
        </p:spPr>
      </p:pic>
      <p:pic>
        <p:nvPicPr>
          <p:cNvPr id="26" name="Picture 25" descr="A close-up of a yellow liquid&#10;&#10;AI-generated content may be incorrect.">
            <a:extLst>
              <a:ext uri="{FF2B5EF4-FFF2-40B4-BE49-F238E27FC236}">
                <a16:creationId xmlns:a16="http://schemas.microsoft.com/office/drawing/2014/main" id="{38EA89FA-6E54-6934-6320-CC110DA6EE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11784" y="801307"/>
            <a:ext cx="1080000" cy="810000"/>
          </a:xfrm>
          <a:prstGeom prst="rect">
            <a:avLst/>
          </a:prstGeom>
        </p:spPr>
      </p:pic>
      <p:pic>
        <p:nvPicPr>
          <p:cNvPr id="28" name="Picture 27" descr="A close-up of a microscope&#10;&#10;AI-generated content may be incorrect.">
            <a:extLst>
              <a:ext uri="{FF2B5EF4-FFF2-40B4-BE49-F238E27FC236}">
                <a16:creationId xmlns:a16="http://schemas.microsoft.com/office/drawing/2014/main" id="{6734411D-A400-D8C7-E640-648A38B3A97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31784" y="802844"/>
            <a:ext cx="1080000" cy="810000"/>
          </a:xfrm>
          <a:prstGeom prst="rect">
            <a:avLst/>
          </a:prstGeom>
        </p:spPr>
      </p:pic>
    </p:spTree>
    <p:extLst>
      <p:ext uri="{BB962C8B-B14F-4D97-AF65-F5344CB8AC3E}">
        <p14:creationId xmlns:p14="http://schemas.microsoft.com/office/powerpoint/2010/main" val="20974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F837BAE4-45BE-1383-C8E9-EEB10942DB0B}"/>
              </a:ext>
            </a:extLst>
          </p:cNvPr>
          <p:cNvGraphicFramePr>
            <a:graphicFrameLocks noChangeAspect="1"/>
          </p:cNvGraphicFramePr>
          <p:nvPr>
            <p:extLst>
              <p:ext uri="{D42A27DB-BD31-4B8C-83A1-F6EECF244321}">
                <p14:modId xmlns:p14="http://schemas.microsoft.com/office/powerpoint/2010/main" val="1863990093"/>
              </p:ext>
            </p:extLst>
          </p:nvPr>
        </p:nvGraphicFramePr>
        <p:xfrm>
          <a:off x="4074886" y="844872"/>
          <a:ext cx="2984500" cy="2125663"/>
        </p:xfrm>
        <a:graphic>
          <a:graphicData uri="http://schemas.openxmlformats.org/presentationml/2006/ole">
            <mc:AlternateContent xmlns:mc="http://schemas.openxmlformats.org/markup-compatibility/2006">
              <mc:Choice xmlns:v="urn:schemas-microsoft-com:vml" Requires="v">
                <p:oleObj name="Prism 10" r:id="rId3" imgW="3786242" imgH="2695993" progId="Prism10.Document">
                  <p:embed/>
                </p:oleObj>
              </mc:Choice>
              <mc:Fallback>
                <p:oleObj name="Prism 10" r:id="rId3" imgW="3786242" imgH="2695993" progId="Prism10.Document">
                  <p:embed/>
                  <p:pic>
                    <p:nvPicPr>
                      <p:cNvPr id="5" name="Object 4">
                        <a:extLst>
                          <a:ext uri="{FF2B5EF4-FFF2-40B4-BE49-F238E27FC236}">
                            <a16:creationId xmlns:a16="http://schemas.microsoft.com/office/drawing/2014/main" id="{F837BAE4-45BE-1383-C8E9-EEB10942DB0B}"/>
                          </a:ext>
                        </a:extLst>
                      </p:cNvPr>
                      <p:cNvPicPr/>
                      <p:nvPr/>
                    </p:nvPicPr>
                    <p:blipFill>
                      <a:blip r:embed="rId4"/>
                      <a:stretch>
                        <a:fillRect/>
                      </a:stretch>
                    </p:blipFill>
                    <p:spPr>
                      <a:xfrm>
                        <a:off x="4074886" y="844872"/>
                        <a:ext cx="2984500" cy="212566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99993A46-3FE2-DC6B-3772-E7432F2ADD23}"/>
              </a:ext>
            </a:extLst>
          </p:cNvPr>
          <p:cNvGraphicFramePr>
            <a:graphicFrameLocks noChangeAspect="1"/>
          </p:cNvGraphicFramePr>
          <p:nvPr>
            <p:extLst>
              <p:ext uri="{D42A27DB-BD31-4B8C-83A1-F6EECF244321}">
                <p14:modId xmlns:p14="http://schemas.microsoft.com/office/powerpoint/2010/main" val="2243269382"/>
              </p:ext>
            </p:extLst>
          </p:nvPr>
        </p:nvGraphicFramePr>
        <p:xfrm>
          <a:off x="7141923" y="844872"/>
          <a:ext cx="4022725" cy="2151063"/>
        </p:xfrm>
        <a:graphic>
          <a:graphicData uri="http://schemas.openxmlformats.org/presentationml/2006/ole">
            <mc:AlternateContent xmlns:mc="http://schemas.openxmlformats.org/markup-compatibility/2006">
              <mc:Choice xmlns:v="urn:schemas-microsoft-com:vml" Requires="v">
                <p:oleObj name="Prism 10" r:id="rId5" imgW="5102429" imgH="2728032" progId="Prism10.Document">
                  <p:embed/>
                </p:oleObj>
              </mc:Choice>
              <mc:Fallback>
                <p:oleObj name="Prism 10" r:id="rId5" imgW="5102429" imgH="2728032" progId="Prism10.Document">
                  <p:embed/>
                  <p:pic>
                    <p:nvPicPr>
                      <p:cNvPr id="6" name="Object 5">
                        <a:extLst>
                          <a:ext uri="{FF2B5EF4-FFF2-40B4-BE49-F238E27FC236}">
                            <a16:creationId xmlns:a16="http://schemas.microsoft.com/office/drawing/2014/main" id="{99993A46-3FE2-DC6B-3772-E7432F2ADD23}"/>
                          </a:ext>
                        </a:extLst>
                      </p:cNvPr>
                      <p:cNvPicPr/>
                      <p:nvPr/>
                    </p:nvPicPr>
                    <p:blipFill>
                      <a:blip r:embed="rId6"/>
                      <a:stretch>
                        <a:fillRect/>
                      </a:stretch>
                    </p:blipFill>
                    <p:spPr>
                      <a:xfrm>
                        <a:off x="7141923" y="844872"/>
                        <a:ext cx="4022725" cy="2151063"/>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5FA8A97E-75C5-1487-1783-E83B60CCC2C8}"/>
              </a:ext>
            </a:extLst>
          </p:cNvPr>
          <p:cNvSpPr txBox="1"/>
          <p:nvPr/>
        </p:nvSpPr>
        <p:spPr>
          <a:xfrm>
            <a:off x="76269" y="429034"/>
            <a:ext cx="479082"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a:t>
            </a:r>
          </a:p>
        </p:txBody>
      </p:sp>
      <p:sp>
        <p:nvSpPr>
          <p:cNvPr id="10" name="TextBox 9">
            <a:extLst>
              <a:ext uri="{FF2B5EF4-FFF2-40B4-BE49-F238E27FC236}">
                <a16:creationId xmlns:a16="http://schemas.microsoft.com/office/drawing/2014/main" id="{6740EE66-BDDC-B1D5-1EE0-76901C110B53}"/>
              </a:ext>
            </a:extLst>
          </p:cNvPr>
          <p:cNvSpPr txBox="1"/>
          <p:nvPr/>
        </p:nvSpPr>
        <p:spPr>
          <a:xfrm>
            <a:off x="3835345" y="429034"/>
            <a:ext cx="479082"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b)</a:t>
            </a:r>
          </a:p>
        </p:txBody>
      </p:sp>
      <p:sp>
        <p:nvSpPr>
          <p:cNvPr id="3" name="TextBox 2">
            <a:extLst>
              <a:ext uri="{FF2B5EF4-FFF2-40B4-BE49-F238E27FC236}">
                <a16:creationId xmlns:a16="http://schemas.microsoft.com/office/drawing/2014/main" id="{C40206DA-0AEC-34BC-BD84-96D54DB53F82}"/>
              </a:ext>
            </a:extLst>
          </p:cNvPr>
          <p:cNvSpPr txBox="1"/>
          <p:nvPr/>
        </p:nvSpPr>
        <p:spPr>
          <a:xfrm>
            <a:off x="1240105" y="3708865"/>
            <a:ext cx="8396100" cy="1461362"/>
          </a:xfrm>
          <a:prstGeom prst="rect">
            <a:avLst/>
          </a:prstGeom>
          <a:noFill/>
        </p:spPr>
        <p:txBody>
          <a:bodyPr wrap="square">
            <a:spAutoFit/>
          </a:bodyPr>
          <a:lstStyle/>
          <a:p>
            <a:pPr algn="just">
              <a:lnSpc>
                <a:spcPct val="107000"/>
              </a:lnSpc>
              <a:spcAft>
                <a:spcPts val="800"/>
              </a:spcAft>
            </a:pPr>
            <a:r>
              <a:rPr lang="en-US" sz="1200" b="1" dirty="0">
                <a:latin typeface="Arial" panose="020B0604020202020204" pitchFamily="34" charset="0"/>
                <a:ea typeface="Calibri" panose="020F0502020204030204" pitchFamily="34" charset="0"/>
                <a:cs typeface="Arial" panose="020B0604020202020204" pitchFamily="34" charset="0"/>
              </a:rPr>
              <a:t>Fig. S2. Flow histograms and saturation-binding of bladder cancer cell lines</a:t>
            </a:r>
            <a:r>
              <a:rPr lang="en-US" sz="1200" dirty="0">
                <a:latin typeface="Arial" panose="020B0604020202020204" pitchFamily="34" charset="0"/>
                <a:ea typeface="Calibri" panose="020F0502020204030204" pitchFamily="34" charset="0"/>
                <a:cs typeface="Arial" panose="020B0604020202020204" pitchFamily="34" charset="0"/>
              </a:rPr>
              <a:t>. A) Representative flow cytometry histograms for CAL-29, RT-112, KU-19-19, 647-V, and T-24 cells showing unstained cells and binding of 50 </a:t>
            </a:r>
            <a:r>
              <a:rPr lang="en-US" sz="1200" dirty="0" err="1">
                <a:latin typeface="Arial" panose="020B0604020202020204" pitchFamily="34" charset="0"/>
                <a:ea typeface="Calibri" panose="020F0502020204030204" pitchFamily="34" charset="0"/>
                <a:cs typeface="Arial" panose="020B0604020202020204" pitchFamily="34" charset="0"/>
              </a:rPr>
              <a:t>nM</a:t>
            </a:r>
            <a:r>
              <a:rPr lang="en-US" sz="1200" dirty="0">
                <a:latin typeface="Arial" panose="020B0604020202020204" pitchFamily="34" charset="0"/>
                <a:ea typeface="Calibri" panose="020F0502020204030204" pitchFamily="34" charset="0"/>
                <a:cs typeface="Arial" panose="020B0604020202020204" pitchFamily="34" charset="0"/>
              </a:rPr>
              <a:t> Alexa488-chOI-1 B) Flow cytometry saturation-binding experiment using Alexa488-labeled chOI-1 (0-100 </a:t>
            </a:r>
            <a:r>
              <a:rPr lang="en-US" sz="1200" dirty="0" err="1">
                <a:latin typeface="Arial" panose="020B0604020202020204" pitchFamily="34" charset="0"/>
                <a:ea typeface="Calibri" panose="020F0502020204030204" pitchFamily="34" charset="0"/>
                <a:cs typeface="Arial" panose="020B0604020202020204" pitchFamily="34" charset="0"/>
              </a:rPr>
              <a:t>nM</a:t>
            </a:r>
            <a:r>
              <a:rPr lang="en-US" sz="1200" dirty="0">
                <a:latin typeface="Arial" panose="020B0604020202020204" pitchFamily="34" charset="0"/>
                <a:ea typeface="Calibri" panose="020F0502020204030204" pitchFamily="34" charset="0"/>
                <a:cs typeface="Arial" panose="020B0604020202020204" pitchFamily="34" charset="0"/>
              </a:rPr>
              <a:t>) to determine the relative median fluorescence intensity (</a:t>
            </a:r>
            <a:r>
              <a:rPr lang="en-US" sz="1200" dirty="0" err="1">
                <a:latin typeface="Arial" panose="020B0604020202020204" pitchFamily="34" charset="0"/>
                <a:ea typeface="Calibri" panose="020F0502020204030204" pitchFamily="34" charset="0"/>
                <a:cs typeface="Arial" panose="020B0604020202020204" pitchFamily="34" charset="0"/>
              </a:rPr>
              <a:t>rMFI</a:t>
            </a:r>
            <a:r>
              <a:rPr lang="en-US" sz="1200" dirty="0">
                <a:latin typeface="Arial" panose="020B0604020202020204" pitchFamily="34" charset="0"/>
                <a:ea typeface="Calibri" panose="020F0502020204030204" pitchFamily="34" charset="0"/>
                <a:cs typeface="Arial" panose="020B0604020202020204" pitchFamily="34" charset="0"/>
              </a:rPr>
              <a:t>) across bladder  cancer cells. The data were analyzed using a one-site binding model to calculate K</a:t>
            </a:r>
            <a:r>
              <a:rPr lang="en-US" sz="1200" baseline="-25000" dirty="0">
                <a:latin typeface="Arial" panose="020B0604020202020204" pitchFamily="34" charset="0"/>
                <a:ea typeface="Calibri" panose="020F0502020204030204" pitchFamily="34" charset="0"/>
                <a:cs typeface="Arial" panose="020B0604020202020204" pitchFamily="34" charset="0"/>
              </a:rPr>
              <a:t>D</a:t>
            </a:r>
            <a:r>
              <a:rPr lang="en-US" sz="1200" baseline="30000" dirty="0">
                <a:latin typeface="Arial" panose="020B0604020202020204" pitchFamily="34" charset="0"/>
                <a:ea typeface="Calibri" panose="020F0502020204030204" pitchFamily="34" charset="0"/>
                <a:cs typeface="Arial" panose="020B0604020202020204" pitchFamily="34" charset="0"/>
              </a:rPr>
              <a:t>APP</a:t>
            </a:r>
            <a:r>
              <a:rPr lang="en-US" sz="1200" dirty="0">
                <a:latin typeface="Arial" panose="020B0604020202020204" pitchFamily="34" charset="0"/>
                <a:ea typeface="Calibri" panose="020F0502020204030204" pitchFamily="34" charset="0"/>
                <a:cs typeface="Arial" panose="020B0604020202020204" pitchFamily="34" charset="0"/>
              </a:rPr>
              <a:t>. C) Saturation-binding assay with [</a:t>
            </a:r>
            <a:r>
              <a:rPr lang="en-US" sz="1200" baseline="30000" dirty="0">
                <a:latin typeface="Arial" panose="020B0604020202020204" pitchFamily="34" charset="0"/>
                <a:ea typeface="Calibri" panose="020F0502020204030204" pitchFamily="34" charset="0"/>
                <a:cs typeface="Arial" panose="020B0604020202020204" pitchFamily="34" charset="0"/>
              </a:rPr>
              <a:t>212</a:t>
            </a:r>
            <a:r>
              <a:rPr lang="en-US" sz="1200" dirty="0">
                <a:latin typeface="Arial" panose="020B0604020202020204" pitchFamily="34" charset="0"/>
                <a:ea typeface="Calibri" panose="020F0502020204030204" pitchFamily="34" charset="0"/>
                <a:cs typeface="Arial" panose="020B0604020202020204" pitchFamily="34" charset="0"/>
              </a:rPr>
              <a:t>Pb]Pb-TCMC-chOI-1 to quantify antigen sites per cell and calculate K</a:t>
            </a:r>
            <a:r>
              <a:rPr lang="en-US" sz="1200" baseline="-25000" dirty="0">
                <a:latin typeface="Arial" panose="020B0604020202020204" pitchFamily="34" charset="0"/>
                <a:ea typeface="Calibri" panose="020F0502020204030204" pitchFamily="34" charset="0"/>
                <a:cs typeface="Arial" panose="020B0604020202020204" pitchFamily="34" charset="0"/>
              </a:rPr>
              <a:t>D</a:t>
            </a:r>
            <a:r>
              <a:rPr lang="en-US" sz="1200" baseline="30000" dirty="0">
                <a:latin typeface="Arial" panose="020B0604020202020204" pitchFamily="34" charset="0"/>
                <a:ea typeface="Calibri" panose="020F0502020204030204" pitchFamily="34" charset="0"/>
                <a:cs typeface="Arial" panose="020B0604020202020204" pitchFamily="34" charset="0"/>
              </a:rPr>
              <a:t>APP</a:t>
            </a:r>
            <a:r>
              <a:rPr lang="en-US" sz="1200" dirty="0">
                <a:latin typeface="Arial" panose="020B0604020202020204" pitchFamily="34" charset="0"/>
                <a:ea typeface="Calibri" panose="020F0502020204030204" pitchFamily="34" charset="0"/>
                <a:cs typeface="Arial" panose="020B0604020202020204" pitchFamily="34" charset="0"/>
              </a:rPr>
              <a:t> using a one-site binding model. Non-specific binding was assessed by pre-incubating the samples with unlabeled antibodies. </a:t>
            </a:r>
          </a:p>
        </p:txBody>
      </p:sp>
      <p:pic>
        <p:nvPicPr>
          <p:cNvPr id="8" name="Picture 7" descr="A graph of a graph&#10;&#10;AI-generated content may be incorrect.">
            <a:extLst>
              <a:ext uri="{FF2B5EF4-FFF2-40B4-BE49-F238E27FC236}">
                <a16:creationId xmlns:a16="http://schemas.microsoft.com/office/drawing/2014/main" id="{93F962E3-1162-E9D7-4A38-6B8EA04E3277}"/>
              </a:ext>
            </a:extLst>
          </p:cNvPr>
          <p:cNvPicPr>
            <a:picLocks noChangeAspect="1"/>
          </p:cNvPicPr>
          <p:nvPr/>
        </p:nvPicPr>
        <p:blipFill>
          <a:blip r:embed="rId7">
            <a:extLst>
              <a:ext uri="{28A0092B-C50C-407E-A947-70E740481C1C}">
                <a14:useLocalDpi xmlns:a14="http://schemas.microsoft.com/office/drawing/2010/main" val="0"/>
              </a:ext>
            </a:extLst>
          </a:blip>
          <a:srcRect t="2510" r="65435" b="52292"/>
          <a:stretch>
            <a:fillRect/>
          </a:stretch>
        </p:blipFill>
        <p:spPr>
          <a:xfrm>
            <a:off x="728329" y="2108492"/>
            <a:ext cx="1170058" cy="1080000"/>
          </a:xfrm>
          <a:prstGeom prst="rect">
            <a:avLst/>
          </a:prstGeom>
        </p:spPr>
      </p:pic>
      <p:pic>
        <p:nvPicPr>
          <p:cNvPr id="11" name="Picture 10" descr="A graph of a graph&#10;&#10;AI-generated content may be incorrect.">
            <a:extLst>
              <a:ext uri="{FF2B5EF4-FFF2-40B4-BE49-F238E27FC236}">
                <a16:creationId xmlns:a16="http://schemas.microsoft.com/office/drawing/2014/main" id="{5E267C45-3104-9A83-310F-F21FC9CA199A}"/>
              </a:ext>
            </a:extLst>
          </p:cNvPr>
          <p:cNvPicPr>
            <a:picLocks noChangeAspect="1"/>
          </p:cNvPicPr>
          <p:nvPr/>
        </p:nvPicPr>
        <p:blipFill>
          <a:blip r:embed="rId8">
            <a:extLst>
              <a:ext uri="{28A0092B-C50C-407E-A947-70E740481C1C}">
                <a14:useLocalDpi xmlns:a14="http://schemas.microsoft.com/office/drawing/2010/main" val="0"/>
              </a:ext>
            </a:extLst>
          </a:blip>
          <a:srcRect t="2718" r="66011" b="52824"/>
          <a:stretch>
            <a:fillRect/>
          </a:stretch>
        </p:blipFill>
        <p:spPr>
          <a:xfrm>
            <a:off x="143477" y="827704"/>
            <a:ext cx="1169705" cy="1080000"/>
          </a:xfrm>
          <a:prstGeom prst="rect">
            <a:avLst/>
          </a:prstGeom>
        </p:spPr>
      </p:pic>
      <p:pic>
        <p:nvPicPr>
          <p:cNvPr id="13" name="Picture 12" descr="A green graph on a white background&#10;&#10;AI-generated content may be incorrect.">
            <a:extLst>
              <a:ext uri="{FF2B5EF4-FFF2-40B4-BE49-F238E27FC236}">
                <a16:creationId xmlns:a16="http://schemas.microsoft.com/office/drawing/2014/main" id="{642003EB-DDFA-6280-62D2-B2366A505209}"/>
              </a:ext>
            </a:extLst>
          </p:cNvPr>
          <p:cNvPicPr>
            <a:picLocks noChangeAspect="1"/>
          </p:cNvPicPr>
          <p:nvPr/>
        </p:nvPicPr>
        <p:blipFill>
          <a:blip r:embed="rId9">
            <a:extLst>
              <a:ext uri="{28A0092B-C50C-407E-A947-70E740481C1C}">
                <a14:useLocalDpi xmlns:a14="http://schemas.microsoft.com/office/drawing/2010/main" val="0"/>
              </a:ext>
            </a:extLst>
          </a:blip>
          <a:srcRect t="2614" r="65435" b="52188"/>
          <a:stretch>
            <a:fillRect/>
          </a:stretch>
        </p:blipFill>
        <p:spPr>
          <a:xfrm>
            <a:off x="2726029" y="827704"/>
            <a:ext cx="1170058" cy="1080000"/>
          </a:xfrm>
          <a:prstGeom prst="rect">
            <a:avLst/>
          </a:prstGeom>
        </p:spPr>
      </p:pic>
      <p:pic>
        <p:nvPicPr>
          <p:cNvPr id="15" name="Picture 14" descr="A graph of a red line&#10;&#10;AI-generated content may be incorrect.">
            <a:extLst>
              <a:ext uri="{FF2B5EF4-FFF2-40B4-BE49-F238E27FC236}">
                <a16:creationId xmlns:a16="http://schemas.microsoft.com/office/drawing/2014/main" id="{4CBC3041-8675-856A-50E7-20C23871210A}"/>
              </a:ext>
            </a:extLst>
          </p:cNvPr>
          <p:cNvPicPr>
            <a:picLocks noChangeAspect="1"/>
          </p:cNvPicPr>
          <p:nvPr/>
        </p:nvPicPr>
        <p:blipFill>
          <a:blip r:embed="rId10">
            <a:extLst>
              <a:ext uri="{28A0092B-C50C-407E-A947-70E740481C1C}">
                <a14:useLocalDpi xmlns:a14="http://schemas.microsoft.com/office/drawing/2010/main" val="0"/>
              </a:ext>
            </a:extLst>
          </a:blip>
          <a:srcRect t="2614" r="65435" b="52698"/>
          <a:stretch>
            <a:fillRect/>
          </a:stretch>
        </p:blipFill>
        <p:spPr>
          <a:xfrm>
            <a:off x="1420112" y="827704"/>
            <a:ext cx="1183411" cy="1080000"/>
          </a:xfrm>
          <a:prstGeom prst="rect">
            <a:avLst/>
          </a:prstGeom>
        </p:spPr>
      </p:pic>
      <p:pic>
        <p:nvPicPr>
          <p:cNvPr id="17" name="Picture 16" descr="A graph of a substance&#10;&#10;AI-generated content may be incorrect.">
            <a:extLst>
              <a:ext uri="{FF2B5EF4-FFF2-40B4-BE49-F238E27FC236}">
                <a16:creationId xmlns:a16="http://schemas.microsoft.com/office/drawing/2014/main" id="{A2DA4526-B675-7FD8-364C-3BE570147A0C}"/>
              </a:ext>
            </a:extLst>
          </p:cNvPr>
          <p:cNvPicPr>
            <a:picLocks noChangeAspect="1"/>
          </p:cNvPicPr>
          <p:nvPr/>
        </p:nvPicPr>
        <p:blipFill>
          <a:blip r:embed="rId11">
            <a:extLst>
              <a:ext uri="{28A0092B-C50C-407E-A947-70E740481C1C}">
                <a14:useLocalDpi xmlns:a14="http://schemas.microsoft.com/office/drawing/2010/main" val="0"/>
              </a:ext>
            </a:extLst>
          </a:blip>
          <a:srcRect t="2927" r="65435" b="52824"/>
          <a:stretch>
            <a:fillRect/>
          </a:stretch>
        </p:blipFill>
        <p:spPr>
          <a:xfrm>
            <a:off x="2043193" y="2108492"/>
            <a:ext cx="1195136" cy="1080000"/>
          </a:xfrm>
          <a:prstGeom prst="rect">
            <a:avLst/>
          </a:prstGeom>
        </p:spPr>
      </p:pic>
      <p:sp>
        <p:nvSpPr>
          <p:cNvPr id="18" name="TekstSylinder 20">
            <a:extLst>
              <a:ext uri="{FF2B5EF4-FFF2-40B4-BE49-F238E27FC236}">
                <a16:creationId xmlns:a16="http://schemas.microsoft.com/office/drawing/2014/main" id="{FCA5EF16-43F4-02A1-33C4-DE29B7EC89F5}"/>
              </a:ext>
            </a:extLst>
          </p:cNvPr>
          <p:cNvSpPr txBox="1"/>
          <p:nvPr/>
        </p:nvSpPr>
        <p:spPr>
          <a:xfrm>
            <a:off x="806666" y="1881140"/>
            <a:ext cx="2504392" cy="253916"/>
          </a:xfrm>
          <a:prstGeom prst="rect">
            <a:avLst/>
          </a:prstGeom>
          <a:noFill/>
        </p:spPr>
        <p:txBody>
          <a:bodyPr wrap="square" rtlCol="0">
            <a:spAutoFit/>
          </a:bodyPr>
          <a:lstStyle/>
          <a:p>
            <a:pPr algn="ctr"/>
            <a:r>
              <a:rPr lang="nb-NO" sz="1050" err="1">
                <a:latin typeface="Arial" panose="020B0604020202020204" pitchFamily="34" charset="0"/>
                <a:cs typeface="Arial" panose="020B0604020202020204" pitchFamily="34" charset="0"/>
              </a:rPr>
              <a:t>Fluorescence</a:t>
            </a:r>
            <a:r>
              <a:rPr lang="nb-NO" sz="1050">
                <a:latin typeface="Arial" panose="020B0604020202020204" pitchFamily="34" charset="0"/>
                <a:cs typeface="Arial" panose="020B0604020202020204" pitchFamily="34" charset="0"/>
              </a:rPr>
              <a:t> </a:t>
            </a:r>
            <a:r>
              <a:rPr lang="nb-NO" sz="1050" err="1">
                <a:latin typeface="Arial" panose="020B0604020202020204" pitchFamily="34" charset="0"/>
                <a:cs typeface="Arial" panose="020B0604020202020204" pitchFamily="34" charset="0"/>
              </a:rPr>
              <a:t>intensity</a:t>
            </a:r>
            <a:endParaRPr lang="nb-NO" sz="105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01FE3BAA-01FE-5D3A-11D7-4B2AEB7A1CA4}"/>
              </a:ext>
            </a:extLst>
          </p:cNvPr>
          <p:cNvSpPr txBox="1"/>
          <p:nvPr/>
        </p:nvSpPr>
        <p:spPr>
          <a:xfrm>
            <a:off x="6902382" y="417763"/>
            <a:ext cx="479082"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a:t>
            </a:r>
          </a:p>
        </p:txBody>
      </p:sp>
      <p:sp>
        <p:nvSpPr>
          <p:cNvPr id="20" name="TekstSylinder 20">
            <a:extLst>
              <a:ext uri="{FF2B5EF4-FFF2-40B4-BE49-F238E27FC236}">
                <a16:creationId xmlns:a16="http://schemas.microsoft.com/office/drawing/2014/main" id="{684D5B4A-C053-2C1A-E643-5A4FEEA2D151}"/>
              </a:ext>
            </a:extLst>
          </p:cNvPr>
          <p:cNvSpPr txBox="1"/>
          <p:nvPr/>
        </p:nvSpPr>
        <p:spPr>
          <a:xfrm>
            <a:off x="874825" y="3188492"/>
            <a:ext cx="2504392" cy="253916"/>
          </a:xfrm>
          <a:prstGeom prst="rect">
            <a:avLst/>
          </a:prstGeom>
          <a:noFill/>
        </p:spPr>
        <p:txBody>
          <a:bodyPr wrap="square" rtlCol="0">
            <a:spAutoFit/>
          </a:bodyPr>
          <a:lstStyle/>
          <a:p>
            <a:pPr algn="ctr"/>
            <a:r>
              <a:rPr lang="nb-NO" sz="1050" err="1">
                <a:latin typeface="Arial" panose="020B0604020202020204" pitchFamily="34" charset="0"/>
                <a:cs typeface="Arial" panose="020B0604020202020204" pitchFamily="34" charset="0"/>
              </a:rPr>
              <a:t>Fluorescence</a:t>
            </a:r>
            <a:r>
              <a:rPr lang="nb-NO" sz="1050">
                <a:latin typeface="Arial" panose="020B0604020202020204" pitchFamily="34" charset="0"/>
                <a:cs typeface="Arial" panose="020B0604020202020204" pitchFamily="34" charset="0"/>
              </a:rPr>
              <a:t> </a:t>
            </a:r>
            <a:r>
              <a:rPr lang="nb-NO" sz="1050" err="1">
                <a:latin typeface="Arial" panose="020B0604020202020204" pitchFamily="34" charset="0"/>
                <a:cs typeface="Arial" panose="020B0604020202020204" pitchFamily="34" charset="0"/>
              </a:rPr>
              <a:t>intensity</a:t>
            </a:r>
            <a:endParaRPr lang="nb-NO" sz="105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6527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392232AB-0913-2E17-2AFA-CC344590CEB4}"/>
              </a:ext>
            </a:extLst>
          </p:cNvPr>
          <p:cNvGraphicFramePr>
            <a:graphicFrameLocks noChangeAspect="1"/>
          </p:cNvGraphicFramePr>
          <p:nvPr>
            <p:extLst>
              <p:ext uri="{D42A27DB-BD31-4B8C-83A1-F6EECF244321}">
                <p14:modId xmlns:p14="http://schemas.microsoft.com/office/powerpoint/2010/main" val="1429144311"/>
              </p:ext>
            </p:extLst>
          </p:nvPr>
        </p:nvGraphicFramePr>
        <p:xfrm>
          <a:off x="2268538" y="341313"/>
          <a:ext cx="7194550" cy="3946525"/>
        </p:xfrm>
        <a:graphic>
          <a:graphicData uri="http://schemas.openxmlformats.org/presentationml/2006/ole">
            <mc:AlternateContent xmlns:mc="http://schemas.openxmlformats.org/markup-compatibility/2006">
              <mc:Choice xmlns:v="urn:schemas-microsoft-com:vml" Requires="v">
                <p:oleObj name="Prism 10" r:id="rId2" imgW="4895481" imgH="2686633" progId="Prism10.Document">
                  <p:embed/>
                </p:oleObj>
              </mc:Choice>
              <mc:Fallback>
                <p:oleObj name="Prism 10" r:id="rId2" imgW="4895481" imgH="2686633" progId="Prism10.Document">
                  <p:embed/>
                  <p:pic>
                    <p:nvPicPr>
                      <p:cNvPr id="4" name="Object 3">
                        <a:extLst>
                          <a:ext uri="{FF2B5EF4-FFF2-40B4-BE49-F238E27FC236}">
                            <a16:creationId xmlns:a16="http://schemas.microsoft.com/office/drawing/2014/main" id="{392232AB-0913-2E17-2AFA-CC344590CEB4}"/>
                          </a:ext>
                        </a:extLst>
                      </p:cNvPr>
                      <p:cNvPicPr/>
                      <p:nvPr/>
                    </p:nvPicPr>
                    <p:blipFill>
                      <a:blip r:embed="rId3"/>
                      <a:stretch>
                        <a:fillRect/>
                      </a:stretch>
                    </p:blipFill>
                    <p:spPr>
                      <a:xfrm>
                        <a:off x="2268538" y="341313"/>
                        <a:ext cx="7194550" cy="3946525"/>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CBA68131-217E-25B6-3528-C2401DD69E81}"/>
              </a:ext>
            </a:extLst>
          </p:cNvPr>
          <p:cNvSpPr txBox="1"/>
          <p:nvPr/>
        </p:nvSpPr>
        <p:spPr>
          <a:xfrm>
            <a:off x="598714" y="4267798"/>
            <a:ext cx="11027229" cy="1458669"/>
          </a:xfrm>
          <a:prstGeom prst="rect">
            <a:avLst/>
          </a:prstGeom>
          <a:noFill/>
        </p:spPr>
        <p:txBody>
          <a:bodyPr wrap="square">
            <a:spAutoFit/>
          </a:bodyPr>
          <a:lstStyle/>
          <a:p>
            <a:pPr algn="just">
              <a:lnSpc>
                <a:spcPct val="107000"/>
              </a:lnSpc>
              <a:spcAft>
                <a:spcPts val="800"/>
              </a:spcAft>
            </a:pPr>
            <a:r>
              <a:rPr lang="en-US" sz="1400" b="1" dirty="0">
                <a:latin typeface="Arial" panose="020B0604020202020204" pitchFamily="34" charset="0"/>
                <a:ea typeface="Calibri" panose="020F0502020204030204" pitchFamily="34" charset="0"/>
                <a:cs typeface="Arial" panose="020B0604020202020204" pitchFamily="34" charset="0"/>
              </a:rPr>
              <a:t>Fig. S3. Normalized growth inhibition of KU-19-19 and 647-V spheroids at day 14 following treatment with [²¹²Pb]Pb-TCMC-chOI-1. </a:t>
            </a:r>
            <a:r>
              <a:rPr lang="en-US" sz="1400" dirty="0">
                <a:latin typeface="Arial" panose="020B0604020202020204" pitchFamily="34" charset="0"/>
                <a:ea typeface="Calibri" panose="020F0502020204030204" pitchFamily="34" charset="0"/>
                <a:cs typeface="Arial" panose="020B0604020202020204" pitchFamily="34" charset="0"/>
              </a:rPr>
              <a:t>Normalized growth inhibition was calculated as the ratio of the mean cross-sectional area of treated spheroids to untreated controls at the final measurement time point (day 14). Spheroids were treated for 4 h with [²¹²Pb]Pb-TCMC-chOI-1 at 50 MBq/mg specific activity and activity concentrations of 1, 5, and 50 </a:t>
            </a:r>
            <a:r>
              <a:rPr lang="en-US" sz="1400" dirty="0" err="1">
                <a:latin typeface="Arial" panose="020B0604020202020204" pitchFamily="34" charset="0"/>
                <a:ea typeface="Calibri" panose="020F0502020204030204" pitchFamily="34" charset="0"/>
                <a:cs typeface="Arial" panose="020B0604020202020204" pitchFamily="34" charset="0"/>
              </a:rPr>
              <a:t>kBq</a:t>
            </a:r>
            <a:r>
              <a:rPr lang="en-US" sz="1400" dirty="0">
                <a:latin typeface="Arial" panose="020B0604020202020204" pitchFamily="34" charset="0"/>
                <a:ea typeface="Calibri" panose="020F0502020204030204" pitchFamily="34" charset="0"/>
                <a:cs typeface="Arial" panose="020B0604020202020204" pitchFamily="34" charset="0"/>
              </a:rPr>
              <a:t>/</a:t>
            </a:r>
            <a:r>
              <a:rPr lang="en-US" sz="1400" dirty="0" err="1">
                <a:latin typeface="Arial" panose="020B0604020202020204" pitchFamily="34" charset="0"/>
                <a:ea typeface="Calibri" panose="020F0502020204030204" pitchFamily="34" charset="0"/>
                <a:cs typeface="Arial" panose="020B0604020202020204" pitchFamily="34" charset="0"/>
              </a:rPr>
              <a:t>mL.</a:t>
            </a:r>
            <a:r>
              <a:rPr lang="en-US" sz="1400" dirty="0">
                <a:latin typeface="Arial" panose="020B0604020202020204" pitchFamily="34" charset="0"/>
                <a:ea typeface="Calibri" panose="020F0502020204030204" pitchFamily="34" charset="0"/>
                <a:cs typeface="Arial" panose="020B0604020202020204" pitchFamily="34" charset="0"/>
              </a:rPr>
              <a:t> Experimental conditions matched those of the clonogenic assay (4 h incubation, 50 MBq/mg). IC₅₀ values (activity concentration causing 50% growth inhibition) were extrapolated by linear interpolation between the two tested concentrations bracketing the 50% inhibition threshold. </a:t>
            </a:r>
            <a:endParaRPr lang="en-US" sz="1400" dirty="0">
              <a:highlight>
                <a:srgbClr val="FFFF00"/>
              </a:highligh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5391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96F1706-8F59-5D20-6DB6-1024BDFE4485}"/>
              </a:ext>
            </a:extLst>
          </p:cNvPr>
          <p:cNvSpPr txBox="1"/>
          <p:nvPr/>
        </p:nvSpPr>
        <p:spPr>
          <a:xfrm>
            <a:off x="247134" y="234239"/>
            <a:ext cx="11520000" cy="923330"/>
          </a:xfrm>
          <a:prstGeom prst="rect">
            <a:avLst/>
          </a:prstGeom>
          <a:noFill/>
        </p:spPr>
        <p:txBody>
          <a:bodyPr wrap="square">
            <a:spAutoFit/>
          </a:bodyPr>
          <a:lstStyle/>
          <a:p>
            <a:pPr algn="just">
              <a:buNone/>
            </a:pP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Table S1. Surface bound and internalization of [</a:t>
            </a:r>
            <a:r>
              <a:rPr lang="en-US" sz="1200" b="1" baseline="30000" dirty="0">
                <a:solidFill>
                  <a:srgbClr val="000000"/>
                </a:solidFill>
                <a:latin typeface="Arial" panose="020B0604020202020204" pitchFamily="34" charset="0"/>
                <a:ea typeface="Calibri" panose="020F0502020204030204" pitchFamily="34" charset="0"/>
                <a:cs typeface="Arial" panose="020B0604020202020204" pitchFamily="34" charset="0"/>
              </a:rPr>
              <a:t>212</a:t>
            </a: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Pb]Pb-TCMC-</a:t>
            </a:r>
            <a:r>
              <a:rPr lang="en-US" sz="1200" b="1" dirty="0" err="1">
                <a:solidFill>
                  <a:srgbClr val="000000"/>
                </a:solidFill>
                <a:latin typeface="Arial" panose="020B0604020202020204" pitchFamily="34" charset="0"/>
                <a:ea typeface="Calibri" panose="020F0502020204030204" pitchFamily="34" charset="0"/>
                <a:cs typeface="Arial" panose="020B0604020202020204" pitchFamily="34" charset="0"/>
              </a:rPr>
              <a:t>mAbs</a:t>
            </a:r>
            <a:r>
              <a:rPr lang="en-US" sz="18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Number of surface bound and internalized atoms per cell in addition to percentage internalization of [</a:t>
            </a:r>
            <a:r>
              <a:rPr lang="en-US" sz="1200" baseline="30000" dirty="0">
                <a:solidFill>
                  <a:srgbClr val="000000"/>
                </a:solidFill>
                <a:latin typeface="Arial" panose="020B0604020202020204" pitchFamily="34" charset="0"/>
                <a:ea typeface="Calibri" panose="020F0502020204030204" pitchFamily="34" charset="0"/>
                <a:cs typeface="Arial" panose="020B0604020202020204" pitchFamily="34" charset="0"/>
              </a:rPr>
              <a:t>212</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Pb]Pb-TCMC-</a:t>
            </a:r>
            <a:r>
              <a:rPr lang="en-US" sz="1200" dirty="0" err="1">
                <a:solidFill>
                  <a:srgbClr val="000000"/>
                </a:solidFill>
                <a:latin typeface="Arial" panose="020B0604020202020204" pitchFamily="34" charset="0"/>
                <a:ea typeface="Calibri" panose="020F0502020204030204" pitchFamily="34" charset="0"/>
                <a:cs typeface="Arial" panose="020B0604020202020204" pitchFamily="34" charset="0"/>
              </a:rPr>
              <a:t>mAbs</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in five bladder cancer cell lines (Cal-29, RT-112, KU-19-19, 647-V, and T-24). The cells were incubated with 10 </a:t>
            </a:r>
            <a:r>
              <a:rPr lang="en-US" sz="1200" dirty="0" err="1">
                <a:solidFill>
                  <a:srgbClr val="000000"/>
                </a:solidFill>
                <a:latin typeface="Arial" panose="020B0604020202020204" pitchFamily="34" charset="0"/>
                <a:ea typeface="Calibri" panose="020F0502020204030204" pitchFamily="34" charset="0"/>
                <a:cs typeface="Arial" panose="020B0604020202020204" pitchFamily="34" charset="0"/>
              </a:rPr>
              <a:t>kBq</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/mL 50 MBq/mg [</a:t>
            </a:r>
            <a:r>
              <a:rPr lang="en-US" sz="1200" baseline="30000" dirty="0">
                <a:solidFill>
                  <a:srgbClr val="000000"/>
                </a:solidFill>
                <a:latin typeface="Arial" panose="020B0604020202020204" pitchFamily="34" charset="0"/>
                <a:ea typeface="Calibri" panose="020F0502020204030204" pitchFamily="34" charset="0"/>
                <a:cs typeface="Arial" panose="020B0604020202020204" pitchFamily="34" charset="0"/>
              </a:rPr>
              <a:t>212</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Pb]Pb-TCMC-</a:t>
            </a:r>
            <a:r>
              <a:rPr lang="en-US" sz="1200" dirty="0" err="1">
                <a:solidFill>
                  <a:srgbClr val="000000"/>
                </a:solidFill>
                <a:latin typeface="Arial" panose="020B0604020202020204" pitchFamily="34" charset="0"/>
                <a:ea typeface="Calibri" panose="020F0502020204030204" pitchFamily="34" charset="0"/>
                <a:cs typeface="Arial" panose="020B0604020202020204" pitchFamily="34" charset="0"/>
              </a:rPr>
              <a:t>mAbs</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for 1, 4, and 24 h. The percentage of internalized atoms per cell was calculated as the internalized signal divided by the total signal. Data are representative of three to four biological experiments.</a:t>
            </a:r>
          </a:p>
        </p:txBody>
      </p:sp>
      <p:graphicFrame>
        <p:nvGraphicFramePr>
          <p:cNvPr id="10" name="Table 9">
            <a:extLst>
              <a:ext uri="{FF2B5EF4-FFF2-40B4-BE49-F238E27FC236}">
                <a16:creationId xmlns:a16="http://schemas.microsoft.com/office/drawing/2014/main" id="{4BD82AC1-3718-AC6F-AB9C-AB4D28358F58}"/>
              </a:ext>
            </a:extLst>
          </p:cNvPr>
          <p:cNvGraphicFramePr>
            <a:graphicFrameLocks noGrp="1"/>
          </p:cNvGraphicFramePr>
          <p:nvPr>
            <p:extLst>
              <p:ext uri="{D42A27DB-BD31-4B8C-83A1-F6EECF244321}">
                <p14:modId xmlns:p14="http://schemas.microsoft.com/office/powerpoint/2010/main" val="1400724388"/>
              </p:ext>
            </p:extLst>
          </p:nvPr>
        </p:nvGraphicFramePr>
        <p:xfrm>
          <a:off x="247134" y="1157569"/>
          <a:ext cx="11520000" cy="5617448"/>
        </p:xfrm>
        <a:graphic>
          <a:graphicData uri="http://schemas.openxmlformats.org/drawingml/2006/table">
            <a:tbl>
              <a:tblPr>
                <a:tableStyleId>{5940675A-B579-460E-94D1-54222C63F5DA}</a:tableStyleId>
              </a:tblPr>
              <a:tblGrid>
                <a:gridCol w="1210963">
                  <a:extLst>
                    <a:ext uri="{9D8B030D-6E8A-4147-A177-3AD203B41FA5}">
                      <a16:colId xmlns:a16="http://schemas.microsoft.com/office/drawing/2014/main" val="1368934339"/>
                    </a:ext>
                  </a:extLst>
                </a:gridCol>
                <a:gridCol w="1408671">
                  <a:extLst>
                    <a:ext uri="{9D8B030D-6E8A-4147-A177-3AD203B41FA5}">
                      <a16:colId xmlns:a16="http://schemas.microsoft.com/office/drawing/2014/main" val="3365639325"/>
                    </a:ext>
                  </a:extLst>
                </a:gridCol>
                <a:gridCol w="1515762">
                  <a:extLst>
                    <a:ext uri="{9D8B030D-6E8A-4147-A177-3AD203B41FA5}">
                      <a16:colId xmlns:a16="http://schemas.microsoft.com/office/drawing/2014/main" val="2192755225"/>
                    </a:ext>
                  </a:extLst>
                </a:gridCol>
                <a:gridCol w="1499286">
                  <a:extLst>
                    <a:ext uri="{9D8B030D-6E8A-4147-A177-3AD203B41FA5}">
                      <a16:colId xmlns:a16="http://schemas.microsoft.com/office/drawing/2014/main" val="3341195920"/>
                    </a:ext>
                  </a:extLst>
                </a:gridCol>
                <a:gridCol w="1565318">
                  <a:extLst>
                    <a:ext uri="{9D8B030D-6E8A-4147-A177-3AD203B41FA5}">
                      <a16:colId xmlns:a16="http://schemas.microsoft.com/office/drawing/2014/main" val="796217504"/>
                    </a:ext>
                  </a:extLst>
                </a:gridCol>
                <a:gridCol w="1440000">
                  <a:extLst>
                    <a:ext uri="{9D8B030D-6E8A-4147-A177-3AD203B41FA5}">
                      <a16:colId xmlns:a16="http://schemas.microsoft.com/office/drawing/2014/main" val="2137241466"/>
                    </a:ext>
                  </a:extLst>
                </a:gridCol>
                <a:gridCol w="1440000">
                  <a:extLst>
                    <a:ext uri="{9D8B030D-6E8A-4147-A177-3AD203B41FA5}">
                      <a16:colId xmlns:a16="http://schemas.microsoft.com/office/drawing/2014/main" val="3978522447"/>
                    </a:ext>
                  </a:extLst>
                </a:gridCol>
                <a:gridCol w="1440000">
                  <a:extLst>
                    <a:ext uri="{9D8B030D-6E8A-4147-A177-3AD203B41FA5}">
                      <a16:colId xmlns:a16="http://schemas.microsoft.com/office/drawing/2014/main" val="2203576371"/>
                    </a:ext>
                  </a:extLst>
                </a:gridCol>
              </a:tblGrid>
              <a:tr h="965030">
                <a:tc>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Cell line</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Timepoint</a:t>
                      </a:r>
                    </a:p>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(h)</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Surface bound [</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Pb]Pb-TCMC-chOI-1 </a:t>
                      </a:r>
                    </a:p>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(n=3-4, 212Pb atoms/cell)</a:t>
                      </a:r>
                    </a:p>
                  </a:txBody>
                  <a:tcPr marL="4763" marR="4763" marT="4763" marB="0" anchor="ctr"/>
                </a:tc>
                <a:tc>
                  <a:txBody>
                    <a:bodyPr/>
                    <a:lstStyle/>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Internalized [</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Pb]Pb-TCMC-chOI-1  </a:t>
                      </a:r>
                    </a:p>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(n=3-4, 212Pb atoms/cell)</a:t>
                      </a:r>
                    </a:p>
                  </a:txBody>
                  <a:tcPr marL="4763" marR="4763" marT="4763" marB="0" anchor="ctr"/>
                </a:tc>
                <a:tc>
                  <a:txBody>
                    <a:bodyPr/>
                    <a:lstStyle/>
                    <a:p>
                      <a:pPr algn="ctr" fontAlgn="ctr"/>
                      <a:r>
                        <a:rPr lang="en-US" sz="1400" b="1" kern="100" dirty="0">
                          <a:effectLst/>
                          <a:latin typeface="Times New Roman" panose="02020603050405020304" pitchFamily="18" charset="0"/>
                          <a:cs typeface="Times New Roman" panose="02020603050405020304" pitchFamily="18" charset="0"/>
                        </a:rPr>
                        <a:t>Internalized </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Pb]Pb-TCMC-chOI-1          </a:t>
                      </a:r>
                      <a:r>
                        <a:rPr lang="en-US" sz="1400" b="1" kern="100" dirty="0">
                          <a:effectLst/>
                          <a:latin typeface="Times New Roman" panose="02020603050405020304" pitchFamily="18" charset="0"/>
                          <a:cs typeface="Times New Roman" panose="02020603050405020304" pitchFamily="18" charset="0"/>
                        </a:rPr>
                        <a:t>(n=3-4,%)</a:t>
                      </a:r>
                      <a:endParaRPr lang="en-US" sz="14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Surface [</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Pb]Pb-TCMC-hIgG </a:t>
                      </a:r>
                    </a:p>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(n= 3-4, 212Pb atoms/cell)</a:t>
                      </a:r>
                    </a:p>
                  </a:txBody>
                  <a:tcPr marL="4763" marR="4763" marT="4763" marB="0" anchor="ctr"/>
                </a:tc>
                <a:tc>
                  <a:txBody>
                    <a:bodyPr/>
                    <a:lstStyle/>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Internalized [</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Pb]Pb-TCMC-hIgG </a:t>
                      </a:r>
                    </a:p>
                    <a:p>
                      <a:pPr algn="ctr" fontAlgn="ctr"/>
                      <a:r>
                        <a:rPr lang="en-US" sz="1400" b="1" i="0" u="none" strike="noStrike" dirty="0">
                          <a:solidFill>
                            <a:srgbClr val="000000"/>
                          </a:solidFill>
                          <a:effectLst/>
                          <a:latin typeface="Times New Roman" panose="02020603050405020304" pitchFamily="18" charset="0"/>
                          <a:cs typeface="Times New Roman" panose="02020603050405020304" pitchFamily="18" charset="0"/>
                        </a:rPr>
                        <a:t>(n= 3-4, 212Pb atoms/cell)</a:t>
                      </a:r>
                    </a:p>
                  </a:txBody>
                  <a:tcPr marL="4763" marR="4763" marT="4763" marB="0" anchor="ctr"/>
                </a:tc>
                <a:tc>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400" b="1" kern="100" dirty="0">
                          <a:effectLst/>
                          <a:latin typeface="Times New Roman" panose="02020603050405020304" pitchFamily="18" charset="0"/>
                          <a:cs typeface="Times New Roman" panose="02020603050405020304" pitchFamily="18" charset="0"/>
                        </a:rPr>
                        <a:t>Internalized </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a:t>
                      </a:r>
                      <a:r>
                        <a:rPr lang="en-US" sz="1400" b="1" i="0" u="none" strike="noStrike" baseline="30000" dirty="0">
                          <a:solidFill>
                            <a:srgbClr val="000000"/>
                          </a:solidFill>
                          <a:effectLst/>
                          <a:latin typeface="Times New Roman" panose="02020603050405020304" pitchFamily="18" charset="0"/>
                          <a:cs typeface="Times New Roman" panose="02020603050405020304" pitchFamily="18" charset="0"/>
                        </a:rPr>
                        <a:t>212</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Pb]Pb-TCMC-hIgG</a:t>
                      </a:r>
                      <a:r>
                        <a:rPr lang="en-US" sz="1400" b="1" kern="100" dirty="0">
                          <a:effectLst/>
                          <a:latin typeface="Times New Roman" panose="02020603050405020304" pitchFamily="18" charset="0"/>
                          <a:cs typeface="Times New Roman" panose="02020603050405020304" pitchFamily="18" charset="0"/>
                        </a:rPr>
                        <a:t>             (n= 3-4, %)</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4054327748"/>
                  </a:ext>
                </a:extLst>
              </a:tr>
              <a:tr h="224507">
                <a:tc rowSpan="3">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Cal-29</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35.4 ± 2.6 </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3.6 ± 0.5</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9.2 ± 2.0</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13.1 ± 1</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0.7 ± 0.5</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5.1 ± 0.9</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1646838468"/>
                  </a:ext>
                </a:extLst>
              </a:tr>
              <a:tr h="224507">
                <a:tc vMerge="1">
                  <a:txBody>
                    <a:bodyPr/>
                    <a:lstStyle/>
                    <a:p>
                      <a:endParaRPr lang="en-US"/>
                    </a:p>
                  </a:txBody>
                  <a:tcP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28.3 ± 5.5</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5.3 ± 2.5</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15.8 ± 3.6</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16.6 ± 4.9</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0.7 ± 0.5</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4.0 ± 2.0</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147495604"/>
                  </a:ext>
                </a:extLst>
              </a:tr>
              <a:tr h="224507">
                <a:tc vMerge="1">
                  <a:txBody>
                    <a:bodyPr/>
                    <a:lstStyle/>
                    <a:p>
                      <a:endParaRPr lang="en-US"/>
                    </a:p>
                  </a:txBody>
                  <a:tcP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21.3 ± 4.1</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11.4 ± 3.2</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34.9 ± 6.8</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11.8 ± 3.3</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 ± 0.5</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8.5 ± 3.0</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4156393426"/>
                  </a:ext>
                </a:extLst>
              </a:tr>
              <a:tr h="224507">
                <a:tc rowSpan="3">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RT-112</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25.8 ± 7</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7.9 ± 1.6</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20.4 ± 5.9</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6.5 ± 1.7</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 ± 0.1</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14.4 ± 4.3</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3849045989"/>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14 ± 8.2</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11.2 ± 2.3</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46.9 ± 10.0</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3.2 ± 0.8</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1.3 ± 0.4</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28.8 ± 9.9</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4091512133"/>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24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11 ± 4.3</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17.6 ± 2.8</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62.3 ± 6.7</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4 ± 1.1</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1.6 ± 0.4</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29.9 ± 11.9</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1256636814"/>
                  </a:ext>
                </a:extLst>
              </a:tr>
              <a:tr h="224507">
                <a:tc rowSpan="3">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KU-19-19</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21.9 ± 6.3</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9.3 ± 1.5</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32.3 ± 9.3</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10.7 ± 4.1</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1.9 ± 1.2</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17.8 ± 12.9</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2655769096"/>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20.9 ± 6.2</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11.4 ± 2.4</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37.2 ± 5.1</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5.7 ± 1.2</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1.6 ± 0.7</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21.8 ± 7.4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1399616783"/>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24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13.1 ± 0.3</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28.3 ± 2.9</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67.6 ± 5.8</a:t>
                      </a:r>
                      <a:endParaRPr lang="en-US" sz="14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3.2 ± 1.4</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2.4 ± 0.7</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43.7 ± 14.7</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4172555210"/>
                  </a:ext>
                </a:extLst>
              </a:tr>
              <a:tr h="224507">
                <a:tc rowSpan="3">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647-V</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18.2 ± 4.7</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2.1 ± 0.4</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11.8 ± 3.6</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5.5 ± 2.4</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0.7 ± 0.4</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13.4 ± 5.8</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1062205866"/>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12.9 ± 1.7</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3.9 ± 0.3</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22.4 ± 3.4</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3.1 ± 1</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0.8 ± 0.2</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21.0 ± 3.6</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3885445007"/>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24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12.3 ± 1.7</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10.8 ± 0.8</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46.9 ± 4.8</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3.1 ± 1.3</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1.5 ±0.2</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34.7 ± 12.4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2833924996"/>
                  </a:ext>
                </a:extLst>
              </a:tr>
              <a:tr h="224507">
                <a:tc rowSpan="3">
                  <a:txBody>
                    <a:bodyPr/>
                    <a:lstStyle/>
                    <a:p>
                      <a:pPr algn="ctr">
                        <a:lnSpc>
                          <a:spcPct val="150000"/>
                        </a:lnSpc>
                        <a:spcBef>
                          <a:spcPts val="600"/>
                        </a:spcBef>
                        <a:buNone/>
                      </a:pPr>
                      <a:r>
                        <a:rPr lang="en-US" sz="1400" b="1" kern="100" dirty="0">
                          <a:effectLst/>
                          <a:latin typeface="Times New Roman" panose="02020603050405020304" pitchFamily="18" charset="0"/>
                          <a:cs typeface="Times New Roman" panose="02020603050405020304" pitchFamily="18" charset="0"/>
                        </a:rPr>
                        <a:t>T-24</a:t>
                      </a:r>
                      <a:endParaRPr lang="en-US" sz="14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1</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11.7 ± 2.2</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3.4 ± 0.6</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24.6 ± 11.6</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7.7 ± 3.8</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0.8 ± 0.3</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11.5 ± 6.1</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2319427893"/>
                  </a:ext>
                </a:extLst>
              </a:tr>
              <a:tr h="224507">
                <a:tc vMerge="1">
                  <a:txBody>
                    <a:bodyPr/>
                    <a:lstStyle/>
                    <a:p>
                      <a:endParaRPr lang="en-US"/>
                    </a:p>
                  </a:txBody>
                  <a:tcP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4</a:t>
                      </a:r>
                      <a:endParaRPr lang="en-US" sz="14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8.9 ± 4</a:t>
                      </a:r>
                    </a:p>
                  </a:txBody>
                  <a:tcPr marL="4763" marR="4763" marT="476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5.1 ± 0.6</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37.7 ± 7.1</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2.8 ± 1.3</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0.9 ± 0.3</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24.1 ± 1.5</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3105753453"/>
                  </a:ext>
                </a:extLst>
              </a:tr>
              <a:tr h="224507">
                <a:tc vMerge="1">
                  <a:txBody>
                    <a:bodyPr/>
                    <a:lstStyle/>
                    <a:p>
                      <a:endParaRPr lang="en-US"/>
                    </a:p>
                  </a:txBody>
                  <a:tcP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24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10.8 ± 2.6</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13.6 ± 2.7</a:t>
                      </a:r>
                    </a:p>
                  </a:txBody>
                  <a:tcPr marL="4763" marR="4763" marT="4763" marB="0" anchor="ctr"/>
                </a:tc>
                <a:tc>
                  <a:txBody>
                    <a:bodyPr/>
                    <a:lstStyle/>
                    <a:p>
                      <a:pPr algn="ctr">
                        <a:lnSpc>
                          <a:spcPct val="150000"/>
                        </a:lnSpc>
                        <a:spcBef>
                          <a:spcPts val="600"/>
                        </a:spcBef>
                        <a:buNone/>
                      </a:pPr>
                      <a:r>
                        <a:rPr lang="en-US" sz="1400" kern="100">
                          <a:effectLst/>
                          <a:latin typeface="Times New Roman" panose="02020603050405020304" pitchFamily="18" charset="0"/>
                          <a:cs typeface="Times New Roman" panose="02020603050405020304" pitchFamily="18" charset="0"/>
                        </a:rPr>
                        <a:t>55.8 ± 1.9</a:t>
                      </a:r>
                      <a:endParaRPr lang="en-US" sz="14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9333" marR="9333" marT="9333" marB="0" anchor="ctr"/>
                </a:tc>
                <a:tc>
                  <a:txBody>
                    <a:bodyPr/>
                    <a:lstStyle/>
                    <a:p>
                      <a:pPr algn="ctr" fontAlgn="ctr"/>
                      <a:r>
                        <a:rPr lang="en-US" sz="1400" b="0" i="0" u="none" strike="noStrike">
                          <a:solidFill>
                            <a:srgbClr val="000000"/>
                          </a:solidFill>
                          <a:effectLst/>
                          <a:latin typeface="Times New Roman" panose="02020603050405020304" pitchFamily="18" charset="0"/>
                          <a:cs typeface="Times New Roman" panose="02020603050405020304" pitchFamily="18" charset="0"/>
                        </a:rPr>
                        <a:t>3 ± 1.3</a:t>
                      </a:r>
                    </a:p>
                  </a:txBody>
                  <a:tcPr marL="4763" marR="4763" marT="4763"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3.2 ± 0.6</a:t>
                      </a:r>
                    </a:p>
                  </a:txBody>
                  <a:tcPr marL="4763" marR="4763" marT="4763" marB="0" anchor="ctr"/>
                </a:tc>
                <a:tc>
                  <a:txBody>
                    <a:bodyPr/>
                    <a:lstStyle/>
                    <a:p>
                      <a:pPr algn="ctr">
                        <a:lnSpc>
                          <a:spcPct val="150000"/>
                        </a:lnSpc>
                        <a:spcBef>
                          <a:spcPts val="600"/>
                        </a:spcBef>
                        <a:buNone/>
                      </a:pPr>
                      <a:r>
                        <a:rPr lang="en-US" sz="1400" kern="100" dirty="0">
                          <a:effectLst/>
                          <a:latin typeface="Times New Roman" panose="02020603050405020304" pitchFamily="18" charset="0"/>
                          <a:cs typeface="Times New Roman" panose="02020603050405020304" pitchFamily="18" charset="0"/>
                        </a:rPr>
                        <a:t>45.8 ± 8.4</a:t>
                      </a:r>
                      <a:endParaRPr lang="en-US" sz="1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333" marR="9333" marT="9333" marB="0" anchor="ctr"/>
                </a:tc>
                <a:extLst>
                  <a:ext uri="{0D108BD9-81ED-4DB2-BD59-A6C34878D82A}">
                    <a16:rowId xmlns:a16="http://schemas.microsoft.com/office/drawing/2014/main" val="706466623"/>
                  </a:ext>
                </a:extLst>
              </a:tr>
            </a:tbl>
          </a:graphicData>
        </a:graphic>
      </p:graphicFrame>
    </p:spTree>
    <p:extLst>
      <p:ext uri="{BB962C8B-B14F-4D97-AF65-F5344CB8AC3E}">
        <p14:creationId xmlns:p14="http://schemas.microsoft.com/office/powerpoint/2010/main" val="3851785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A686B2D-32FA-9097-DE6D-9E22951E9FFE}"/>
              </a:ext>
            </a:extLst>
          </p:cNvPr>
          <p:cNvSpPr txBox="1"/>
          <p:nvPr/>
        </p:nvSpPr>
        <p:spPr>
          <a:xfrm>
            <a:off x="1403598" y="270438"/>
            <a:ext cx="9980247" cy="1754326"/>
          </a:xfrm>
          <a:prstGeom prst="rect">
            <a:avLst/>
          </a:prstGeom>
          <a:noFill/>
        </p:spPr>
        <p:txBody>
          <a:bodyPr wrap="square">
            <a:spAutoFit/>
          </a:bodyPr>
          <a:lstStyle/>
          <a:p>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Table S2. IC₅₀ values for [²¹²Pb]Pb-TCMC-chOI-1 cytotoxicity in 2D clonogenic and 3D spheroid assays, with corresponding total bound and internalized atoms per cell. </a:t>
            </a:r>
          </a:p>
          <a:p>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The table summarizes the activity concentration (IC₅₀) required to achieve 50% clonogenic fraction reduction (2D assay) or 50% spheroid growth inhibition (3D assay), alongside the corresponding total bound and internalized ²¹²Pb atoms per cell at the 2D IC₅₀. Total bound activity represents the sum of surface-bound and internalized atoms, while internalized activity reflects intracellular ²¹²Pb. Data for clonogenic assays were derived from survival curves fitted to the single-hit model (CF = exp(−A/A₀)) using GraphPad software. Spheroid IC₅₀ values were estimated by interpolating normalized growth inhibition (treated/control spheroid size at day 14) between tested concentrations (1, 5, 50 </a:t>
            </a:r>
            <a:r>
              <a:rPr lang="en-US" sz="1200" dirty="0" err="1">
                <a:solidFill>
                  <a:srgbClr val="000000"/>
                </a:solidFill>
                <a:latin typeface="Arial" panose="020B0604020202020204" pitchFamily="34" charset="0"/>
                <a:ea typeface="Calibri" panose="020F0502020204030204" pitchFamily="34" charset="0"/>
                <a:cs typeface="Arial" panose="020B0604020202020204" pitchFamily="34" charset="0"/>
              </a:rPr>
              <a:t>kBq</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/mL). All experiments had 4 h incubation with [²¹²Pb]Pb-TCMC-chOI-1 at 50 MBq/mg specific activity. Results are presented as mean ± SD (n = 3 independent experiments).</a:t>
            </a:r>
          </a:p>
        </p:txBody>
      </p:sp>
      <p:graphicFrame>
        <p:nvGraphicFramePr>
          <p:cNvPr id="18" name="Table 17">
            <a:extLst>
              <a:ext uri="{FF2B5EF4-FFF2-40B4-BE49-F238E27FC236}">
                <a16:creationId xmlns:a16="http://schemas.microsoft.com/office/drawing/2014/main" id="{A430C9A2-8EDC-8B3F-6C28-43BE595D5A7F}"/>
              </a:ext>
            </a:extLst>
          </p:cNvPr>
          <p:cNvGraphicFramePr>
            <a:graphicFrameLocks noGrp="1"/>
          </p:cNvGraphicFramePr>
          <p:nvPr>
            <p:extLst>
              <p:ext uri="{D42A27DB-BD31-4B8C-83A1-F6EECF244321}">
                <p14:modId xmlns:p14="http://schemas.microsoft.com/office/powerpoint/2010/main" val="1181760908"/>
              </p:ext>
            </p:extLst>
          </p:nvPr>
        </p:nvGraphicFramePr>
        <p:xfrm>
          <a:off x="1403598" y="2024764"/>
          <a:ext cx="9980248" cy="3158562"/>
        </p:xfrm>
        <a:graphic>
          <a:graphicData uri="http://schemas.openxmlformats.org/drawingml/2006/table">
            <a:tbl>
              <a:tblPr>
                <a:tableStyleId>{5940675A-B579-460E-94D1-54222C63F5DA}</a:tableStyleId>
              </a:tblPr>
              <a:tblGrid>
                <a:gridCol w="1650067">
                  <a:extLst>
                    <a:ext uri="{9D8B030D-6E8A-4147-A177-3AD203B41FA5}">
                      <a16:colId xmlns:a16="http://schemas.microsoft.com/office/drawing/2014/main" val="2161567820"/>
                    </a:ext>
                  </a:extLst>
                </a:gridCol>
                <a:gridCol w="1663375">
                  <a:extLst>
                    <a:ext uri="{9D8B030D-6E8A-4147-A177-3AD203B41FA5}">
                      <a16:colId xmlns:a16="http://schemas.microsoft.com/office/drawing/2014/main" val="2244774909"/>
                    </a:ext>
                  </a:extLst>
                </a:gridCol>
                <a:gridCol w="1663375">
                  <a:extLst>
                    <a:ext uri="{9D8B030D-6E8A-4147-A177-3AD203B41FA5}">
                      <a16:colId xmlns:a16="http://schemas.microsoft.com/office/drawing/2014/main" val="626490403"/>
                    </a:ext>
                  </a:extLst>
                </a:gridCol>
                <a:gridCol w="1245868">
                  <a:extLst>
                    <a:ext uri="{9D8B030D-6E8A-4147-A177-3AD203B41FA5}">
                      <a16:colId xmlns:a16="http://schemas.microsoft.com/office/drawing/2014/main" val="2649365415"/>
                    </a:ext>
                  </a:extLst>
                </a:gridCol>
                <a:gridCol w="1245868">
                  <a:extLst>
                    <a:ext uri="{9D8B030D-6E8A-4147-A177-3AD203B41FA5}">
                      <a16:colId xmlns:a16="http://schemas.microsoft.com/office/drawing/2014/main" val="1524276361"/>
                    </a:ext>
                  </a:extLst>
                </a:gridCol>
                <a:gridCol w="1353889">
                  <a:extLst>
                    <a:ext uri="{9D8B030D-6E8A-4147-A177-3AD203B41FA5}">
                      <a16:colId xmlns:a16="http://schemas.microsoft.com/office/drawing/2014/main" val="2309930408"/>
                    </a:ext>
                  </a:extLst>
                </a:gridCol>
                <a:gridCol w="1157806">
                  <a:extLst>
                    <a:ext uri="{9D8B030D-6E8A-4147-A177-3AD203B41FA5}">
                      <a16:colId xmlns:a16="http://schemas.microsoft.com/office/drawing/2014/main" val="782380293"/>
                    </a:ext>
                  </a:extLst>
                </a:gridCol>
              </a:tblGrid>
              <a:tr h="423065">
                <a:tc rowSpan="2">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Cell line</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rowSpan="2">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IC₅₀, Clonogenic (2D) (</a:t>
                      </a:r>
                      <a:r>
                        <a:rPr lang="en-US" sz="1100" b="1" kern="100" err="1">
                          <a:effectLst/>
                          <a:latin typeface="Times New Roman" panose="02020603050405020304" pitchFamily="18" charset="0"/>
                          <a:cs typeface="Times New Roman" panose="02020603050405020304" pitchFamily="18" charset="0"/>
                        </a:rPr>
                        <a:t>kBq</a:t>
                      </a:r>
                      <a:r>
                        <a:rPr lang="en-US" sz="1100" b="1" kern="100">
                          <a:effectLst/>
                          <a:latin typeface="Times New Roman" panose="02020603050405020304" pitchFamily="18" charset="0"/>
                          <a:cs typeface="Times New Roman" panose="02020603050405020304" pitchFamily="18" charset="0"/>
                        </a:rPr>
                        <a:t>/mL)</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rowSpan="2">
                  <a:txBody>
                    <a:bodyPr/>
                    <a:lstStyle/>
                    <a:p>
                      <a:pPr algn="ctr">
                        <a:lnSpc>
                          <a:spcPct val="150000"/>
                        </a:lnSpc>
                        <a:spcBef>
                          <a:spcPts val="600"/>
                        </a:spcBef>
                        <a:buNone/>
                      </a:pPr>
                      <a:r>
                        <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IC₅₀, Spheroid (3D) (</a:t>
                      </a:r>
                      <a:r>
                        <a:rPr lang="en-US" sz="1100" b="1" kern="100" dirty="0" err="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kBq</a:t>
                      </a:r>
                      <a:r>
                        <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/mL)</a:t>
                      </a:r>
                    </a:p>
                  </a:txBody>
                  <a:tcPr marL="9525" marR="9525" marT="9525" marB="0" anchor="ctr"/>
                </a:tc>
                <a:tc gridSpan="2">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100" b="1" kern="100" dirty="0">
                          <a:effectLst/>
                          <a:latin typeface="Times New Roman" panose="02020603050405020304" pitchFamily="18" charset="0"/>
                          <a:cs typeface="Times New Roman" panose="02020603050405020304" pitchFamily="18" charset="0"/>
                        </a:rPr>
                        <a:t>IC</a:t>
                      </a:r>
                      <a:r>
                        <a:rPr lang="en-US" sz="1100" b="1" kern="100" baseline="-25000" dirty="0">
                          <a:effectLst/>
                          <a:latin typeface="Times New Roman" panose="02020603050405020304" pitchFamily="18" charset="0"/>
                          <a:cs typeface="Times New Roman" panose="02020603050405020304" pitchFamily="18" charset="0"/>
                        </a:rPr>
                        <a:t>50</a:t>
                      </a:r>
                      <a:r>
                        <a:rPr lang="en-US" sz="1100" b="1" kern="100" dirty="0">
                          <a:effectLst/>
                          <a:latin typeface="Times New Roman" panose="02020603050405020304" pitchFamily="18" charset="0"/>
                          <a:cs typeface="Times New Roman" panose="02020603050405020304" pitchFamily="18" charset="0"/>
                        </a:rPr>
                        <a:t> total bound</a:t>
                      </a:r>
                    </a:p>
                  </a:txBody>
                  <a:tcPr marL="9525" marR="9525" marT="9525" marB="0" anchor="ctr">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100" b="1" kern="100" dirty="0">
                          <a:effectLst/>
                          <a:latin typeface="Times New Roman" panose="02020603050405020304" pitchFamily="18" charset="0"/>
                          <a:cs typeface="Times New Roman" panose="02020603050405020304" pitchFamily="18" charset="0"/>
                        </a:rPr>
                        <a:t>IC</a:t>
                      </a:r>
                      <a:r>
                        <a:rPr lang="en-US" sz="1100" b="1" kern="100" baseline="-25000" dirty="0">
                          <a:effectLst/>
                          <a:latin typeface="Times New Roman" panose="02020603050405020304" pitchFamily="18" charset="0"/>
                          <a:cs typeface="Times New Roman" panose="02020603050405020304" pitchFamily="18" charset="0"/>
                        </a:rPr>
                        <a:t>50</a:t>
                      </a:r>
                      <a:r>
                        <a:rPr lang="en-US" sz="1100" b="1" kern="100" dirty="0">
                          <a:effectLst/>
                          <a:latin typeface="Times New Roman" panose="02020603050405020304" pitchFamily="18" charset="0"/>
                          <a:cs typeface="Times New Roman" panose="02020603050405020304" pitchFamily="18" charset="0"/>
                        </a:rPr>
                        <a:t> internalized </a:t>
                      </a:r>
                    </a:p>
                  </a:txBody>
                  <a:tcPr marL="9525" marR="9525" marT="9525" marB="0" anchor="ctr">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554495241"/>
                  </a:ext>
                </a:extLst>
              </a:tr>
              <a:tr h="42306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50000"/>
                        </a:lnSpc>
                        <a:spcBef>
                          <a:spcPts val="600"/>
                        </a:spcBef>
                        <a:buNone/>
                      </a:pPr>
                      <a:r>
                        <a:rPr lang="en-US" sz="1100" b="1" kern="100" baseline="30000" dirty="0">
                          <a:effectLst/>
                          <a:latin typeface="Times New Roman" panose="02020603050405020304" pitchFamily="18" charset="0"/>
                          <a:cs typeface="Times New Roman" panose="02020603050405020304" pitchFamily="18" charset="0"/>
                        </a:rPr>
                        <a:t>212</a:t>
                      </a:r>
                      <a:r>
                        <a:rPr lang="en-US" sz="1100" b="1" kern="100" dirty="0">
                          <a:effectLst/>
                          <a:latin typeface="Times New Roman" panose="02020603050405020304" pitchFamily="18" charset="0"/>
                          <a:cs typeface="Times New Roman" panose="02020603050405020304" pitchFamily="18" charset="0"/>
                        </a:rPr>
                        <a:t>Pb atoms/cell</a:t>
                      </a:r>
                      <a:endPar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50000"/>
                        </a:lnSpc>
                        <a:spcBef>
                          <a:spcPts val="600"/>
                        </a:spcBef>
                        <a:buNone/>
                      </a:pPr>
                      <a:r>
                        <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Antibodies/cell*</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lnSpc>
                          <a:spcPct val="150000"/>
                        </a:lnSpc>
                        <a:spcBef>
                          <a:spcPts val="600"/>
                        </a:spcBef>
                        <a:buNone/>
                      </a:pPr>
                      <a:r>
                        <a:rPr lang="en-US" sz="1100" b="1" kern="100" baseline="30000" dirty="0">
                          <a:effectLst/>
                          <a:latin typeface="Times New Roman" panose="02020603050405020304" pitchFamily="18" charset="0"/>
                          <a:cs typeface="Times New Roman" panose="02020603050405020304" pitchFamily="18" charset="0"/>
                        </a:rPr>
                        <a:t>212</a:t>
                      </a:r>
                      <a:r>
                        <a:rPr lang="en-US" sz="1100" b="1" kern="100" dirty="0">
                          <a:effectLst/>
                          <a:latin typeface="Times New Roman" panose="02020603050405020304" pitchFamily="18" charset="0"/>
                          <a:cs typeface="Times New Roman" panose="02020603050405020304" pitchFamily="18" charset="0"/>
                        </a:rPr>
                        <a:t>Pb atoms/cell</a:t>
                      </a:r>
                      <a:endPar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1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Antibodies/cell*</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42998915"/>
                  </a:ext>
                </a:extLst>
              </a:tr>
              <a:tr h="578108">
                <a:tc>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RT-112</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effectLst/>
                          <a:latin typeface="Times New Roman" panose="02020603050405020304" pitchFamily="18" charset="0"/>
                          <a:cs typeface="Times New Roman" panose="02020603050405020304" pitchFamily="18" charset="0"/>
                        </a:rPr>
                        <a:t>48.4 ± 5.9</a:t>
                      </a:r>
                      <a:endPar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No spheroids model</a:t>
                      </a:r>
                    </a:p>
                  </a:txBody>
                  <a:tcPr marL="9525" marR="9525" marT="9525" marB="0" anchor="ct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50.8 ± 11.1</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ctr"/>
                      <a:r>
                        <a:rPr lang="en-US" sz="1100" kern="100" dirty="0">
                          <a:solidFill>
                            <a:schemeClr val="tx1"/>
                          </a:solidFill>
                          <a:effectLst/>
                          <a:latin typeface="Times New Roman" panose="02020603050405020304" pitchFamily="18" charset="0"/>
                          <a:ea typeface="+mn-ea"/>
                          <a:cs typeface="Times New Roman" panose="02020603050405020304" pitchFamily="18" charset="0"/>
                        </a:rPr>
                        <a:t>73623</a:t>
                      </a: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11.9 ± 4.1</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marL="0" algn="ctr" defTabSz="914400" rtl="0" eaLnBrk="1" fontAlgn="ctr" latinLnBrk="0" hangingPunct="1"/>
                      <a:r>
                        <a:rPr lang="en-US" sz="1100" kern="100" dirty="0">
                          <a:solidFill>
                            <a:schemeClr val="tx1"/>
                          </a:solidFill>
                          <a:effectLst/>
                          <a:latin typeface="Times New Roman" panose="02020603050405020304" pitchFamily="18" charset="0"/>
                          <a:ea typeface="+mn-ea"/>
                          <a:cs typeface="Times New Roman" panose="02020603050405020304" pitchFamily="18" charset="0"/>
                        </a:rPr>
                        <a:t>17246</a:t>
                      </a:r>
                    </a:p>
                  </a:txBody>
                  <a:tcPr marL="4763" marR="4763" marT="4763"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13052285"/>
                  </a:ext>
                </a:extLst>
              </a:tr>
              <a:tr h="578108">
                <a:tc>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KU-19-19</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effectLst/>
                          <a:latin typeface="Times New Roman" panose="02020603050405020304" pitchFamily="18" charset="0"/>
                          <a:cs typeface="Times New Roman" panose="02020603050405020304" pitchFamily="18" charset="0"/>
                        </a:rPr>
                        <a:t>50.2 ± 8.9</a:t>
                      </a:r>
                      <a:endPar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p>
                  </a:txBody>
                  <a:tcPr anchor="ct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41.3 ± 2.9</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ctr"/>
                      <a:r>
                        <a:rPr lang="en-US" sz="1100" kern="100" dirty="0">
                          <a:solidFill>
                            <a:schemeClr val="tx1"/>
                          </a:solidFill>
                          <a:effectLst/>
                          <a:latin typeface="Times New Roman" panose="02020603050405020304" pitchFamily="18" charset="0"/>
                          <a:ea typeface="+mn-ea"/>
                          <a:cs typeface="Times New Roman" panose="02020603050405020304" pitchFamily="18" charset="0"/>
                        </a:rPr>
                        <a:t>59855</a:t>
                      </a: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a:lnSpc>
                          <a:spcPct val="150000"/>
                        </a:lnSpc>
                        <a:spcBef>
                          <a:spcPts val="600"/>
                        </a:spcBef>
                        <a:buNone/>
                      </a:pPr>
                      <a:r>
                        <a:rPr lang="en-US" sz="1100" kern="100">
                          <a:effectLst/>
                          <a:latin typeface="Times New Roman" panose="02020603050405020304" pitchFamily="18" charset="0"/>
                          <a:cs typeface="Times New Roman" panose="02020603050405020304" pitchFamily="18" charset="0"/>
                        </a:rPr>
                        <a:t>15.6 ± 1.9</a:t>
                      </a:r>
                      <a:endPar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marL="0" algn="ctr" defTabSz="914400" rtl="0" eaLnBrk="1" fontAlgn="ctr" latinLnBrk="0" hangingPunct="1"/>
                      <a:r>
                        <a:rPr lang="en-US" sz="1100" kern="100" dirty="0">
                          <a:solidFill>
                            <a:schemeClr val="tx1"/>
                          </a:solidFill>
                          <a:effectLst/>
                          <a:latin typeface="Times New Roman" panose="02020603050405020304" pitchFamily="18" charset="0"/>
                          <a:ea typeface="+mn-ea"/>
                          <a:cs typeface="Times New Roman" panose="02020603050405020304" pitchFamily="18" charset="0"/>
                        </a:rPr>
                        <a:t>22609</a:t>
                      </a:r>
                    </a:p>
                  </a:txBody>
                  <a:tcPr marL="4763" marR="4763" marT="4763"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064739341"/>
                  </a:ext>
                </a:extLst>
              </a:tr>
              <a:tr h="578108">
                <a:tc>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647-V</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effectLst/>
                          <a:latin typeface="Times New Roman" panose="02020603050405020304" pitchFamily="18" charset="0"/>
                          <a:cs typeface="Times New Roman" panose="02020603050405020304" pitchFamily="18" charset="0"/>
                        </a:rPr>
                        <a:t>62.2 ± 11.0</a:t>
                      </a:r>
                      <a:endPar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~30</a:t>
                      </a:r>
                    </a:p>
                  </a:txBody>
                  <a:tcPr anchor="ct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35.7 ± 3.9</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ctr"/>
                      <a:r>
                        <a:rPr lang="en-US" sz="1100" kern="100" dirty="0">
                          <a:solidFill>
                            <a:schemeClr val="tx1"/>
                          </a:solidFill>
                          <a:effectLst/>
                          <a:latin typeface="Times New Roman" panose="02020603050405020304" pitchFamily="18" charset="0"/>
                          <a:ea typeface="+mn-ea"/>
                          <a:cs typeface="Times New Roman" panose="02020603050405020304" pitchFamily="18" charset="0"/>
                        </a:rPr>
                        <a:t>51739</a:t>
                      </a: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a:lnSpc>
                          <a:spcPct val="150000"/>
                        </a:lnSpc>
                        <a:spcBef>
                          <a:spcPts val="600"/>
                        </a:spcBef>
                        <a:buNone/>
                      </a:pPr>
                      <a:r>
                        <a:rPr lang="en-US" sz="1100" kern="100">
                          <a:effectLst/>
                          <a:latin typeface="Times New Roman" panose="02020603050405020304" pitchFamily="18" charset="0"/>
                          <a:cs typeface="Times New Roman" panose="02020603050405020304" pitchFamily="18" charset="0"/>
                        </a:rPr>
                        <a:t>11.0 ±5.1</a:t>
                      </a:r>
                      <a:endPar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marL="0" algn="ctr" defTabSz="914400" rtl="0" eaLnBrk="1" fontAlgn="ctr" latinLnBrk="0" hangingPunct="1"/>
                      <a:r>
                        <a:rPr lang="en-US" sz="1100" kern="100" dirty="0">
                          <a:solidFill>
                            <a:schemeClr val="tx1"/>
                          </a:solidFill>
                          <a:effectLst/>
                          <a:latin typeface="Times New Roman" panose="02020603050405020304" pitchFamily="18" charset="0"/>
                          <a:ea typeface="+mn-ea"/>
                          <a:cs typeface="Times New Roman" panose="02020603050405020304" pitchFamily="18" charset="0"/>
                        </a:rPr>
                        <a:t>15942</a:t>
                      </a:r>
                    </a:p>
                  </a:txBody>
                  <a:tcPr marL="4763" marR="4763" marT="4763"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49304340"/>
                  </a:ext>
                </a:extLst>
              </a:tr>
              <a:tr h="578108">
                <a:tc>
                  <a:txBody>
                    <a:bodyPr/>
                    <a:lstStyle/>
                    <a:p>
                      <a:pPr algn="ctr">
                        <a:lnSpc>
                          <a:spcPct val="150000"/>
                        </a:lnSpc>
                        <a:spcBef>
                          <a:spcPts val="600"/>
                        </a:spcBef>
                        <a:buNone/>
                      </a:pPr>
                      <a:r>
                        <a:rPr lang="en-US" sz="1100" b="1" kern="100">
                          <a:effectLst/>
                          <a:latin typeface="Times New Roman" panose="02020603050405020304" pitchFamily="18" charset="0"/>
                          <a:cs typeface="Times New Roman" panose="02020603050405020304" pitchFamily="18" charset="0"/>
                        </a:rPr>
                        <a:t>T-24</a:t>
                      </a:r>
                      <a:endParaRPr lang="en-US" sz="11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74.2 ± 12.1</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tc>
                <a:tc>
                  <a:txBody>
                    <a:bodyPr/>
                    <a:lstStyle/>
                    <a:p>
                      <a:pPr algn="ctr">
                        <a:lnSpc>
                          <a:spcPct val="150000"/>
                        </a:lnSpc>
                        <a:spcBef>
                          <a:spcPts val="600"/>
                        </a:spcBef>
                        <a:buNone/>
                      </a:pPr>
                      <a:r>
                        <a:rPr lang="en-US" sz="11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No spheroids model</a:t>
                      </a:r>
                    </a:p>
                  </a:txBody>
                  <a:tcPr marL="9525" marR="9525" marT="9525" marB="0" anchor="ct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22.4 ± 3.9</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ctr"/>
                      <a:r>
                        <a:rPr lang="en-US" sz="1100" kern="100" dirty="0">
                          <a:solidFill>
                            <a:schemeClr val="tx1"/>
                          </a:solidFill>
                          <a:effectLst/>
                          <a:latin typeface="Times New Roman" panose="02020603050405020304" pitchFamily="18" charset="0"/>
                          <a:ea typeface="+mn-ea"/>
                          <a:cs typeface="Times New Roman" panose="02020603050405020304" pitchFamily="18" charset="0"/>
                        </a:rPr>
                        <a:t>32464</a:t>
                      </a:r>
                    </a:p>
                  </a:txBody>
                  <a:tcPr marL="4763" marR="4763" marT="4763" marB="0" anchor="ctr">
                    <a:lnL w="12700" cap="flat" cmpd="sng" algn="ctr">
                      <a:solidFill>
                        <a:schemeClr val="tx1"/>
                      </a:solidFill>
                      <a:prstDash val="solid"/>
                      <a:round/>
                      <a:headEnd type="none" w="med" len="med"/>
                      <a:tailEnd type="none" w="med" len="med"/>
                    </a:lnL>
                  </a:tcPr>
                </a:tc>
                <a:tc>
                  <a:txBody>
                    <a:bodyPr/>
                    <a:lstStyle/>
                    <a:p>
                      <a:pPr algn="ctr">
                        <a:lnSpc>
                          <a:spcPct val="150000"/>
                        </a:lnSpc>
                        <a:spcBef>
                          <a:spcPts val="600"/>
                        </a:spcBef>
                        <a:buNone/>
                      </a:pPr>
                      <a:r>
                        <a:rPr lang="en-US" sz="1100" kern="100" dirty="0">
                          <a:effectLst/>
                          <a:latin typeface="Times New Roman" panose="02020603050405020304" pitchFamily="18" charset="0"/>
                          <a:cs typeface="Times New Roman" panose="02020603050405020304" pitchFamily="18" charset="0"/>
                        </a:rPr>
                        <a:t>9.2 ± 3.9</a:t>
                      </a:r>
                      <a:endParaRPr lang="en-US" sz="11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marL="0" algn="ctr" defTabSz="914400" rtl="0" eaLnBrk="1" fontAlgn="ctr" latinLnBrk="0" hangingPunct="1"/>
                      <a:r>
                        <a:rPr lang="en-US" sz="1100" kern="100" dirty="0">
                          <a:solidFill>
                            <a:schemeClr val="tx1"/>
                          </a:solidFill>
                          <a:effectLst/>
                          <a:latin typeface="Times New Roman" panose="02020603050405020304" pitchFamily="18" charset="0"/>
                          <a:ea typeface="+mn-ea"/>
                          <a:cs typeface="Times New Roman" panose="02020603050405020304" pitchFamily="18" charset="0"/>
                        </a:rPr>
                        <a:t>13333</a:t>
                      </a:r>
                    </a:p>
                  </a:txBody>
                  <a:tcPr marL="4763" marR="4763" marT="4763"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53642123"/>
                  </a:ext>
                </a:extLst>
              </a:tr>
            </a:tbl>
          </a:graphicData>
        </a:graphic>
      </p:graphicFrame>
      <p:sp>
        <p:nvSpPr>
          <p:cNvPr id="4" name="TextBox 3">
            <a:extLst>
              <a:ext uri="{FF2B5EF4-FFF2-40B4-BE49-F238E27FC236}">
                <a16:creationId xmlns:a16="http://schemas.microsoft.com/office/drawing/2014/main" id="{77D88574-0D65-4DBE-CDAC-A45B4ED2A5B6}"/>
              </a:ext>
            </a:extLst>
          </p:cNvPr>
          <p:cNvSpPr txBox="1"/>
          <p:nvPr/>
        </p:nvSpPr>
        <p:spPr>
          <a:xfrm>
            <a:off x="1403598" y="5251906"/>
            <a:ext cx="9858762" cy="461665"/>
          </a:xfrm>
          <a:prstGeom prst="rect">
            <a:avLst/>
          </a:prstGeom>
          <a:noFill/>
        </p:spPr>
        <p:txBody>
          <a:bodyPr wrap="square" rtlCol="0">
            <a:spAutoFit/>
          </a:bodyPr>
          <a:lstStyle/>
          <a:p>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*To estimate antibodies/cell we assume that each antibody carries 1 atom per antibody in pure (no daughter nuclides) </a:t>
            </a:r>
            <a:r>
              <a:rPr lang="en-US" sz="1200" baseline="30000" dirty="0">
                <a:solidFill>
                  <a:srgbClr val="000000"/>
                </a:solidFill>
                <a:latin typeface="Arial" panose="020B0604020202020204" pitchFamily="34" charset="0"/>
                <a:ea typeface="Calibri" panose="020F0502020204030204" pitchFamily="34" charset="0"/>
                <a:cs typeface="Arial" panose="020B0604020202020204" pitchFamily="34" charset="0"/>
              </a:rPr>
              <a:t>212</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Pb at 50 MBq/mg corresponding to 0.00069 atoms/antibody.</a:t>
            </a:r>
          </a:p>
        </p:txBody>
      </p:sp>
    </p:spTree>
    <p:extLst>
      <p:ext uri="{BB962C8B-B14F-4D97-AF65-F5344CB8AC3E}">
        <p14:creationId xmlns:p14="http://schemas.microsoft.com/office/powerpoint/2010/main" val="1738893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6FF7D9-F650-589D-EAD8-88113E77359F}"/>
              </a:ext>
            </a:extLst>
          </p:cNvPr>
          <p:cNvSpPr txBox="1"/>
          <p:nvPr/>
        </p:nvSpPr>
        <p:spPr>
          <a:xfrm>
            <a:off x="1509485" y="1009101"/>
            <a:ext cx="8128000" cy="1015663"/>
          </a:xfrm>
          <a:prstGeom prst="rect">
            <a:avLst/>
          </a:prstGeom>
          <a:noFill/>
        </p:spPr>
        <p:txBody>
          <a:bodyPr wrap="square">
            <a:spAutoFit/>
          </a:bodyPr>
          <a:lstStyle/>
          <a:p>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Table S3. Correlation analysis between antigen expression, cellular binding, internalization, and administered activity required for clonogenic IC</a:t>
            </a:r>
            <a:r>
              <a:rPr lang="en-US" sz="1200" b="1" baseline="-25000" dirty="0">
                <a:solidFill>
                  <a:srgbClr val="000000"/>
                </a:solidFill>
                <a:latin typeface="Arial" panose="020B0604020202020204" pitchFamily="34" charset="0"/>
                <a:ea typeface="Calibri" panose="020F0502020204030204" pitchFamily="34" charset="0"/>
                <a:cs typeface="Arial" panose="020B0604020202020204" pitchFamily="34" charset="0"/>
              </a:rPr>
              <a:t>50</a:t>
            </a:r>
            <a:r>
              <a:rPr lang="en-US" sz="1200" b="1" dirty="0">
                <a:solidFill>
                  <a:srgbClr val="000000"/>
                </a:solidFill>
                <a:latin typeface="Arial" panose="020B0604020202020204" pitchFamily="34" charset="0"/>
                <a:ea typeface="Calibri" panose="020F0502020204030204" pitchFamily="34" charset="0"/>
                <a:cs typeface="Arial" panose="020B0604020202020204" pitchFamily="34" charset="0"/>
              </a:rPr>
              <a:t>. </a:t>
            </a:r>
          </a:p>
          <a:p>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The table summarizes the correlation analysis performed on the IC</a:t>
            </a:r>
            <a:r>
              <a:rPr lang="en-US" sz="1200" baseline="-25000" dirty="0">
                <a:solidFill>
                  <a:srgbClr val="000000"/>
                </a:solidFill>
                <a:latin typeface="Arial" panose="020B0604020202020204" pitchFamily="34" charset="0"/>
                <a:ea typeface="Calibri" panose="020F0502020204030204" pitchFamily="34" charset="0"/>
                <a:cs typeface="Arial" panose="020B0604020202020204" pitchFamily="34" charset="0"/>
              </a:rPr>
              <a:t>50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(activity concentration and </a:t>
            </a:r>
            <a:r>
              <a:rPr lang="en-US" sz="1200" baseline="30000" dirty="0">
                <a:solidFill>
                  <a:srgbClr val="000000"/>
                </a:solidFill>
                <a:latin typeface="Arial" panose="020B0604020202020204" pitchFamily="34" charset="0"/>
                <a:ea typeface="Calibri" panose="020F0502020204030204" pitchFamily="34" charset="0"/>
                <a:cs typeface="Arial" panose="020B0604020202020204" pitchFamily="34" charset="0"/>
              </a:rPr>
              <a:t>212</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Pb atoms bound or internalized) vs antigens per cell (antigen) or bound antibodies </a:t>
            </a:r>
            <a:r>
              <a:rPr lang="en-US" sz="1200">
                <a:solidFill>
                  <a:srgbClr val="000000"/>
                </a:solidFill>
                <a:latin typeface="Arial" panose="020B0604020202020204" pitchFamily="34" charset="0"/>
                <a:ea typeface="Calibri" panose="020F0502020204030204" pitchFamily="34" charset="0"/>
                <a:cs typeface="Arial" panose="020B0604020202020204" pitchFamily="34" charset="0"/>
              </a:rPr>
              <a:t>(bound) </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with their corresponding Pearson correlation coefficient (r) value and p-value in addition to our interpretation. </a:t>
            </a:r>
          </a:p>
        </p:txBody>
      </p:sp>
      <p:graphicFrame>
        <p:nvGraphicFramePr>
          <p:cNvPr id="5" name="Table 4">
            <a:extLst>
              <a:ext uri="{FF2B5EF4-FFF2-40B4-BE49-F238E27FC236}">
                <a16:creationId xmlns:a16="http://schemas.microsoft.com/office/drawing/2014/main" id="{FB24DCBB-29D2-9653-90EA-D0939C270149}"/>
              </a:ext>
            </a:extLst>
          </p:cNvPr>
          <p:cNvGraphicFramePr>
            <a:graphicFrameLocks noGrp="1"/>
          </p:cNvGraphicFramePr>
          <p:nvPr>
            <p:extLst>
              <p:ext uri="{D42A27DB-BD31-4B8C-83A1-F6EECF244321}">
                <p14:modId xmlns:p14="http://schemas.microsoft.com/office/powerpoint/2010/main" val="3251981740"/>
              </p:ext>
            </p:extLst>
          </p:nvPr>
        </p:nvGraphicFramePr>
        <p:xfrm>
          <a:off x="1509485" y="2024764"/>
          <a:ext cx="8128000" cy="3710686"/>
        </p:xfrm>
        <a:graphic>
          <a:graphicData uri="http://schemas.openxmlformats.org/drawingml/2006/table">
            <a:tbl>
              <a:tblPr firstRow="1" bandRow="1">
                <a:tableStyleId>{5940675A-B579-460E-94D1-54222C63F5DA}</a:tableStyleId>
              </a:tblPr>
              <a:tblGrid>
                <a:gridCol w="1661226">
                  <a:extLst>
                    <a:ext uri="{9D8B030D-6E8A-4147-A177-3AD203B41FA5}">
                      <a16:colId xmlns:a16="http://schemas.microsoft.com/office/drawing/2014/main" val="445954925"/>
                    </a:ext>
                  </a:extLst>
                </a:gridCol>
                <a:gridCol w="1615045">
                  <a:extLst>
                    <a:ext uri="{9D8B030D-6E8A-4147-A177-3AD203B41FA5}">
                      <a16:colId xmlns:a16="http://schemas.microsoft.com/office/drawing/2014/main" val="1489385111"/>
                    </a:ext>
                  </a:extLst>
                </a:gridCol>
                <a:gridCol w="1733797">
                  <a:extLst>
                    <a:ext uri="{9D8B030D-6E8A-4147-A177-3AD203B41FA5}">
                      <a16:colId xmlns:a16="http://schemas.microsoft.com/office/drawing/2014/main" val="2392949482"/>
                    </a:ext>
                  </a:extLst>
                </a:gridCol>
                <a:gridCol w="3117932">
                  <a:extLst>
                    <a:ext uri="{9D8B030D-6E8A-4147-A177-3AD203B41FA5}">
                      <a16:colId xmlns:a16="http://schemas.microsoft.com/office/drawing/2014/main" val="1565447930"/>
                    </a:ext>
                  </a:extLst>
                </a:gridCol>
              </a:tblGrid>
              <a:tr h="370840">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Relationship</a:t>
                      </a:r>
                    </a:p>
                  </a:txBody>
                  <a:tcPr marL="68580" marR="68580" marT="0" marB="0" anchor="ctr"/>
                </a:tc>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R-value</a:t>
                      </a:r>
                    </a:p>
                  </a:txBody>
                  <a:tcPr marL="68580" marR="68580" marT="0" marB="0" anchor="ctr"/>
                </a:tc>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P-value</a:t>
                      </a:r>
                    </a:p>
                  </a:txBody>
                  <a:tcPr marL="68580" marR="68580" marT="0" marB="0" anchor="ctr"/>
                </a:tc>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Interpretation</a:t>
                      </a:r>
                    </a:p>
                  </a:txBody>
                  <a:tcPr marL="68580" marR="68580" marT="0" marB="0" anchor="ctr"/>
                </a:tc>
                <a:extLst>
                  <a:ext uri="{0D108BD9-81ED-4DB2-BD59-A6C34878D82A}">
                    <a16:rowId xmlns:a16="http://schemas.microsoft.com/office/drawing/2014/main" val="3622070323"/>
                  </a:ext>
                </a:extLst>
              </a:tr>
              <a:tr h="370840">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Bound vs Antigen</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0.953</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0.0474</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dirty="0">
                          <a:solidFill>
                            <a:schemeClr val="tx1"/>
                          </a:solidFill>
                          <a:effectLst/>
                          <a:latin typeface="Times New Roman" panose="02020603050405020304" pitchFamily="18" charset="0"/>
                          <a:ea typeface="+mn-ea"/>
                          <a:cs typeface="Times New Roman" panose="02020603050405020304" pitchFamily="18" charset="0"/>
                        </a:rPr>
                        <a:t>Strong, significant positive correlation: more antigen leads to more radioimmunoconjugate binding.</a:t>
                      </a:r>
                    </a:p>
                  </a:txBody>
                  <a:tcPr marL="68580" marR="68580" marT="0" marB="0" anchor="ctr"/>
                </a:tc>
                <a:extLst>
                  <a:ext uri="{0D108BD9-81ED-4DB2-BD59-A6C34878D82A}">
                    <a16:rowId xmlns:a16="http://schemas.microsoft.com/office/drawing/2014/main" val="3365955792"/>
                  </a:ext>
                </a:extLst>
              </a:tr>
              <a:tr h="370840">
                <a:tc>
                  <a:txBody>
                    <a:bodyPr/>
                    <a:lstStyle/>
                    <a:p>
                      <a:pPr marL="0" algn="ctr" defTabSz="914400" rtl="0" eaLnBrk="1" latinLnBrk="0" hangingPunct="1">
                        <a:lnSpc>
                          <a:spcPct val="150000"/>
                        </a:lnSpc>
                        <a:spcBef>
                          <a:spcPts val="600"/>
                        </a:spcBef>
                        <a:buNone/>
                      </a:pPr>
                      <a:r>
                        <a:rPr lang="nb-NO" sz="1100" b="1" kern="100" dirty="0" err="1">
                          <a:solidFill>
                            <a:schemeClr val="tx1"/>
                          </a:solidFill>
                          <a:effectLst/>
                          <a:latin typeface="Times New Roman" panose="02020603050405020304" pitchFamily="18" charset="0"/>
                          <a:ea typeface="+mn-ea"/>
                          <a:cs typeface="Times New Roman" panose="02020603050405020304" pitchFamily="18" charset="0"/>
                        </a:rPr>
                        <a:t>Internalized</a:t>
                      </a:r>
                      <a:r>
                        <a:rPr lang="nb-NO" sz="1100" b="1" kern="100" dirty="0">
                          <a:solidFill>
                            <a:schemeClr val="tx1"/>
                          </a:solidFill>
                          <a:effectLst/>
                          <a:latin typeface="Times New Roman" panose="02020603050405020304" pitchFamily="18" charset="0"/>
                          <a:ea typeface="+mn-ea"/>
                          <a:cs typeface="Times New Roman" panose="02020603050405020304" pitchFamily="18" charset="0"/>
                        </a:rPr>
                        <a:t> </a:t>
                      </a:r>
                      <a:r>
                        <a:rPr lang="nb-NO" sz="1100" b="1" kern="100" dirty="0" err="1">
                          <a:solidFill>
                            <a:schemeClr val="tx1"/>
                          </a:solidFill>
                          <a:effectLst/>
                          <a:latin typeface="Times New Roman" panose="02020603050405020304" pitchFamily="18" charset="0"/>
                          <a:ea typeface="+mn-ea"/>
                          <a:cs typeface="Times New Roman" panose="02020603050405020304" pitchFamily="18" charset="0"/>
                        </a:rPr>
                        <a:t>vs</a:t>
                      </a:r>
                      <a:r>
                        <a:rPr lang="nb-NO" sz="1100" b="1" kern="100" dirty="0">
                          <a:solidFill>
                            <a:schemeClr val="tx1"/>
                          </a:solidFill>
                          <a:effectLst/>
                          <a:latin typeface="Times New Roman" panose="02020603050405020304" pitchFamily="18" charset="0"/>
                          <a:ea typeface="+mn-ea"/>
                          <a:cs typeface="Times New Roman" panose="02020603050405020304" pitchFamily="18" charset="0"/>
                        </a:rPr>
                        <a:t> Antigen</a:t>
                      </a:r>
                      <a:endParaRPr lang="en-US" sz="1100" b="1" kern="1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50000"/>
                        </a:lnSpc>
                        <a:spcBef>
                          <a:spcPts val="600"/>
                        </a:spcBef>
                        <a:buNone/>
                      </a:pPr>
                      <a:r>
                        <a:rPr lang="nb-NO" sz="1100" kern="100">
                          <a:solidFill>
                            <a:schemeClr val="tx1"/>
                          </a:solidFill>
                          <a:effectLst/>
                          <a:latin typeface="Times New Roman" panose="02020603050405020304" pitchFamily="18" charset="0"/>
                          <a:ea typeface="+mn-ea"/>
                          <a:cs typeface="Times New Roman" panose="02020603050405020304" pitchFamily="18" charset="0"/>
                        </a:rPr>
                        <a:t>0.508</a:t>
                      </a:r>
                      <a:endParaRPr lang="en-US" sz="1100" kern="10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50000"/>
                        </a:lnSpc>
                        <a:spcBef>
                          <a:spcPts val="600"/>
                        </a:spcBef>
                        <a:buNone/>
                      </a:pPr>
                      <a:r>
                        <a:rPr lang="nb-NO" sz="1100" kern="100" dirty="0">
                          <a:solidFill>
                            <a:schemeClr val="tx1"/>
                          </a:solidFill>
                          <a:effectLst/>
                          <a:latin typeface="Times New Roman" panose="02020603050405020304" pitchFamily="18" charset="0"/>
                          <a:ea typeface="+mn-ea"/>
                          <a:cs typeface="Times New Roman" panose="02020603050405020304" pitchFamily="18" charset="0"/>
                        </a:rPr>
                        <a:t>0.492</a:t>
                      </a:r>
                      <a:endParaRPr lang="en-US" sz="1100" kern="1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Moderate but non-significant correlation: internalization does not scale reliably with antigen levels.</a:t>
                      </a:r>
                    </a:p>
                  </a:txBody>
                  <a:tcPr marL="68580" marR="68580" marT="0" marB="0" anchor="ctr"/>
                </a:tc>
                <a:extLst>
                  <a:ext uri="{0D108BD9-81ED-4DB2-BD59-A6C34878D82A}">
                    <a16:rowId xmlns:a16="http://schemas.microsoft.com/office/drawing/2014/main" val="4196324521"/>
                  </a:ext>
                </a:extLst>
              </a:tr>
              <a:tr h="370840">
                <a:tc>
                  <a:txBody>
                    <a:bodyPr/>
                    <a:lstStyle/>
                    <a:p>
                      <a:pPr marL="0" algn="ctr" defTabSz="914400" rtl="0" eaLnBrk="1" latinLnBrk="0" hangingPunct="1">
                        <a:lnSpc>
                          <a:spcPct val="150000"/>
                        </a:lnSpc>
                        <a:spcBef>
                          <a:spcPts val="600"/>
                        </a:spcBef>
                        <a:buNone/>
                      </a:pPr>
                      <a:r>
                        <a:rPr lang="nb-NO" sz="1100" b="1" kern="100" dirty="0">
                          <a:solidFill>
                            <a:schemeClr val="tx1"/>
                          </a:solidFill>
                          <a:effectLst/>
                          <a:latin typeface="Times New Roman" panose="02020603050405020304" pitchFamily="18" charset="0"/>
                          <a:ea typeface="+mn-ea"/>
                          <a:cs typeface="Times New Roman" panose="02020603050405020304" pitchFamily="18" charset="0"/>
                        </a:rPr>
                        <a:t>Activity </a:t>
                      </a:r>
                      <a:r>
                        <a:rPr lang="nb-NO" sz="1100" b="1" kern="100" dirty="0" err="1">
                          <a:solidFill>
                            <a:schemeClr val="tx1"/>
                          </a:solidFill>
                          <a:effectLst/>
                          <a:latin typeface="Times New Roman" panose="02020603050405020304" pitchFamily="18" charset="0"/>
                          <a:ea typeface="+mn-ea"/>
                          <a:cs typeface="Times New Roman" panose="02020603050405020304" pitchFamily="18" charset="0"/>
                        </a:rPr>
                        <a:t>vs</a:t>
                      </a:r>
                      <a:r>
                        <a:rPr lang="nb-NO" sz="1100" b="1" kern="100" dirty="0">
                          <a:solidFill>
                            <a:schemeClr val="tx1"/>
                          </a:solidFill>
                          <a:effectLst/>
                          <a:latin typeface="Times New Roman" panose="02020603050405020304" pitchFamily="18" charset="0"/>
                          <a:ea typeface="+mn-ea"/>
                          <a:cs typeface="Times New Roman" panose="02020603050405020304" pitchFamily="18" charset="0"/>
                        </a:rPr>
                        <a:t> Antigen</a:t>
                      </a:r>
                      <a:endParaRPr lang="en-US" sz="1100" b="1" kern="1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-0.886</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0.114</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Strong inverse trend: cells with more antigen tend to require less administered activity, but not significant.</a:t>
                      </a:r>
                    </a:p>
                  </a:txBody>
                  <a:tcPr marL="68580" marR="68580" marT="0" marB="0" anchor="ctr"/>
                </a:tc>
                <a:extLst>
                  <a:ext uri="{0D108BD9-81ED-4DB2-BD59-A6C34878D82A}">
                    <a16:rowId xmlns:a16="http://schemas.microsoft.com/office/drawing/2014/main" val="2739878513"/>
                  </a:ext>
                </a:extLst>
              </a:tr>
              <a:tr h="370840">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Internalized vs Bound</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0.588</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0.412</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Moderate positive trend: more binding tends to result in more internalization, but not consistent.</a:t>
                      </a:r>
                    </a:p>
                  </a:txBody>
                  <a:tcPr marL="68580" marR="68580" marT="0" marB="0" anchor="ctr"/>
                </a:tc>
                <a:extLst>
                  <a:ext uri="{0D108BD9-81ED-4DB2-BD59-A6C34878D82A}">
                    <a16:rowId xmlns:a16="http://schemas.microsoft.com/office/drawing/2014/main" val="670843096"/>
                  </a:ext>
                </a:extLst>
              </a:tr>
              <a:tr h="370840">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Activity vs Bound</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-0.960</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a:solidFill>
                            <a:schemeClr val="tx1"/>
                          </a:solidFill>
                          <a:effectLst/>
                          <a:latin typeface="Times New Roman" panose="02020603050405020304" pitchFamily="18" charset="0"/>
                          <a:ea typeface="+mn-ea"/>
                          <a:cs typeface="Times New Roman" panose="02020603050405020304" pitchFamily="18" charset="0"/>
                        </a:rPr>
                        <a:t>0.0399</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dirty="0">
                          <a:solidFill>
                            <a:schemeClr val="tx1"/>
                          </a:solidFill>
                          <a:effectLst/>
                          <a:latin typeface="Times New Roman" panose="02020603050405020304" pitchFamily="18" charset="0"/>
                          <a:ea typeface="+mn-ea"/>
                          <a:cs typeface="Times New Roman" panose="02020603050405020304" pitchFamily="18" charset="0"/>
                        </a:rPr>
                        <a:t>Very strong, significant inverse correlation: higher surface-bound ²¹²Pb → lower dose needed for IC</a:t>
                      </a:r>
                      <a:r>
                        <a:rPr lang="en-US" sz="1100" kern="100" baseline="-25000" dirty="0">
                          <a:solidFill>
                            <a:schemeClr val="tx1"/>
                          </a:solidFill>
                          <a:effectLst/>
                          <a:latin typeface="Times New Roman" panose="02020603050405020304" pitchFamily="18" charset="0"/>
                          <a:ea typeface="+mn-ea"/>
                          <a:cs typeface="Times New Roman" panose="02020603050405020304" pitchFamily="18" charset="0"/>
                        </a:rPr>
                        <a:t>50</a:t>
                      </a:r>
                      <a:r>
                        <a:rPr lang="en-US" sz="1100" kern="100" dirty="0">
                          <a:solidFill>
                            <a:schemeClr val="tx1"/>
                          </a:solidFill>
                          <a:effectLst/>
                          <a:latin typeface="Times New Roman" panose="02020603050405020304" pitchFamily="18" charset="0"/>
                          <a:ea typeface="+mn-ea"/>
                          <a:cs typeface="Times New Roman" panose="02020603050405020304" pitchFamily="18" charset="0"/>
                        </a:rPr>
                        <a:t>.</a:t>
                      </a:r>
                    </a:p>
                  </a:txBody>
                  <a:tcPr marL="68580" marR="68580" marT="0" marB="0" anchor="ctr"/>
                </a:tc>
                <a:extLst>
                  <a:ext uri="{0D108BD9-81ED-4DB2-BD59-A6C34878D82A}">
                    <a16:rowId xmlns:a16="http://schemas.microsoft.com/office/drawing/2014/main" val="2058230934"/>
                  </a:ext>
                </a:extLst>
              </a:tr>
              <a:tr h="370840">
                <a:tc>
                  <a:txBody>
                    <a:bodyPr/>
                    <a:lstStyle/>
                    <a:p>
                      <a:pPr marL="0" algn="ctr" defTabSz="914400" rtl="0" eaLnBrk="1" latinLnBrk="0" hangingPunct="1">
                        <a:lnSpc>
                          <a:spcPct val="150000"/>
                        </a:lnSpc>
                        <a:spcBef>
                          <a:spcPts val="600"/>
                        </a:spcBef>
                        <a:buNone/>
                      </a:pPr>
                      <a:r>
                        <a:rPr lang="en-US" sz="1100" b="1" kern="100" dirty="0">
                          <a:solidFill>
                            <a:schemeClr val="tx1"/>
                          </a:solidFill>
                          <a:effectLst/>
                          <a:latin typeface="Times New Roman" panose="02020603050405020304" pitchFamily="18" charset="0"/>
                          <a:ea typeface="+mn-ea"/>
                          <a:cs typeface="Times New Roman" panose="02020603050405020304" pitchFamily="18" charset="0"/>
                        </a:rPr>
                        <a:t>Activity vs Internalized</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dirty="0">
                          <a:solidFill>
                            <a:schemeClr val="tx1"/>
                          </a:solidFill>
                          <a:effectLst/>
                          <a:latin typeface="Times New Roman" panose="02020603050405020304" pitchFamily="18" charset="0"/>
                          <a:ea typeface="+mn-ea"/>
                          <a:cs typeface="Times New Roman" panose="02020603050405020304" pitchFamily="18" charset="0"/>
                        </a:rPr>
                        <a:t>-0.789</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dirty="0">
                          <a:solidFill>
                            <a:schemeClr val="tx1"/>
                          </a:solidFill>
                          <a:effectLst/>
                          <a:latin typeface="Times New Roman" panose="02020603050405020304" pitchFamily="18" charset="0"/>
                          <a:ea typeface="+mn-ea"/>
                          <a:cs typeface="Times New Roman" panose="02020603050405020304" pitchFamily="18" charset="0"/>
                        </a:rPr>
                        <a:t>0.211</a:t>
                      </a:r>
                    </a:p>
                  </a:txBody>
                  <a:tcPr marL="68580" marR="68580" marT="0" marB="0" anchor="ctr"/>
                </a:tc>
                <a:tc>
                  <a:txBody>
                    <a:bodyPr/>
                    <a:lstStyle/>
                    <a:p>
                      <a:pPr marL="0" algn="ctr" defTabSz="914400" rtl="0" eaLnBrk="1" latinLnBrk="0" hangingPunct="1">
                        <a:lnSpc>
                          <a:spcPct val="150000"/>
                        </a:lnSpc>
                        <a:spcBef>
                          <a:spcPts val="600"/>
                        </a:spcBef>
                        <a:buNone/>
                      </a:pPr>
                      <a:r>
                        <a:rPr lang="en-US" sz="1100" kern="100" dirty="0">
                          <a:solidFill>
                            <a:schemeClr val="tx1"/>
                          </a:solidFill>
                          <a:effectLst/>
                          <a:latin typeface="Times New Roman" panose="02020603050405020304" pitchFamily="18" charset="0"/>
                          <a:ea typeface="+mn-ea"/>
                          <a:cs typeface="Times New Roman" panose="02020603050405020304" pitchFamily="18" charset="0"/>
                        </a:rPr>
                        <a:t>Strong trend: higher internalization may lower the needed activity, but variability makes it non-significant.</a:t>
                      </a:r>
                    </a:p>
                  </a:txBody>
                  <a:tcPr marL="68580" marR="68580" marT="0" marB="0" anchor="ctr"/>
                </a:tc>
                <a:extLst>
                  <a:ext uri="{0D108BD9-81ED-4DB2-BD59-A6C34878D82A}">
                    <a16:rowId xmlns:a16="http://schemas.microsoft.com/office/drawing/2014/main" val="1137557110"/>
                  </a:ext>
                </a:extLst>
              </a:tr>
            </a:tbl>
          </a:graphicData>
        </a:graphic>
      </p:graphicFrame>
    </p:spTree>
    <p:extLst>
      <p:ext uri="{BB962C8B-B14F-4D97-AF65-F5344CB8AC3E}">
        <p14:creationId xmlns:p14="http://schemas.microsoft.com/office/powerpoint/2010/main" val="168213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7435703-CB6C-270E-3FF0-37F7EFC60833}"/>
              </a:ext>
            </a:extLst>
          </p:cNvPr>
          <p:cNvGraphicFramePr>
            <a:graphicFrameLocks noGrp="1"/>
          </p:cNvGraphicFramePr>
          <p:nvPr>
            <p:extLst>
              <p:ext uri="{D42A27DB-BD31-4B8C-83A1-F6EECF244321}">
                <p14:modId xmlns:p14="http://schemas.microsoft.com/office/powerpoint/2010/main" val="1697906921"/>
              </p:ext>
            </p:extLst>
          </p:nvPr>
        </p:nvGraphicFramePr>
        <p:xfrm>
          <a:off x="851026" y="2436813"/>
          <a:ext cx="11018070" cy="3405544"/>
        </p:xfrm>
        <a:graphic>
          <a:graphicData uri="http://schemas.openxmlformats.org/drawingml/2006/table">
            <a:tbl>
              <a:tblPr/>
              <a:tblGrid>
                <a:gridCol w="2462542">
                  <a:extLst>
                    <a:ext uri="{9D8B030D-6E8A-4147-A177-3AD203B41FA5}">
                      <a16:colId xmlns:a16="http://schemas.microsoft.com/office/drawing/2014/main" val="104264696"/>
                    </a:ext>
                  </a:extLst>
                </a:gridCol>
                <a:gridCol w="1682975">
                  <a:extLst>
                    <a:ext uri="{9D8B030D-6E8A-4147-A177-3AD203B41FA5}">
                      <a16:colId xmlns:a16="http://schemas.microsoft.com/office/drawing/2014/main" val="122705920"/>
                    </a:ext>
                  </a:extLst>
                </a:gridCol>
                <a:gridCol w="1367539">
                  <a:extLst>
                    <a:ext uri="{9D8B030D-6E8A-4147-A177-3AD203B41FA5}">
                      <a16:colId xmlns:a16="http://schemas.microsoft.com/office/drawing/2014/main" val="729536598"/>
                    </a:ext>
                  </a:extLst>
                </a:gridCol>
                <a:gridCol w="926341">
                  <a:extLst>
                    <a:ext uri="{9D8B030D-6E8A-4147-A177-3AD203B41FA5}">
                      <a16:colId xmlns:a16="http://schemas.microsoft.com/office/drawing/2014/main" val="347344803"/>
                    </a:ext>
                  </a:extLst>
                </a:gridCol>
                <a:gridCol w="913083">
                  <a:extLst>
                    <a:ext uri="{9D8B030D-6E8A-4147-A177-3AD203B41FA5}">
                      <a16:colId xmlns:a16="http://schemas.microsoft.com/office/drawing/2014/main" val="1673311771"/>
                    </a:ext>
                  </a:extLst>
                </a:gridCol>
                <a:gridCol w="913083">
                  <a:extLst>
                    <a:ext uri="{9D8B030D-6E8A-4147-A177-3AD203B41FA5}">
                      <a16:colId xmlns:a16="http://schemas.microsoft.com/office/drawing/2014/main" val="4220839849"/>
                    </a:ext>
                  </a:extLst>
                </a:gridCol>
                <a:gridCol w="913083">
                  <a:extLst>
                    <a:ext uri="{9D8B030D-6E8A-4147-A177-3AD203B41FA5}">
                      <a16:colId xmlns:a16="http://schemas.microsoft.com/office/drawing/2014/main" val="2106398375"/>
                    </a:ext>
                  </a:extLst>
                </a:gridCol>
                <a:gridCol w="926341">
                  <a:extLst>
                    <a:ext uri="{9D8B030D-6E8A-4147-A177-3AD203B41FA5}">
                      <a16:colId xmlns:a16="http://schemas.microsoft.com/office/drawing/2014/main" val="3578577204"/>
                    </a:ext>
                  </a:extLst>
                </a:gridCol>
                <a:gridCol w="913083">
                  <a:extLst>
                    <a:ext uri="{9D8B030D-6E8A-4147-A177-3AD203B41FA5}">
                      <a16:colId xmlns:a16="http://schemas.microsoft.com/office/drawing/2014/main" val="891374416"/>
                    </a:ext>
                  </a:extLst>
                </a:gridCol>
              </a:tblGrid>
              <a:tr h="338513">
                <a:tc>
                  <a:txBody>
                    <a:bodyPr/>
                    <a:lstStyle/>
                    <a:p>
                      <a:pPr algn="ctr" fontAlgn="ctr">
                        <a:lnSpc>
                          <a:spcPct val="150000"/>
                        </a:lnSpc>
                        <a:spcBef>
                          <a:spcPts val="600"/>
                        </a:spcBef>
                        <a:buNone/>
                      </a:pPr>
                      <a:r>
                        <a:rPr lang="en-US" sz="1400" b="0"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KU-19-19</a:t>
                      </a:r>
                      <a:endParaRPr lang="en-US" sz="1400" b="0" i="0" u="none" strike="noStrike" dirty="0">
                        <a:effectLst/>
                        <a:latin typeface="Arial" panose="020B0604020202020204" pitchFamily="34" charset="0"/>
                        <a:cs typeface="Arial" panose="020B0604020202020204" pitchFamily="34" charset="0"/>
                      </a:endParaRPr>
                    </a:p>
                  </a:txBody>
                  <a:tcPr marL="86798" marR="86798" marT="43399" marB="43399">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tc>
                <a:tc gridSpan="4">
                  <a:txBody>
                    <a:bodyPr/>
                    <a:lstStyle/>
                    <a:p>
                      <a:pPr algn="ctr" fontAlgn="ctr">
                        <a:lnSpc>
                          <a:spcPct val="150000"/>
                        </a:lnSpc>
                        <a:spcBef>
                          <a:spcPts val="600"/>
                        </a:spcBef>
                        <a:buNone/>
                      </a:pPr>
                      <a:r>
                        <a:rPr lang="en-US" sz="1400" b="1" i="0" u="none" strike="noStrike" kern="100">
                          <a:solidFill>
                            <a:srgbClr val="000000"/>
                          </a:solidFill>
                          <a:effectLst/>
                          <a:latin typeface="Arial" panose="020B0604020202020204" pitchFamily="34" charset="0"/>
                          <a:ea typeface="Aptos" panose="020B0004020202020204" pitchFamily="34" charset="0"/>
                          <a:cs typeface="Arial" panose="020B0604020202020204" pitchFamily="34" charset="0"/>
                        </a:rPr>
                        <a:t>647-V</a:t>
                      </a:r>
                      <a:endParaRPr lang="en-US" sz="1400" b="0" i="0" u="none" strike="noStrike">
                        <a:effectLst/>
                        <a:latin typeface="Arial" panose="020B0604020202020204" pitchFamily="34" charset="0"/>
                        <a:cs typeface="Arial" panose="020B0604020202020204" pitchFamily="34" charset="0"/>
                      </a:endParaRPr>
                    </a:p>
                  </a:txBody>
                  <a:tcPr marL="86798" marR="86798" marT="43399" marB="43399">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8719943"/>
                  </a:ext>
                </a:extLst>
              </a:tr>
              <a:tr h="477752">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Treatment</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1h</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4h 50 MBq/mg</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4h 5 MBq/mg</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24h</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1h</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4h 50 MBq/mg</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4h 5 MBq/mg</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1" i="0" u="none" strike="noStrike" kern="100">
                          <a:solidFill>
                            <a:srgbClr val="000000"/>
                          </a:solidFill>
                          <a:effectLst/>
                          <a:latin typeface="Arial" panose="020B0604020202020204" pitchFamily="34" charset="0"/>
                          <a:ea typeface="Aptos" panose="020B0004020202020204" pitchFamily="34" charset="0"/>
                          <a:cs typeface="Arial" panose="020B0604020202020204" pitchFamily="34" charset="0"/>
                        </a:rPr>
                        <a:t>24h</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5069833"/>
                  </a:ext>
                </a:extLst>
              </a:tr>
              <a:tr h="338513">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Control</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fontAlgn="ctr">
                        <a:lnSpc>
                          <a:spcPct val="150000"/>
                        </a:lnSpc>
                        <a:spcBef>
                          <a:spcPts val="600"/>
                        </a:spcBef>
                        <a:buNone/>
                      </a:pPr>
                      <a:r>
                        <a:rPr lang="en-US" sz="1400" b="0"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4.9 ± 1.3</a:t>
                      </a:r>
                      <a:endParaRPr lang="en-US" sz="1400" b="0" i="0" u="none" strike="noStrike" dirty="0">
                        <a:effectLst/>
                        <a:latin typeface="Arial" panose="020B0604020202020204" pitchFamily="34" charset="0"/>
                        <a:cs typeface="Arial" panose="020B0604020202020204" pitchFamily="34" charset="0"/>
                      </a:endParaRPr>
                    </a:p>
                  </a:txBody>
                  <a:tcPr marL="86798" marR="86798" marT="43399" marB="43399">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US"/>
                    </a:p>
                  </a:txBody>
                  <a:tcPr>
                    <a:lnL w="1905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gridSpan="4">
                  <a:txBody>
                    <a:bodyPr/>
                    <a:lstStyle/>
                    <a:p>
                      <a:pPr algn="ctr" fontAlgn="ctr">
                        <a:lnSpc>
                          <a:spcPct val="150000"/>
                        </a:lnSpc>
                        <a:spcBef>
                          <a:spcPts val="600"/>
                        </a:spcBef>
                        <a:buNone/>
                      </a:pPr>
                      <a:r>
                        <a:rPr lang="en-US" sz="1400" b="0"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5.6 ± 1.3</a:t>
                      </a:r>
                      <a:endParaRPr lang="en-US" sz="1400" b="0" i="0" u="none" strike="noStrike" dirty="0">
                        <a:effectLst/>
                        <a:latin typeface="Arial" panose="020B0604020202020204" pitchFamily="34" charset="0"/>
                        <a:cs typeface="Arial" panose="020B0604020202020204" pitchFamily="34" charset="0"/>
                      </a:endParaRPr>
                    </a:p>
                  </a:txBody>
                  <a:tcPr marL="86798" marR="86798" marT="43399" marB="43399">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8529164"/>
                  </a:ext>
                </a:extLst>
              </a:tr>
              <a:tr h="260757">
                <a:tc>
                  <a:txBody>
                    <a:bodyPr/>
                    <a:lstStyle/>
                    <a:p>
                      <a:pPr algn="ctr" fontAlgn="ctr">
                        <a:lnSpc>
                          <a:spcPct val="150000"/>
                        </a:lnSpc>
                        <a:spcBef>
                          <a:spcPts val="600"/>
                        </a:spcBef>
                        <a:buNone/>
                      </a:pPr>
                      <a:r>
                        <a:rPr lang="en-US" sz="1400" b="1" i="0" u="none" strike="noStrike" kern="100">
                          <a:solidFill>
                            <a:srgbClr val="000000"/>
                          </a:solidFill>
                          <a:effectLst/>
                          <a:latin typeface="Arial" panose="020B0604020202020204" pitchFamily="34" charset="0"/>
                          <a:ea typeface="Aptos" panose="020B0004020202020204" pitchFamily="34" charset="0"/>
                          <a:cs typeface="Arial" panose="020B0604020202020204" pitchFamily="34" charset="0"/>
                        </a:rPr>
                        <a:t>1 kBq/mL</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5.2 ± 1.0</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8.8 ± 1.1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6.2 ± 1.3</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10.2 ± 1.1</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C9EB"/>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6.2 ± 0.9</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6.4 ± 0.3</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6.3 ± 0.4</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7.0 ± 0.1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0786111"/>
                  </a:ext>
                </a:extLst>
              </a:tr>
              <a:tr h="260757">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5 </a:t>
                      </a:r>
                      <a:r>
                        <a:rPr lang="en-US" sz="1400" b="1" i="0" u="none" strike="noStrike" kern="100" dirty="0" err="1">
                          <a:solidFill>
                            <a:srgbClr val="000000"/>
                          </a:solidFill>
                          <a:effectLst/>
                          <a:latin typeface="Arial" panose="020B0604020202020204" pitchFamily="34" charset="0"/>
                          <a:ea typeface="Aptos" panose="020B0004020202020204" pitchFamily="34" charset="0"/>
                          <a:cs typeface="Arial" panose="020B0604020202020204" pitchFamily="34" charset="0"/>
                        </a:rPr>
                        <a:t>kBq</a:t>
                      </a: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/mL</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8.1 ± 2.1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10.1 ± 1.1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C9EB"/>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8.8 ± 2.0</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12.5 ± 0.9</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5.9 ± 0.3</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6.1 ± 0.5</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6.4 ± 0.2</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7.2 ± 0.4</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3464228"/>
                  </a:ext>
                </a:extLst>
              </a:tr>
              <a:tr h="260757">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50 </a:t>
                      </a:r>
                      <a:r>
                        <a:rPr lang="en-US" sz="1400" b="1" i="0" u="none" strike="noStrike" kern="100" dirty="0" err="1">
                          <a:solidFill>
                            <a:srgbClr val="000000"/>
                          </a:solidFill>
                          <a:effectLst/>
                          <a:latin typeface="Arial" panose="020B0604020202020204" pitchFamily="34" charset="0"/>
                          <a:ea typeface="Aptos" panose="020B0004020202020204" pitchFamily="34" charset="0"/>
                          <a:cs typeface="Arial" panose="020B0604020202020204" pitchFamily="34" charset="0"/>
                        </a:rPr>
                        <a:t>kBq</a:t>
                      </a: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/mL</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tc>
                  <a:txBody>
                    <a:bodyPr/>
                    <a:lstStyle/>
                    <a:p>
                      <a:pPr algn="ctr" fontAlgn="ctr">
                        <a:lnSpc>
                          <a:spcPct val="150000"/>
                        </a:lnSpc>
                        <a:spcBef>
                          <a:spcPts val="600"/>
                        </a:spcBef>
                        <a:buNone/>
                      </a:pPr>
                      <a:r>
                        <a:rPr lang="en-US" sz="1400" b="0" i="0" u="none" strike="noStrike" kern="120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9.6 ± 0.1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C9EB"/>
                    </a:solidFill>
                  </a:tcPr>
                </a:tc>
                <a:tc>
                  <a:txBody>
                    <a:bodyPr/>
                    <a:lstStyle/>
                    <a:p>
                      <a:pPr algn="ctr" fontAlgn="ctr">
                        <a:lnSpc>
                          <a:spcPct val="150000"/>
                        </a:lnSpc>
                        <a:spcBef>
                          <a:spcPts val="600"/>
                        </a:spcBef>
                        <a:buNone/>
                      </a:pPr>
                      <a:r>
                        <a:rPr lang="en-US" sz="1400" b="0" i="0" u="none" strike="noStrike" kern="120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12.4 ± 0.9</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dirty="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10.0 ± 1.0</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extLst>
                  <a:ext uri="{0D108BD9-81ED-4DB2-BD59-A6C34878D82A}">
                    <a16:rowId xmlns:a16="http://schemas.microsoft.com/office/drawing/2014/main" val="1611840412"/>
                  </a:ext>
                </a:extLst>
              </a:tr>
              <a:tr h="477752">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50 </a:t>
                      </a:r>
                      <a:r>
                        <a:rPr lang="en-US" sz="1400" b="1" i="0" u="none" strike="noStrike" kern="100" dirty="0" err="1">
                          <a:solidFill>
                            <a:srgbClr val="000000"/>
                          </a:solidFill>
                          <a:effectLst/>
                          <a:latin typeface="Arial" panose="020B0604020202020204" pitchFamily="34" charset="0"/>
                          <a:ea typeface="Aptos" panose="020B0004020202020204" pitchFamily="34" charset="0"/>
                          <a:cs typeface="Arial" panose="020B0604020202020204" pitchFamily="34" charset="0"/>
                        </a:rPr>
                        <a:t>kBq</a:t>
                      </a: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/mL + chOI-1</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NM</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7.0 ± 0.9</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8.5 ± 1.3</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NM</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NM</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13.9 ± 0.5</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10.1 ± 0.3</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NM</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315484"/>
                  </a:ext>
                </a:extLst>
              </a:tr>
              <a:tr h="477752">
                <a:tc>
                  <a:txBody>
                    <a:bodyPr/>
                    <a:lstStyle/>
                    <a:p>
                      <a:pPr algn="ctr" fontAlgn="ctr">
                        <a:lnSpc>
                          <a:spcPct val="150000"/>
                        </a:lnSpc>
                        <a:spcBef>
                          <a:spcPts val="600"/>
                        </a:spcBef>
                        <a:buNone/>
                      </a:pP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50 </a:t>
                      </a:r>
                      <a:r>
                        <a:rPr lang="en-US" sz="1400" b="1" i="0" u="none" strike="noStrike" kern="100" dirty="0" err="1">
                          <a:solidFill>
                            <a:srgbClr val="000000"/>
                          </a:solidFill>
                          <a:effectLst/>
                          <a:latin typeface="Arial" panose="020B0604020202020204" pitchFamily="34" charset="0"/>
                          <a:ea typeface="Aptos" panose="020B0004020202020204" pitchFamily="34" charset="0"/>
                          <a:cs typeface="Arial" panose="020B0604020202020204" pitchFamily="34" charset="0"/>
                        </a:rPr>
                        <a:t>kBq</a:t>
                      </a:r>
                      <a:r>
                        <a:rPr lang="en-US" sz="1400" b="1" i="0" u="none" strike="noStrike"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/mL IC</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8.2 ± 1.9</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15.0 ± 1.5</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8.7 ± 1.6</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a:solidFill>
                            <a:srgbClr val="FFFFFF"/>
                          </a:solidFill>
                          <a:effectLst/>
                          <a:latin typeface="Arial" panose="020B0604020202020204" pitchFamily="34" charset="0"/>
                          <a:ea typeface="Aptos" panose="020B0004020202020204" pitchFamily="34" charset="0"/>
                          <a:cs typeface="Arial" panose="020B0604020202020204" pitchFamily="34" charset="0"/>
                        </a:rPr>
                        <a:t>NG</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3D63"/>
                    </a:solid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6.8 ± 1.1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600"/>
                        </a:spcBef>
                        <a:buNone/>
                      </a:pPr>
                      <a:r>
                        <a:rPr lang="en-US" sz="1400" b="0" i="0" u="none" strike="noStrike" kern="1200">
                          <a:solidFill>
                            <a:srgbClr val="000000"/>
                          </a:solidFill>
                          <a:effectLst/>
                          <a:latin typeface="Arial" panose="020B0604020202020204" pitchFamily="34" charset="0"/>
                          <a:ea typeface="Aptos" panose="020B0004020202020204" pitchFamily="34" charset="0"/>
                          <a:cs typeface="Arial" panose="020B0604020202020204" pitchFamily="34" charset="0"/>
                        </a:rPr>
                        <a:t>9.5 ± 0.1</a:t>
                      </a:r>
                      <a:endParaRPr lang="en-US" sz="1400" b="0" i="0" u="none" strike="noStrike">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7.3 ± 0.1</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gn="ctr" fontAlgn="ctr">
                        <a:lnSpc>
                          <a:spcPct val="150000"/>
                        </a:lnSpc>
                        <a:spcBef>
                          <a:spcPts val="600"/>
                        </a:spcBef>
                        <a:buNone/>
                      </a:pPr>
                      <a:r>
                        <a:rPr lang="en-US" sz="1400" b="0" i="0" u="none" strike="noStrike" kern="1200" dirty="0">
                          <a:solidFill>
                            <a:srgbClr val="000000"/>
                          </a:solidFill>
                          <a:effectLst/>
                          <a:latin typeface="Arial" panose="020B0604020202020204" pitchFamily="34" charset="0"/>
                          <a:ea typeface="Aptos" panose="020B0004020202020204" pitchFamily="34" charset="0"/>
                          <a:cs typeface="Arial" panose="020B0604020202020204" pitchFamily="34" charset="0"/>
                        </a:rPr>
                        <a:t>13.6 ± 0.4</a:t>
                      </a:r>
                      <a:endParaRPr lang="en-US" sz="1400" b="0" i="0" u="none" strike="noStrike" dirty="0">
                        <a:effectLst/>
                        <a:latin typeface="Arial" panose="020B0604020202020204" pitchFamily="34" charset="0"/>
                        <a:cs typeface="Arial" panose="020B0604020202020204" pitchFamily="34" charset="0"/>
                      </a:endParaRPr>
                    </a:p>
                  </a:txBody>
                  <a:tcPr marL="9041" marR="9041" marT="904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C94D8"/>
                    </a:solidFill>
                  </a:tcPr>
                </a:tc>
                <a:extLst>
                  <a:ext uri="{0D108BD9-81ED-4DB2-BD59-A6C34878D82A}">
                    <a16:rowId xmlns:a16="http://schemas.microsoft.com/office/drawing/2014/main" val="1737590904"/>
                  </a:ext>
                </a:extLst>
              </a:tr>
            </a:tbl>
          </a:graphicData>
        </a:graphic>
      </p:graphicFrame>
      <p:sp>
        <p:nvSpPr>
          <p:cNvPr id="5" name="TextBox 4">
            <a:extLst>
              <a:ext uri="{FF2B5EF4-FFF2-40B4-BE49-F238E27FC236}">
                <a16:creationId xmlns:a16="http://schemas.microsoft.com/office/drawing/2014/main" id="{9340836C-C7A9-2840-BBDD-7B022BD068C7}"/>
              </a:ext>
            </a:extLst>
          </p:cNvPr>
          <p:cNvSpPr txBox="1"/>
          <p:nvPr/>
        </p:nvSpPr>
        <p:spPr>
          <a:xfrm>
            <a:off x="851026" y="152316"/>
            <a:ext cx="11018070" cy="2348607"/>
          </a:xfrm>
          <a:prstGeom prst="rect">
            <a:avLst/>
          </a:prstGeom>
        </p:spPr>
        <p:txBody>
          <a:bodyPr vert="horz" lIns="91440" tIns="45720" rIns="91440" bIns="45720" rtlCol="0" anchor="ctr">
            <a:normAutofit/>
          </a:bodyPr>
          <a:lstStyle/>
          <a:p>
            <a:pPr>
              <a:lnSpc>
                <a:spcPct val="90000"/>
              </a:lnSpc>
              <a:spcAft>
                <a:spcPts val="600"/>
              </a:spcAft>
            </a:pPr>
            <a:r>
              <a:rPr lang="en-US" sz="1400" b="1" dirty="0">
                <a:latin typeface="Arial" panose="020B0604020202020204" pitchFamily="34" charset="0"/>
                <a:cs typeface="Arial" panose="020B0604020202020204" pitchFamily="34" charset="0"/>
              </a:rPr>
              <a:t>Table S4. Doubling time of spheroids after treatment with [</a:t>
            </a:r>
            <a:r>
              <a:rPr lang="en-US" sz="1400" b="1" baseline="30000" dirty="0">
                <a:latin typeface="Arial" panose="020B0604020202020204" pitchFamily="34" charset="0"/>
                <a:cs typeface="Arial" panose="020B0604020202020204" pitchFamily="34" charset="0"/>
              </a:rPr>
              <a:t>212</a:t>
            </a:r>
            <a:r>
              <a:rPr lang="en-US" sz="1400" b="1" dirty="0">
                <a:latin typeface="Arial" panose="020B0604020202020204" pitchFamily="34" charset="0"/>
                <a:cs typeface="Arial" panose="020B0604020202020204" pitchFamily="34" charset="0"/>
              </a:rPr>
              <a:t>Pb]Pb-TCMC-chOI-1. </a:t>
            </a:r>
          </a:p>
          <a:p>
            <a:pPr>
              <a:lnSpc>
                <a:spcPct val="90000"/>
              </a:lnSpc>
              <a:spcAft>
                <a:spcPts val="600"/>
              </a:spcAft>
            </a:pPr>
            <a:r>
              <a:rPr lang="en-US" sz="1400" dirty="0">
                <a:latin typeface="Arial" panose="020B0604020202020204" pitchFamily="34" charset="0"/>
                <a:cs typeface="Arial" panose="020B0604020202020204" pitchFamily="34" charset="0"/>
              </a:rPr>
              <a:t>Doubling times of spheroids derived from KU-19-19 and 647-V bladder cancer cell lines under varying treatment conditions with different activity concentrations, specific activities and treatment times of radiolabeled antibodies or isotype controls. Doubling times were calculated based on the exponential fits of the spheroid growth curves over time. "NG" indicates no measurable growth during the study period; "NM" indicates not measured. The last row is the isotype control (IC, [</a:t>
            </a:r>
            <a:r>
              <a:rPr lang="en-US" sz="1400" baseline="30000" dirty="0">
                <a:latin typeface="Arial" panose="020B0604020202020204" pitchFamily="34" charset="0"/>
                <a:cs typeface="Arial" panose="020B0604020202020204" pitchFamily="34" charset="0"/>
              </a:rPr>
              <a:t>212</a:t>
            </a:r>
            <a:r>
              <a:rPr lang="en-US" sz="1400" dirty="0">
                <a:latin typeface="Arial" panose="020B0604020202020204" pitchFamily="34" charset="0"/>
                <a:cs typeface="Arial" panose="020B0604020202020204" pitchFamily="34" charset="0"/>
              </a:rPr>
              <a:t>Pb]Pb-TCMC-hIgG) Statistical significance was determined using one-way ANOVA. </a:t>
            </a:r>
            <a:r>
              <a:rPr lang="en-US" sz="1400" dirty="0">
                <a:effectLst/>
                <a:latin typeface="Arial" panose="020B0604020202020204" pitchFamily="34" charset="0"/>
                <a:cs typeface="Arial" panose="020B0604020202020204" pitchFamily="34" charset="0"/>
              </a:rPr>
              <a:t>Darker blue indicates more statistical significance</a:t>
            </a:r>
            <a:r>
              <a:rPr lang="en-US" sz="1400" dirty="0">
                <a:latin typeface="Arial" panose="020B0604020202020204" pitchFamily="34" charset="0"/>
                <a:cs typeface="Arial" panose="020B0604020202020204" pitchFamily="34" charset="0"/>
              </a:rPr>
              <a:t> compared to the control.</a:t>
            </a:r>
          </a:p>
        </p:txBody>
      </p:sp>
    </p:spTree>
    <p:extLst>
      <p:ext uri="{BB962C8B-B14F-4D97-AF65-F5344CB8AC3E}">
        <p14:creationId xmlns:p14="http://schemas.microsoft.com/office/powerpoint/2010/main" val="3420744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BC69C615C23EE4B9A4072D88D430E83" ma:contentTypeVersion="17" ma:contentTypeDescription="Opprett et nytt dokument." ma:contentTypeScope="" ma:versionID="4fc0fcefd0efc52ca5cd30f6fc9f3655">
  <xsd:schema xmlns:xsd="http://www.w3.org/2001/XMLSchema" xmlns:xs="http://www.w3.org/2001/XMLSchema" xmlns:p="http://schemas.microsoft.com/office/2006/metadata/properties" xmlns:ns2="3bbb9e43-a945-432c-85dd-cb3df84794bd" xmlns:ns3="949414b9-5450-4017-b853-1730fa9cad8c" targetNamespace="http://schemas.microsoft.com/office/2006/metadata/properties" ma:root="true" ma:fieldsID="c97d191bcf4eac897c793929d00dc5e1" ns2:_="" ns3:_="">
    <xsd:import namespace="3bbb9e43-a945-432c-85dd-cb3df84794bd"/>
    <xsd:import namespace="949414b9-5450-4017-b853-1730fa9cad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bb9e43-a945-432c-85dd-cb3df84794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5d861c36-5a17-4470-a2a5-1d1fa1df741e"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Preview" ma:index="23" nillable="true" ma:displayName="Preview" ma:format="Dropdown" ma:internalName="Preview">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414b9-5450-4017-b853-1730fa9cad8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defec5-980e-4a1a-bed8-ab0d6d284344}" ma:internalName="TaxCatchAll" ma:showField="CatchAllData" ma:web="949414b9-5450-4017-b853-1730fa9cad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49414b9-5450-4017-b853-1730fa9cad8c" xsi:nil="true"/>
    <Preview xmlns="3bbb9e43-a945-432c-85dd-cb3df84794bd" xsi:nil="true"/>
    <lcf76f155ced4ddcb4097134ff3c332f xmlns="3bbb9e43-a945-432c-85dd-cb3df84794bd">
      <Terms xmlns="http://schemas.microsoft.com/office/infopath/2007/PartnerControls"/>
    </lcf76f155ced4ddcb4097134ff3c332f>
    <SharedWithUsers xmlns="949414b9-5450-4017-b853-1730fa9cad8c">
      <UserInfo>
        <DisplayName/>
        <AccountId xsi:nil="true"/>
        <AccountType/>
      </UserInfo>
    </SharedWithUsers>
  </documentManagement>
</p:properties>
</file>

<file path=customXml/itemProps1.xml><?xml version="1.0" encoding="utf-8"?>
<ds:datastoreItem xmlns:ds="http://schemas.openxmlformats.org/officeDocument/2006/customXml" ds:itemID="{D12E8D51-EB52-4049-B7EB-AF856716063D}">
  <ds:schemaRefs>
    <ds:schemaRef ds:uri="http://schemas.microsoft.com/sharepoint/v3/contenttype/forms"/>
  </ds:schemaRefs>
</ds:datastoreItem>
</file>

<file path=customXml/itemProps2.xml><?xml version="1.0" encoding="utf-8"?>
<ds:datastoreItem xmlns:ds="http://schemas.openxmlformats.org/officeDocument/2006/customXml" ds:itemID="{107B2059-3C1A-4E29-A1B1-DCF8984D32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bb9e43-a945-432c-85dd-cb3df84794bd"/>
    <ds:schemaRef ds:uri="949414b9-5450-4017-b853-1730fa9cad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76157D-B26B-4C63-B464-6D5B819E51E8}">
  <ds:schemaRefs>
    <ds:schemaRef ds:uri="http://schemas.microsoft.com/office/2006/documentManagement/types"/>
    <ds:schemaRef ds:uri="3bbb9e43-a945-432c-85dd-cb3df84794bd"/>
    <ds:schemaRef ds:uri="http://schemas.openxmlformats.org/package/2006/metadata/core-properties"/>
    <ds:schemaRef ds:uri="http://purl.org/dc/elements/1.1/"/>
    <ds:schemaRef ds:uri="http://schemas.microsoft.com/office/2006/metadata/properties"/>
    <ds:schemaRef ds:uri="http://purl.org/dc/terms/"/>
    <ds:schemaRef ds:uri="http://purl.org/dc/dcmitype/"/>
    <ds:schemaRef ds:uri="http://schemas.microsoft.com/office/infopath/2007/PartnerControls"/>
    <ds:schemaRef ds:uri="949414b9-5450-4017-b853-1730fa9cad8c"/>
    <ds:schemaRef ds:uri="http://www.w3.org/XML/1998/namespace"/>
  </ds:schemaRefs>
</ds:datastoreItem>
</file>

<file path=docMetadata/LabelInfo.xml><?xml version="1.0" encoding="utf-8"?>
<clbl:labelList xmlns:clbl="http://schemas.microsoft.com/office/2020/mipLabelMetadata">
  <clbl:label id="{5b906c1f-19d2-4ac1-bea8-1ddf524e35b3}" enabled="1" method="Standard" siteId="{7f8e4cf0-71fb-489c-a336-3f9252a63908}" removed="0"/>
</clbl:labelList>
</file>

<file path=docProps/app.xml><?xml version="1.0" encoding="utf-8"?>
<Properties xmlns="http://schemas.openxmlformats.org/officeDocument/2006/extended-properties" xmlns:vt="http://schemas.openxmlformats.org/officeDocument/2006/docPropsVTypes">
  <Template/>
  <TotalTime>21243</TotalTime>
  <Words>1688</Words>
  <Application>Microsoft Office PowerPoint</Application>
  <PresentationFormat>Widescreen</PresentationFormat>
  <Paragraphs>272</Paragraphs>
  <Slides>7</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3" baseType="lpstr">
      <vt:lpstr>Aptos</vt:lpstr>
      <vt:lpstr>Aptos Display</vt:lpstr>
      <vt:lpstr>Arial</vt:lpstr>
      <vt:lpstr>Times New Roman</vt:lpstr>
      <vt:lpstr>Office Theme</vt:lpstr>
      <vt:lpstr>Prism 10</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 Lindland</dc:creator>
  <cp:lastModifiedBy>Kim Lindland</cp:lastModifiedBy>
  <cp:revision>12</cp:revision>
  <dcterms:created xsi:type="dcterms:W3CDTF">2024-11-26T08:58:56Z</dcterms:created>
  <dcterms:modified xsi:type="dcterms:W3CDTF">2025-08-15T11:28:01Z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0x010100BBC69C615C23EE4B9A4072D88D430E83</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