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1" r:id="rId3"/>
    <p:sldId id="257" r:id="rId4"/>
    <p:sldId id="258" r:id="rId5"/>
    <p:sldId id="263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wang\OneDrive%20-%20Translate%20Bio\Desktop\TBIO%20project\CFTR\Draft\Figure%20&amp;%20table\B15%20Antibody%20screening\B14_LSLVPDSEQGEAILPR_result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b="0" i="0" u="none" strike="noStrike" baseline="0">
                <a:effectLst/>
              </a:rPr>
              <a:t>LSLVPDSEQGEAILPR</a:t>
            </a:r>
            <a:endParaRPr lang="en-US" sz="1400"/>
          </a:p>
        </c:rich>
      </c:tx>
      <c:layout>
        <c:manualLayout>
          <c:xMode val="edge"/>
          <c:yMode val="edge"/>
          <c:x val="0.32170975987889699"/>
          <c:y val="4.68778340101986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Sheet1!$G$2:$G$9</c:f>
                <c:numCache>
                  <c:formatCode>General</c:formatCode>
                  <c:ptCount val="8"/>
                  <c:pt idx="0">
                    <c:v>2.9952080258409907E-2</c:v>
                  </c:pt>
                  <c:pt idx="1">
                    <c:v>3.184379382889585E-2</c:v>
                  </c:pt>
                  <c:pt idx="2">
                    <c:v>6.0077057414951703E-3</c:v>
                  </c:pt>
                  <c:pt idx="3">
                    <c:v>0.10309915870581191</c:v>
                  </c:pt>
                  <c:pt idx="4">
                    <c:v>0</c:v>
                  </c:pt>
                  <c:pt idx="5">
                    <c:v>6.2498229280251293E-3</c:v>
                  </c:pt>
                  <c:pt idx="6">
                    <c:v>3.967799224692023E-2</c:v>
                  </c:pt>
                  <c:pt idx="7">
                    <c:v>2.8866398490602563E-2</c:v>
                  </c:pt>
                </c:numCache>
              </c:numRef>
            </c:plus>
            <c:minus>
              <c:numRef>
                <c:f>Sheet1!$G$2:$G$9</c:f>
                <c:numCache>
                  <c:formatCode>General</c:formatCode>
                  <c:ptCount val="8"/>
                  <c:pt idx="0">
                    <c:v>2.9952080258409907E-2</c:v>
                  </c:pt>
                  <c:pt idx="1">
                    <c:v>3.184379382889585E-2</c:v>
                  </c:pt>
                  <c:pt idx="2">
                    <c:v>6.0077057414951703E-3</c:v>
                  </c:pt>
                  <c:pt idx="3">
                    <c:v>0.10309915870581191</c:v>
                  </c:pt>
                  <c:pt idx="4">
                    <c:v>0</c:v>
                  </c:pt>
                  <c:pt idx="5">
                    <c:v>6.2498229280251293E-3</c:v>
                  </c:pt>
                  <c:pt idx="6">
                    <c:v>3.967799224692023E-2</c:v>
                  </c:pt>
                  <c:pt idx="7">
                    <c:v>2.8866398490602563E-2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Sheet1!$A$2:$A$9</c:f>
              <c:strCache>
                <c:ptCount val="8"/>
                <c:pt idx="0">
                  <c:v>Ab1</c:v>
                </c:pt>
                <c:pt idx="1">
                  <c:v>Ab2</c:v>
                </c:pt>
                <c:pt idx="2">
                  <c:v>Ab3</c:v>
                </c:pt>
                <c:pt idx="3">
                  <c:v>Ab4</c:v>
                </c:pt>
                <c:pt idx="4">
                  <c:v>Ab5</c:v>
                </c:pt>
                <c:pt idx="5">
                  <c:v>Ab6</c:v>
                </c:pt>
                <c:pt idx="6">
                  <c:v>Ab7</c:v>
                </c:pt>
                <c:pt idx="7">
                  <c:v>Ab8</c:v>
                </c:pt>
              </c:strCache>
            </c:strRef>
          </c:cat>
          <c:val>
            <c:numRef>
              <c:f>Sheet1!$F$2:$F$9</c:f>
              <c:numCache>
                <c:formatCode>0%</c:formatCode>
                <c:ptCount val="8"/>
                <c:pt idx="0">
                  <c:v>0.16098514430408384</c:v>
                </c:pt>
                <c:pt idx="1">
                  <c:v>0.1817402635259926</c:v>
                </c:pt>
                <c:pt idx="2">
                  <c:v>0.15958789529442732</c:v>
                </c:pt>
                <c:pt idx="3">
                  <c:v>0.44571764823609006</c:v>
                </c:pt>
                <c:pt idx="4">
                  <c:v>1</c:v>
                </c:pt>
                <c:pt idx="5">
                  <c:v>0.1442251174163402</c:v>
                </c:pt>
                <c:pt idx="6">
                  <c:v>7.2914296404743201E-2</c:v>
                </c:pt>
                <c:pt idx="7">
                  <c:v>0.20293589796579864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D5-4CB7-9985-3696FB6657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15679776"/>
        <c:axId val="515671040"/>
      </c:barChart>
      <c:catAx>
        <c:axId val="51567977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Anti-CFTR</a:t>
                </a:r>
                <a:r>
                  <a:rPr lang="en-US" sz="1200" baseline="0"/>
                  <a:t> </a:t>
                </a:r>
                <a:r>
                  <a:rPr lang="en-US" sz="1200"/>
                  <a:t>Antibody </a:t>
                </a:r>
              </a:p>
            </c:rich>
          </c:tx>
          <c:layout>
            <c:manualLayout>
              <c:xMode val="edge"/>
              <c:yMode val="edge"/>
              <c:x val="0.4035279057657325"/>
              <c:y val="0.8730120550836585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5671040"/>
        <c:crosses val="autoZero"/>
        <c:auto val="1"/>
        <c:lblAlgn val="ctr"/>
        <c:lblOffset val="100"/>
        <c:noMultiLvlLbl val="0"/>
      </c:catAx>
      <c:valAx>
        <c:axId val="515671040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Relative</a:t>
                </a:r>
                <a:r>
                  <a:rPr lang="en-US" sz="1200" baseline="0"/>
                  <a:t> Peak Area Ratio %</a:t>
                </a:r>
                <a:endParaRPr lang="en-US" sz="1200"/>
              </a:p>
            </c:rich>
          </c:tx>
          <c:layout>
            <c:manualLayout>
              <c:xMode val="edge"/>
              <c:yMode val="edge"/>
              <c:x val="1.8122962636520027E-2"/>
              <c:y val="0.1203577076654944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5679776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accent1"/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E3BE0-E5DC-4184-8AB1-AADEF4332A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01C4AA-2EF6-449A-A405-C0F892EE43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140AA8-F5AA-44E1-A084-E07AFA81B4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DF3FB-B941-45D6-AB2A-8CB9F71DAD7E}" type="datetimeFigureOut">
              <a:rPr lang="en-US" smtClean="0"/>
              <a:t>4/3/2022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F65D4C-BEDB-4214-B410-A3584CD44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F7941B-FE76-46B6-B706-81C1D60F7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76AE4-68B3-4A1C-BFEE-1AD297A498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234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F9B79-24FF-4673-AF0F-947209D8B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B422F4-9C99-4B7A-B83E-980631B745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AC2AB-67DF-44EB-88C5-2FC384A15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DF3FB-B941-45D6-AB2A-8CB9F71DAD7E}" type="datetimeFigureOut">
              <a:rPr lang="en-US" smtClean="0"/>
              <a:t>4/3/2022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EF464D-5D78-413B-8ECA-878088EF5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4014F5-82E5-4A11-890B-F9763602A4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76AE4-68B3-4A1C-BFEE-1AD297A498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4790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88F65-2C74-4BAC-A218-DDCB2E19CB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03FD35-D69E-46B4-988F-9B24B43B6C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4DCCC2-A799-4A7E-B9E1-B3F81407A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DF3FB-B941-45D6-AB2A-8CB9F71DAD7E}" type="datetimeFigureOut">
              <a:rPr lang="en-US" smtClean="0"/>
              <a:t>4/3/2022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54AD1B-4FE3-400A-89B2-B0334732C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63D7CD-1294-41E2-AE49-21A3EB35A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76AE4-68B3-4A1C-BFEE-1AD297A498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829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A1737-0223-48E2-B60B-77270F1FE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3F8CAC-2B15-4C94-8ED8-2192E31DFA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4501B-3F66-45B0-84C7-EC52D3780A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8A912E-0A85-4BAF-953F-58BB4CCDDA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DF3FB-B941-45D6-AB2A-8CB9F71DAD7E}" type="datetimeFigureOut">
              <a:rPr lang="en-US" smtClean="0"/>
              <a:t>4/3/2022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E82876-6B49-42C8-A58B-C7BE10B97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EB6D7-8AF9-42FB-B862-EA1B4F0F5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76AE4-68B3-4A1C-BFEE-1AD297A498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1254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E4776-3B5F-4697-927B-9890F3280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F99D49-7FEF-4731-95F9-0FED0BF506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1B8250-3F51-4CF7-B67F-2DA300CD53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157F28-D53F-4B9F-A271-56F217F439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0F33381-7973-48E2-95BD-4EFDD3FCBB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74D1AEA-22A3-4C5F-925E-0FDD671881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DF3FB-B941-45D6-AB2A-8CB9F71DAD7E}" type="datetimeFigureOut">
              <a:rPr lang="en-US" smtClean="0"/>
              <a:t>4/3/2022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4D85663-563F-4F04-BB7F-181948BFF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DEEBE27-4764-49F4-B5F9-ADD6302E0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76AE4-68B3-4A1C-BFEE-1AD297A498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543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5732CE-D1E5-4B4D-84E6-E807BED83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E9F456-5D8F-48D5-A2FA-568A61FCD7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DF3FB-B941-45D6-AB2A-8CB9F71DAD7E}" type="datetimeFigureOut">
              <a:rPr lang="en-US" smtClean="0"/>
              <a:t>4/3/2022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179374-D130-4059-92EB-084A81E46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2ADDAE-A8C1-49F3-9CCC-75426ECBE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76AE4-68B3-4A1C-BFEE-1AD297A498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190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65C8F7-F0EC-4AFE-9F9C-9B918F7E95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DF3FB-B941-45D6-AB2A-8CB9F71DAD7E}" type="datetimeFigureOut">
              <a:rPr lang="en-US" smtClean="0"/>
              <a:t>4/3/2022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7F132FB-C48C-4CD1-B574-97FDFC4C2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5E8D1A-C479-49D1-AE44-CDE91B0BA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76AE4-68B3-4A1C-BFEE-1AD297A498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8394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120F81-C8E8-4AEC-A936-24F0E24EC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A6FA42-CFEC-4E4C-8248-500A4CF3C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06120D-4BD8-4358-910D-1B291AE840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C10C9E-4164-47DD-B93F-DC3320C40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DF3FB-B941-45D6-AB2A-8CB9F71DAD7E}" type="datetimeFigureOut">
              <a:rPr lang="en-US" smtClean="0"/>
              <a:t>4/3/2022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C81A63-C1AC-44BC-818B-46DBB1D0A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CA552F-3CD3-49A9-866E-CBC19FF7F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76AE4-68B3-4A1C-BFEE-1AD297A498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9651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F7F239-8927-49D9-8461-ED42188D3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033E77C-EA27-460D-A3C4-2E5F6A4E20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50F141-D8E9-4565-A920-EB8FC8EFEF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0ACDC5-6014-4FF5-9C4F-23534CC8D8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DF3FB-B941-45D6-AB2A-8CB9F71DAD7E}" type="datetimeFigureOut">
              <a:rPr lang="en-US" smtClean="0"/>
              <a:t>4/3/2022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D83777-5E2A-493B-B503-4F67FA792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1761DE-220E-446F-AB4B-E86624624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76AE4-68B3-4A1C-BFEE-1AD297A498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133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D5C2C-A812-479B-AF0A-C28AF15C3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C5E020-CB69-4130-B329-F5ACD0BB2A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75701F-43CD-44F4-9436-5C8CE9B473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DF3FB-B941-45D6-AB2A-8CB9F71DAD7E}" type="datetimeFigureOut">
              <a:rPr lang="en-US" smtClean="0"/>
              <a:t>4/3/2022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7A8CE1-B7C2-4475-A151-452A648563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CEE76A-8891-4001-8F73-D0143F2A7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76AE4-68B3-4A1C-BFEE-1AD297A498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212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5CE8AB6-1E60-4D44-BA92-62F99CBD96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8D1F52-4FA2-437D-BBBE-6C8759001A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A06D26-3CDC-4CE8-9C5B-16D3B9BA47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DF3FB-B941-45D6-AB2A-8CB9F71DAD7E}" type="datetimeFigureOut">
              <a:rPr lang="en-US" smtClean="0"/>
              <a:t>4/3/2022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9FE633-D289-4A89-B31A-EEA686884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B28A28-04CD-4C69-A521-9EB832308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76AE4-68B3-4A1C-BFEE-1AD297A498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378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90EA289-6080-4DAB-8722-5ADAD6A1F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A7F97A-33C7-44F3-A177-6F18EB5F86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BFB7AF-D2AF-47AC-A8D7-31FFB36F68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1DF3FB-B941-45D6-AB2A-8CB9F71DAD7E}" type="datetimeFigureOut">
              <a:rPr lang="en-US" smtClean="0"/>
              <a:t>4/3/2022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5BDE1E-5E50-4623-B6C9-EF6648327C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8D9190-1189-4A22-910C-7352357B8A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E76AE4-68B3-4A1C-BFEE-1AD297A498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404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DB726A5-9528-4FB6-92E4-19841999780D}"/>
              </a:ext>
            </a:extLst>
          </p:cNvPr>
          <p:cNvSpPr txBox="1"/>
          <p:nvPr/>
        </p:nvSpPr>
        <p:spPr>
          <a:xfrm>
            <a:off x="989901" y="2089057"/>
            <a:ext cx="10234569" cy="17263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Targeted quantitation of CFTR protein expression in vivo using immunoprecipitation &amp; parallel reaction monitoring tandem mass spectrometry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200000"/>
              </a:lnSpc>
              <a:spcAft>
                <a:spcPts val="800"/>
              </a:spcAft>
            </a:pPr>
            <a:r>
              <a:rPr lang="en-U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Hui Wang*, </a:t>
            </a:r>
            <a:r>
              <a:rPr lang="en-US" sz="16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Yunxiang</a:t>
            </a:r>
            <a:r>
              <a:rPr lang="en-U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Dai, Nicholas Clark, Lianne Boeglin, Caroline Woo, Richard Wooster, 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Gang Sun*, </a:t>
            </a:r>
            <a:r>
              <a:rPr lang="en-US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James C. Sullivan*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DCB47AF-E88A-42ED-9A47-DA7AF3DC99CA}"/>
              </a:ext>
            </a:extLst>
          </p:cNvPr>
          <p:cNvSpPr txBox="1"/>
          <p:nvPr/>
        </p:nvSpPr>
        <p:spPr>
          <a:xfrm>
            <a:off x="578840" y="486561"/>
            <a:ext cx="28120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Additional figures</a:t>
            </a:r>
          </a:p>
        </p:txBody>
      </p:sp>
    </p:spTree>
    <p:extLst>
      <p:ext uri="{BB962C8B-B14F-4D97-AF65-F5344CB8AC3E}">
        <p14:creationId xmlns:p14="http://schemas.microsoft.com/office/powerpoint/2010/main" val="7847194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AAE49-7A78-4DDB-B1DB-E5501536B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0227"/>
            <a:ext cx="10515600" cy="849313"/>
          </a:xfrm>
        </p:spPr>
        <p:txBody>
          <a:bodyPr/>
          <a:lstStyle/>
          <a:p>
            <a:r>
              <a:rPr lang="en-US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Figure S1.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Peptide mapping for trypsin/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LysC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digests of recombinant human CFTR protein (UniProtKB-P13569).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B2D59FB-50CC-4542-9484-CFD617F7516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4517072" y="754143"/>
            <a:ext cx="2619019" cy="5931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3827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2D6C18-7BEE-488A-B212-B81DBC654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Figure S2.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Standard curve of </a:t>
            </a:r>
            <a: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hCFTR peptide LSLVPDSEQGEAILPR peak area ratio vs protein centration in 50 mg mouse lung membrane protein extracts and 4% BSA-PBST buffer. hCFTR concentration was 0.5, 1.4, 4.1, 12, and 111 pg per mg tissue.</a:t>
            </a:r>
            <a:endParaRPr lang="en-US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018065-9259-4F64-A931-F2AAA141D288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1756" y="1878725"/>
            <a:ext cx="6610350" cy="386484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256407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EBAE0-107B-42B6-9A30-EE25E2821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Figure S3.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Human CFTR peptide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LSLVPDSEQGEAILPR in wild type human lung tissue after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IP-MS Analysis. A and B represent two different human lungs.</a:t>
            </a:r>
            <a:endParaRPr lang="en-US" sz="32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8B1E571-8FF5-46BA-B093-453EE5E4ABF8}"/>
              </a:ext>
            </a:extLst>
          </p:cNvPr>
          <p:cNvSpPr txBox="1"/>
          <p:nvPr/>
        </p:nvSpPr>
        <p:spPr>
          <a:xfrm>
            <a:off x="3208431" y="1943396"/>
            <a:ext cx="46467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A                                    B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459914E-81B6-4DAE-9576-7FFB903ED70D}"/>
              </a:ext>
            </a:extLst>
          </p:cNvPr>
          <p:cNvSpPr/>
          <p:nvPr/>
        </p:nvSpPr>
        <p:spPr>
          <a:xfrm>
            <a:off x="5404249" y="1916228"/>
            <a:ext cx="2224356" cy="393843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118090F-6AC4-43B8-BC91-2B22BECCED5E}"/>
              </a:ext>
            </a:extLst>
          </p:cNvPr>
          <p:cNvSpPr/>
          <p:nvPr/>
        </p:nvSpPr>
        <p:spPr>
          <a:xfrm>
            <a:off x="3179893" y="1916228"/>
            <a:ext cx="2224356" cy="393843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89ABB65-AD8F-4290-B0D4-FA8A1E899CB0}"/>
              </a:ext>
            </a:extLst>
          </p:cNvPr>
          <p:cNvSpPr txBox="1"/>
          <p:nvPr/>
        </p:nvSpPr>
        <p:spPr>
          <a:xfrm rot="16200000">
            <a:off x="2381829" y="3731557"/>
            <a:ext cx="20312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Heavy    	              Light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FF73A28-B750-41E7-B0C3-32D79075464D}"/>
              </a:ext>
            </a:extLst>
          </p:cNvPr>
          <p:cNvSpPr txBox="1"/>
          <p:nvPr/>
        </p:nvSpPr>
        <p:spPr>
          <a:xfrm rot="16200000">
            <a:off x="4597692" y="3682042"/>
            <a:ext cx="20312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Heavy    	              Light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168E8499-8A58-41FF-BA96-9CD0952B32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6040" y="2088252"/>
            <a:ext cx="1800225" cy="203835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08D0B27-5924-4BAE-BD24-36CD49B2D1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9830" y="3784508"/>
            <a:ext cx="1800225" cy="203835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88B63C3-EB51-425B-9ACE-3DC2D93D44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4469" y="2123545"/>
            <a:ext cx="1828800" cy="203835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7E3EB9D-F304-4881-93A0-F4C3D00052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9715" y="3809279"/>
            <a:ext cx="1828800" cy="203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7371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B6574-E663-4397-8470-EC5320B9C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Figure S4.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Antibody screening using targeted </a:t>
            </a:r>
            <a:r>
              <a:rPr lang="en-US" sz="1800" dirty="0"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quantification of peptide </a:t>
            </a:r>
            <a:r>
              <a:rPr lang="en-US" sz="18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LSLVPDSEQGEAILPR with replicates.</a:t>
            </a:r>
            <a:endParaRPr lang="en-US" sz="1800" dirty="0">
              <a:latin typeface="+mn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D50DEF-2F6D-4A14-A055-90CA44DD0446}"/>
              </a:ext>
            </a:extLst>
          </p:cNvPr>
          <p:cNvSpPr txBox="1"/>
          <p:nvPr/>
        </p:nvSpPr>
        <p:spPr>
          <a:xfrm>
            <a:off x="3048595" y="3244334"/>
            <a:ext cx="60971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B245E10-AC54-414B-A06F-F62AA69CA38D}"/>
              </a:ext>
            </a:extLst>
          </p:cNvPr>
          <p:cNvSpPr txBox="1"/>
          <p:nvPr/>
        </p:nvSpPr>
        <p:spPr>
          <a:xfrm>
            <a:off x="3048595" y="3244334"/>
            <a:ext cx="60971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/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A52981CD-BA45-40A2-A6AC-05FBC3F6A14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77647007"/>
              </p:ext>
            </p:extLst>
          </p:nvPr>
        </p:nvGraphicFramePr>
        <p:xfrm>
          <a:off x="3805238" y="2023110"/>
          <a:ext cx="4048124" cy="25526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287886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</TotalTime>
  <Words>168</Words>
  <Application>Microsoft Office PowerPoint</Application>
  <PresentationFormat>Widescreen</PresentationFormat>
  <Paragraphs>13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Figure S1. Peptide mapping for trypsin/LysC digests of recombinant human CFTR protein (UniProtKB-P13569).</vt:lpstr>
      <vt:lpstr>Figure S2. Standard curve of hCFTR peptide LSLVPDSEQGEAILPR peak area ratio vs protein centration in 50 mg mouse lung membrane protein extracts and 4% BSA-PBST buffer. hCFTR concentration was 0.5, 1.4, 4.1, 12, and 111 pg per mg tissue.</vt:lpstr>
      <vt:lpstr>Figure S3. Human CFTR peptide LSLVPDSEQGEAILPR in wild type human lung tissue after IP-MS Analysis. A and B represent two different human lungs.</vt:lpstr>
      <vt:lpstr>Figure S4. Antibody screening using targeted quantification of peptide LSLVPDSEQGEAILPR with replicates.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Hui Wang</dc:creator>
  <cp:lastModifiedBy>Hui Wang</cp:lastModifiedBy>
  <cp:revision>19</cp:revision>
  <dcterms:created xsi:type="dcterms:W3CDTF">2021-12-07T02:09:19Z</dcterms:created>
  <dcterms:modified xsi:type="dcterms:W3CDTF">2022-04-03T22:48:01Z</dcterms:modified>
</cp:coreProperties>
</file>