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313" r:id="rId2"/>
    <p:sldId id="266" r:id="rId3"/>
    <p:sldId id="320" r:id="rId4"/>
    <p:sldId id="270" r:id="rId5"/>
    <p:sldId id="321" r:id="rId6"/>
    <p:sldId id="269" r:id="rId7"/>
    <p:sldId id="272" r:id="rId8"/>
    <p:sldId id="316" r:id="rId9"/>
    <p:sldId id="271" r:id="rId10"/>
    <p:sldId id="317" r:id="rId11"/>
    <p:sldId id="322" r:id="rId12"/>
    <p:sldId id="318" r:id="rId13"/>
    <p:sldId id="323" r:id="rId14"/>
    <p:sldId id="319" r:id="rId15"/>
    <p:sldId id="327" r:id="rId16"/>
    <p:sldId id="326" r:id="rId17"/>
    <p:sldId id="328" r:id="rId18"/>
    <p:sldId id="324" r:id="rId19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1" userDrawn="1">
          <p15:clr>
            <a:srgbClr val="A4A3A4"/>
          </p15:clr>
        </p15:guide>
        <p15:guide id="2" pos="4100" userDrawn="1">
          <p15:clr>
            <a:srgbClr val="A4A3A4"/>
          </p15:clr>
        </p15:guide>
        <p15:guide id="3" orient="horz" pos="3274" userDrawn="1">
          <p15:clr>
            <a:srgbClr val="A4A3A4"/>
          </p15:clr>
        </p15:guide>
        <p15:guide id="4" pos="45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5890"/>
  </p:normalViewPr>
  <p:slideViewPr>
    <p:cSldViewPr snapToGrid="0" snapToObjects="1" showGuides="1">
      <p:cViewPr varScale="1">
        <p:scale>
          <a:sx n="47" d="100"/>
          <a:sy n="47" d="100"/>
        </p:scale>
        <p:origin x="612" y="48"/>
      </p:cViewPr>
      <p:guideLst>
        <p:guide orient="horz" pos="2371"/>
        <p:guide pos="4100"/>
        <p:guide orient="horz" pos="3274"/>
        <p:guide pos="45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BEC95-86E4-3D41-AD56-D1378857F644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05063-F283-CC45-8A72-E8394D53CAE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05063-F283-CC45-8A72-E8394D53CAE7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05063-F283-CC45-8A72-E8394D53CAE7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8444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FD3AE-1EBC-084B-9B6A-E6FC5FDCD1C9}" type="datetimeFigureOut">
              <a:rPr kumimoji="1" lang="zh-CN" altLang="en-US" smtClean="0"/>
              <a:t>2024/2/16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70FB2-E77D-604D-B45A-3BE199660D0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9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1";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9B404B-CAD2-0F21-602A-685B571515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5789" y="4270362"/>
            <a:ext cx="6069308" cy="12839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6FCDF6E-9AD2-44A0-4196-75568C66D1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0836" y="3351627"/>
            <a:ext cx="6069308" cy="7632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7BC248C-C398-5D71-BDD0-70B4836BF0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0977" y="2207079"/>
            <a:ext cx="6069308" cy="872142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06112" y="50733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3E"; </a:t>
            </a:r>
            <a:endParaRPr kumimoji="1" lang="zh-CN" altLang="en-US" dirty="0"/>
          </a:p>
        </p:txBody>
      </p:sp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2402213" y="5348199"/>
            <a:ext cx="10387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966333" y="5160917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  <p:cxnSp>
        <p:nvCxnSpPr>
          <p:cNvPr id="15" name="直线连接符 14"/>
          <p:cNvCxnSpPr>
            <a:cxnSpLocks/>
          </p:cNvCxnSpPr>
          <p:nvPr/>
        </p:nvCxnSpPr>
        <p:spPr>
          <a:xfrm>
            <a:off x="5080852" y="1610481"/>
            <a:ext cx="91364" cy="4429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036406" y="187427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959262" y="189066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24" name="直线连接符 14">
            <a:extLst>
              <a:ext uri="{FF2B5EF4-FFF2-40B4-BE49-F238E27FC236}">
                <a16:creationId xmlns:a16="http://schemas.microsoft.com/office/drawing/2014/main" id="{E05F4389-2493-C043-891C-0245E366D6FF}"/>
              </a:ext>
            </a:extLst>
          </p:cNvPr>
          <p:cNvCxnSpPr>
            <a:cxnSpLocks/>
          </p:cNvCxnSpPr>
          <p:nvPr/>
        </p:nvCxnSpPr>
        <p:spPr>
          <a:xfrm>
            <a:off x="6375243" y="1635830"/>
            <a:ext cx="91364" cy="4429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线连接符 14">
            <a:extLst>
              <a:ext uri="{FF2B5EF4-FFF2-40B4-BE49-F238E27FC236}">
                <a16:creationId xmlns:a16="http://schemas.microsoft.com/office/drawing/2014/main" id="{050C0326-2391-F58B-92F8-484C5835A97B}"/>
              </a:ext>
            </a:extLst>
          </p:cNvPr>
          <p:cNvCxnSpPr>
            <a:cxnSpLocks/>
          </p:cNvCxnSpPr>
          <p:nvPr/>
        </p:nvCxnSpPr>
        <p:spPr>
          <a:xfrm>
            <a:off x="7684624" y="1610481"/>
            <a:ext cx="54865" cy="4429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7951E36D-1295-6E7D-465D-F4A5D1444CD0}"/>
              </a:ext>
            </a:extLst>
          </p:cNvPr>
          <p:cNvGrpSpPr/>
          <p:nvPr/>
        </p:nvGrpSpPr>
        <p:grpSpPr>
          <a:xfrm>
            <a:off x="3964285" y="1706736"/>
            <a:ext cx="5399812" cy="403356"/>
            <a:chOff x="4093121" y="9680915"/>
            <a:chExt cx="2722167" cy="254896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33810E9E-2E49-CD3A-82B0-19154C5DD292}"/>
                </a:ext>
              </a:extLst>
            </p:cNvPr>
            <p:cNvGrpSpPr/>
            <p:nvPr/>
          </p:nvGrpSpPr>
          <p:grpSpPr>
            <a:xfrm>
              <a:off x="4129253" y="9680915"/>
              <a:ext cx="2686035" cy="254896"/>
              <a:chOff x="4129253" y="10290515"/>
              <a:chExt cx="2686035" cy="254896"/>
            </a:xfrm>
          </p:grpSpPr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261CD2F-C3EB-9204-B0C5-50F8F14A3D45}"/>
                  </a:ext>
                </a:extLst>
              </p:cNvPr>
              <p:cNvSpPr txBox="1"/>
              <p:nvPr/>
            </p:nvSpPr>
            <p:spPr>
              <a:xfrm>
                <a:off x="4129253" y="10292567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59F8A17-69BB-6850-3760-BC6433FEAEAA}"/>
                  </a:ext>
                </a:extLst>
              </p:cNvPr>
              <p:cNvSpPr txBox="1"/>
              <p:nvPr/>
            </p:nvSpPr>
            <p:spPr>
              <a:xfrm>
                <a:off x="4774985" y="10290521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DMSO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8AC3380E-BB24-FA32-E29D-AA159793F3AC}"/>
                  </a:ext>
                </a:extLst>
              </p:cNvPr>
              <p:cNvSpPr txBox="1"/>
              <p:nvPr/>
            </p:nvSpPr>
            <p:spPr>
              <a:xfrm>
                <a:off x="5462909" y="10290515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10μM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4FCDCD4-F02B-ECED-EF59-6E94603F628E}"/>
                  </a:ext>
                </a:extLst>
              </p:cNvPr>
              <p:cNvSpPr txBox="1"/>
              <p:nvPr/>
            </p:nvSpPr>
            <p:spPr>
              <a:xfrm>
                <a:off x="6152920" y="10290515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20μM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CC72C5C-AF2B-BF77-2C05-6891273667F1}"/>
                </a:ext>
              </a:extLst>
            </p:cNvPr>
            <p:cNvGrpSpPr/>
            <p:nvPr/>
          </p:nvGrpSpPr>
          <p:grpSpPr>
            <a:xfrm>
              <a:off x="4093121" y="9897352"/>
              <a:ext cx="2521252" cy="0"/>
              <a:chOff x="4093121" y="10478377"/>
              <a:chExt cx="2521252" cy="0"/>
            </a:xfrm>
          </p:grpSpPr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32D74003-FE51-2933-B2F3-353A38C5D8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3121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F44A9363-67DA-D6E9-44A7-662A8EA902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4949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DFB6622D-8D52-FEC2-BAD1-848A0F224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6817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D0101CE7-F68D-EAEB-F23A-7AD71B5EB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6373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id="{E2D26AA4-4DA6-148C-1299-AA85BC58ABC9}"/>
              </a:ext>
            </a:extLst>
          </p:cNvPr>
          <p:cNvSpPr txBox="1"/>
          <p:nvPr/>
        </p:nvSpPr>
        <p:spPr>
          <a:xfrm>
            <a:off x="612681" y="3673216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90-120kDa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HIF-1α</a:t>
            </a:r>
            <a:endParaRPr kumimoji="1" lang="zh-CN" altLang="en-US" sz="1525" dirty="0"/>
          </a:p>
        </p:txBody>
      </p:sp>
      <p:cxnSp>
        <p:nvCxnSpPr>
          <p:cNvPr id="42" name="直线连接符 7">
            <a:extLst>
              <a:ext uri="{FF2B5EF4-FFF2-40B4-BE49-F238E27FC236}">
                <a16:creationId xmlns:a16="http://schemas.microsoft.com/office/drawing/2014/main" id="{91C551AD-DF28-CF99-8FD4-DC51E8FFAE79}"/>
              </a:ext>
            </a:extLst>
          </p:cNvPr>
          <p:cNvCxnSpPr>
            <a:cxnSpLocks/>
          </p:cNvCxnSpPr>
          <p:nvPr/>
        </p:nvCxnSpPr>
        <p:spPr>
          <a:xfrm flipH="1">
            <a:off x="2355413" y="3851713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7">
            <a:extLst>
              <a:ext uri="{FF2B5EF4-FFF2-40B4-BE49-F238E27FC236}">
                <a16:creationId xmlns:a16="http://schemas.microsoft.com/office/drawing/2014/main" id="{6444361C-1D39-7127-C5B0-8DFB5AFF3F31}"/>
              </a:ext>
            </a:extLst>
          </p:cNvPr>
          <p:cNvCxnSpPr>
            <a:cxnSpLocks/>
          </p:cNvCxnSpPr>
          <p:nvPr/>
        </p:nvCxnSpPr>
        <p:spPr>
          <a:xfrm flipH="1">
            <a:off x="2310848" y="2863996"/>
            <a:ext cx="10387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5BCA8C56-3DCE-E2E8-AC97-E5801DFBCCE9}"/>
              </a:ext>
            </a:extLst>
          </p:cNvPr>
          <p:cNvSpPr txBox="1"/>
          <p:nvPr/>
        </p:nvSpPr>
        <p:spPr>
          <a:xfrm>
            <a:off x="844973" y="2700554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180kDa</a:t>
            </a:r>
            <a:r>
              <a:rPr kumimoji="1" lang="zh-CN" altLang="en-US" sz="1525" dirty="0"/>
              <a:t> 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</p:spTree>
    <p:extLst>
      <p:ext uri="{BB962C8B-B14F-4D97-AF65-F5344CB8AC3E}">
        <p14:creationId xmlns:p14="http://schemas.microsoft.com/office/powerpoint/2010/main" val="4092806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4";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16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线连接符 5"/>
          <p:cNvCxnSpPr>
            <a:cxnSpLocks/>
          </p:cNvCxnSpPr>
          <p:nvPr/>
        </p:nvCxnSpPr>
        <p:spPr>
          <a:xfrm flipH="1">
            <a:off x="1847510" y="4596375"/>
            <a:ext cx="10514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88365" y="4418839"/>
            <a:ext cx="1670325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60kDa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Ponceau S</a:t>
            </a:r>
            <a:endParaRPr kumimoji="1" lang="zh-CN" altLang="en-US" sz="1525" dirty="0"/>
          </a:p>
        </p:txBody>
      </p:sp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1949423" y="2472236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6477" y="2310532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180-245kDa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4A"; 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459556" y="1961667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4594366" y="194104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F7E9089-929C-44D2-A65F-937F61820A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5691" y="2405603"/>
            <a:ext cx="1935221" cy="23851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E0216A5-E5F0-BFDF-5D2B-FF442B299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2144" y="3457126"/>
            <a:ext cx="1655142" cy="22784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E807FE9-449E-AADE-D828-BCE74ED495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6715" y="2277792"/>
            <a:ext cx="1789519" cy="73624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F5F41C3-C14D-32A6-DF8A-B7F7DBE91B9A}"/>
              </a:ext>
            </a:extLst>
          </p:cNvPr>
          <p:cNvSpPr txBox="1"/>
          <p:nvPr/>
        </p:nvSpPr>
        <p:spPr>
          <a:xfrm rot="19800000">
            <a:off x="3223286" y="1664547"/>
            <a:ext cx="1517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blank Vector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392CCCD-19F5-F075-9077-9C451C35E638}"/>
              </a:ext>
            </a:extLst>
          </p:cNvPr>
          <p:cNvSpPr txBox="1"/>
          <p:nvPr/>
        </p:nvSpPr>
        <p:spPr>
          <a:xfrm rot="19800000">
            <a:off x="3865951" y="1758343"/>
            <a:ext cx="1380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TN-C OE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403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5";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617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0EBA535-6455-61D5-FFAE-5E24864282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43409" y="4279501"/>
            <a:ext cx="4568645" cy="11869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529C25E-A098-77B0-A221-CFE30EC7C2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3410" y="2907991"/>
            <a:ext cx="4568645" cy="1343426"/>
          </a:xfrm>
          <a:prstGeom prst="rect">
            <a:avLst/>
          </a:prstGeom>
        </p:spPr>
      </p:pic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1828441" y="3806359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42056" y="3607322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50-70kDa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ICAM-1</a:t>
            </a:r>
            <a:endParaRPr kumimoji="1" lang="zh-CN" altLang="en-US" sz="1525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5G"; 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521621" y="2531157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6844277" y="253780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7" name="直线连接符 16"/>
          <p:cNvCxnSpPr/>
          <p:nvPr/>
        </p:nvCxnSpPr>
        <p:spPr>
          <a:xfrm>
            <a:off x="5083808" y="1580109"/>
            <a:ext cx="50020" cy="495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1A0FBFE-9E2A-F461-AAE5-CD56CBE3D4A3}"/>
              </a:ext>
            </a:extLst>
          </p:cNvPr>
          <p:cNvGrpSpPr/>
          <p:nvPr/>
        </p:nvGrpSpPr>
        <p:grpSpPr>
          <a:xfrm>
            <a:off x="3666851" y="2448936"/>
            <a:ext cx="3383939" cy="400137"/>
            <a:chOff x="4074070" y="9664021"/>
            <a:chExt cx="1389541" cy="252862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474A8E3-69B9-94CC-3BD8-EA77AA4FF750}"/>
                </a:ext>
              </a:extLst>
            </p:cNvPr>
            <p:cNvSpPr txBox="1"/>
            <p:nvPr/>
          </p:nvSpPr>
          <p:spPr>
            <a:xfrm>
              <a:off x="4095966" y="9664021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21%O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2C19E794-E038-92B7-9FF4-30FFC0F9AF85}"/>
                </a:ext>
              </a:extLst>
            </p:cNvPr>
            <p:cNvCxnSpPr>
              <a:cxnSpLocks/>
            </p:cNvCxnSpPr>
            <p:nvPr/>
          </p:nvCxnSpPr>
          <p:spPr>
            <a:xfrm>
              <a:off x="4074070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95B40A4B-FB35-A7F8-56F1-D3EB08A96C93}"/>
                </a:ext>
              </a:extLst>
            </p:cNvPr>
            <p:cNvSpPr txBox="1"/>
            <p:nvPr/>
          </p:nvSpPr>
          <p:spPr>
            <a:xfrm>
              <a:off x="4801243" y="9664039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76AC3465-EB56-862A-4668-D57C9EC4E5C4}"/>
                </a:ext>
              </a:extLst>
            </p:cNvPr>
            <p:cNvCxnSpPr>
              <a:cxnSpLocks/>
            </p:cNvCxnSpPr>
            <p:nvPr/>
          </p:nvCxnSpPr>
          <p:spPr>
            <a:xfrm>
              <a:off x="4786462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直线连接符 7">
            <a:extLst>
              <a:ext uri="{FF2B5EF4-FFF2-40B4-BE49-F238E27FC236}">
                <a16:creationId xmlns:a16="http://schemas.microsoft.com/office/drawing/2014/main" id="{1EB16C41-ACBC-3AFA-611E-0AA9D9BB9107}"/>
              </a:ext>
            </a:extLst>
          </p:cNvPr>
          <p:cNvCxnSpPr>
            <a:cxnSpLocks/>
          </p:cNvCxnSpPr>
          <p:nvPr/>
        </p:nvCxnSpPr>
        <p:spPr>
          <a:xfrm flipH="1">
            <a:off x="1739181" y="4566455"/>
            <a:ext cx="10387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EA9D281-4A05-5315-FA72-F33B9000FDC6}"/>
              </a:ext>
            </a:extLst>
          </p:cNvPr>
          <p:cNvSpPr txBox="1"/>
          <p:nvPr/>
        </p:nvSpPr>
        <p:spPr>
          <a:xfrm>
            <a:off x="217329" y="4379173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</p:spTree>
    <p:extLst>
      <p:ext uri="{BB962C8B-B14F-4D97-AF65-F5344CB8AC3E}">
        <p14:creationId xmlns:p14="http://schemas.microsoft.com/office/powerpoint/2010/main" val="4060488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6";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178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9AF6E01-1CC2-161A-0489-4C55B0B975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89" t="45075" r="25847" b="31812"/>
          <a:stretch/>
        </p:blipFill>
        <p:spPr>
          <a:xfrm>
            <a:off x="2748837" y="2521543"/>
            <a:ext cx="4719962" cy="167364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A4D16-2EB0-D8DC-2EA6-87912354DB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4668" t="45025" r="21866" b="42287"/>
          <a:stretch/>
        </p:blipFill>
        <p:spPr>
          <a:xfrm>
            <a:off x="2788837" y="4277431"/>
            <a:ext cx="4719962" cy="898718"/>
          </a:xfrm>
          <a:prstGeom prst="rect">
            <a:avLst/>
          </a:prstGeom>
        </p:spPr>
      </p:pic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1996495" y="3008902"/>
            <a:ext cx="14038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82134" y="2824971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180-245kDa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491865" y="122320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6A"; 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528696" y="212569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6813397" y="2097973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7" name="直线连接符 16"/>
          <p:cNvCxnSpPr/>
          <p:nvPr/>
        </p:nvCxnSpPr>
        <p:spPr>
          <a:xfrm>
            <a:off x="5083808" y="1580109"/>
            <a:ext cx="50020" cy="495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1A0FBFE-9E2A-F461-AAE5-CD56CBE3D4A3}"/>
              </a:ext>
            </a:extLst>
          </p:cNvPr>
          <p:cNvGrpSpPr/>
          <p:nvPr/>
        </p:nvGrpSpPr>
        <p:grpSpPr>
          <a:xfrm>
            <a:off x="3709768" y="2065939"/>
            <a:ext cx="3323983" cy="400139"/>
            <a:chOff x="4074070" y="9664021"/>
            <a:chExt cx="1364921" cy="252863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474A8E3-69B9-94CC-3BD8-EA77AA4FF750}"/>
                </a:ext>
              </a:extLst>
            </p:cNvPr>
            <p:cNvSpPr txBox="1"/>
            <p:nvPr/>
          </p:nvSpPr>
          <p:spPr>
            <a:xfrm>
              <a:off x="4175305" y="9664021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2C19E794-E038-92B7-9FF4-30FFC0F9AF85}"/>
                </a:ext>
              </a:extLst>
            </p:cNvPr>
            <p:cNvCxnSpPr>
              <a:cxnSpLocks/>
            </p:cNvCxnSpPr>
            <p:nvPr/>
          </p:nvCxnSpPr>
          <p:spPr>
            <a:xfrm>
              <a:off x="4074070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95B40A4B-FB35-A7F8-56F1-D3EB08A96C93}"/>
                </a:ext>
              </a:extLst>
            </p:cNvPr>
            <p:cNvSpPr txBox="1"/>
            <p:nvPr/>
          </p:nvSpPr>
          <p:spPr>
            <a:xfrm>
              <a:off x="4776623" y="9664039"/>
              <a:ext cx="662368" cy="252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TN-C KO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76AC3465-EB56-862A-4668-D57C9EC4E5C4}"/>
                </a:ext>
              </a:extLst>
            </p:cNvPr>
            <p:cNvCxnSpPr>
              <a:cxnSpLocks/>
            </p:cNvCxnSpPr>
            <p:nvPr/>
          </p:nvCxnSpPr>
          <p:spPr>
            <a:xfrm>
              <a:off x="4786462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直线连接符 7">
            <a:extLst>
              <a:ext uri="{FF2B5EF4-FFF2-40B4-BE49-F238E27FC236}">
                <a16:creationId xmlns:a16="http://schemas.microsoft.com/office/drawing/2014/main" id="{1EB16C41-ACBC-3AFA-611E-0AA9D9BB9107}"/>
              </a:ext>
            </a:extLst>
          </p:cNvPr>
          <p:cNvCxnSpPr>
            <a:cxnSpLocks/>
          </p:cNvCxnSpPr>
          <p:nvPr/>
        </p:nvCxnSpPr>
        <p:spPr>
          <a:xfrm flipH="1">
            <a:off x="2009001" y="4716355"/>
            <a:ext cx="10387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EA9D281-4A05-5315-FA72-F33B9000FDC6}"/>
              </a:ext>
            </a:extLst>
          </p:cNvPr>
          <p:cNvSpPr txBox="1"/>
          <p:nvPr/>
        </p:nvSpPr>
        <p:spPr>
          <a:xfrm>
            <a:off x="456365" y="4529072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</p:spTree>
    <p:extLst>
      <p:ext uri="{BB962C8B-B14F-4D97-AF65-F5344CB8AC3E}">
        <p14:creationId xmlns:p14="http://schemas.microsoft.com/office/powerpoint/2010/main" val="1400965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7";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89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931F563-D723-2FD6-8581-EB1BD08A24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5580" t="33067" r="11415" b="40288"/>
          <a:stretch/>
        </p:blipFill>
        <p:spPr>
          <a:xfrm>
            <a:off x="3089662" y="4569859"/>
            <a:ext cx="5740448" cy="168100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DEF79A1-B71E-9C06-DCA9-2A3E281402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0056" t="52840" r="8981" b="32483"/>
          <a:stretch/>
        </p:blipFill>
        <p:spPr>
          <a:xfrm>
            <a:off x="3125601" y="2349637"/>
            <a:ext cx="5740447" cy="9525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9C560E-FBC3-AE6B-66EC-7C4B93D882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 contrast="5000"/>
                    </a14:imgEffect>
                  </a14:imgLayer>
                </a14:imgProps>
              </a:ext>
            </a:extLst>
          </a:blip>
          <a:srcRect l="16618" t="45279" r="10858" b="38873"/>
          <a:stretch/>
        </p:blipFill>
        <p:spPr>
          <a:xfrm>
            <a:off x="3089662" y="3382880"/>
            <a:ext cx="5740447" cy="1006438"/>
          </a:xfrm>
          <a:prstGeom prst="rect">
            <a:avLst/>
          </a:prstGeom>
        </p:spPr>
      </p:pic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2192055" y="3126392"/>
            <a:ext cx="12779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817964" y="2975176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50kDa</a:t>
            </a:r>
            <a:r>
              <a:rPr kumimoji="1" lang="zh-CN" altLang="en-US" sz="1525" dirty="0"/>
              <a:t>  </a:t>
            </a:r>
            <a:r>
              <a:rPr kumimoji="1" lang="en-US" altLang="zh-CN" sz="1525" dirty="0"/>
              <a:t>RAGE</a:t>
            </a:r>
            <a:endParaRPr kumimoji="1" lang="zh-CN" altLang="en-US" sz="1525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152074" y="-25508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7 G"; 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749980" y="198545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8392701" y="1995593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7" name="直线连接符 16"/>
          <p:cNvCxnSpPr/>
          <p:nvPr/>
        </p:nvCxnSpPr>
        <p:spPr>
          <a:xfrm>
            <a:off x="5158880" y="1580109"/>
            <a:ext cx="50020" cy="495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1A0FBFE-9E2A-F461-AAE5-CD56CBE3D4A3}"/>
              </a:ext>
            </a:extLst>
          </p:cNvPr>
          <p:cNvGrpSpPr/>
          <p:nvPr/>
        </p:nvGrpSpPr>
        <p:grpSpPr>
          <a:xfrm>
            <a:off x="3674991" y="1526054"/>
            <a:ext cx="4756177" cy="723174"/>
            <a:chOff x="4074070" y="9440351"/>
            <a:chExt cx="1953021" cy="457001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474A8E3-69B9-94CC-3BD8-EA77AA4FF750}"/>
                </a:ext>
              </a:extLst>
            </p:cNvPr>
            <p:cNvSpPr txBox="1"/>
            <p:nvPr/>
          </p:nvSpPr>
          <p:spPr>
            <a:xfrm>
              <a:off x="4111821" y="9540151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21%O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2C19E794-E038-92B7-9FF4-30FFC0F9AF85}"/>
                </a:ext>
              </a:extLst>
            </p:cNvPr>
            <p:cNvCxnSpPr>
              <a:cxnSpLocks/>
            </p:cNvCxnSpPr>
            <p:nvPr/>
          </p:nvCxnSpPr>
          <p:spPr>
            <a:xfrm>
              <a:off x="4074070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95B40A4B-FB35-A7F8-56F1-D3EB08A96C93}"/>
                </a:ext>
              </a:extLst>
            </p:cNvPr>
            <p:cNvSpPr txBox="1"/>
            <p:nvPr/>
          </p:nvSpPr>
          <p:spPr>
            <a:xfrm>
              <a:off x="5306074" y="9450012"/>
              <a:ext cx="721017" cy="447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    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TN-C Neu Ab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76AC3465-EB56-862A-4668-D57C9EC4E5C4}"/>
                </a:ext>
              </a:extLst>
            </p:cNvPr>
            <p:cNvCxnSpPr>
              <a:cxnSpLocks/>
            </p:cNvCxnSpPr>
            <p:nvPr/>
          </p:nvCxnSpPr>
          <p:spPr>
            <a:xfrm>
              <a:off x="4786462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354554D3-C18D-72F1-914E-425129D51992}"/>
                </a:ext>
              </a:extLst>
            </p:cNvPr>
            <p:cNvCxnSpPr>
              <a:cxnSpLocks/>
            </p:cNvCxnSpPr>
            <p:nvPr/>
          </p:nvCxnSpPr>
          <p:spPr>
            <a:xfrm>
              <a:off x="5362803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DCF7D368-36D0-222D-D12E-3A8F8304959D}"/>
                </a:ext>
              </a:extLst>
            </p:cNvPr>
            <p:cNvSpPr txBox="1"/>
            <p:nvPr/>
          </p:nvSpPr>
          <p:spPr>
            <a:xfrm>
              <a:off x="4770885" y="9440351"/>
              <a:ext cx="483577" cy="447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Rat IgG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2" name="直线连接符 7">
            <a:extLst>
              <a:ext uri="{FF2B5EF4-FFF2-40B4-BE49-F238E27FC236}">
                <a16:creationId xmlns:a16="http://schemas.microsoft.com/office/drawing/2014/main" id="{1EB16C41-ACBC-3AFA-611E-0AA9D9BB9107}"/>
              </a:ext>
            </a:extLst>
          </p:cNvPr>
          <p:cNvCxnSpPr>
            <a:cxnSpLocks/>
          </p:cNvCxnSpPr>
          <p:nvPr/>
        </p:nvCxnSpPr>
        <p:spPr>
          <a:xfrm flipH="1">
            <a:off x="2253164" y="4239334"/>
            <a:ext cx="12250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EA9D281-4A05-5315-FA72-F33B9000FDC6}"/>
              </a:ext>
            </a:extLst>
          </p:cNvPr>
          <p:cNvSpPr txBox="1"/>
          <p:nvPr/>
        </p:nvSpPr>
        <p:spPr>
          <a:xfrm>
            <a:off x="817964" y="4062434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37kDa</a:t>
            </a:r>
            <a:r>
              <a:rPr kumimoji="1" lang="zh-CN" altLang="en-US" sz="1525" dirty="0"/>
              <a:t>  </a:t>
            </a:r>
            <a:r>
              <a:rPr kumimoji="1" lang="en-US" altLang="zh-CN" sz="1525" dirty="0" err="1"/>
              <a:t>GAPDH</a:t>
            </a:r>
            <a:endParaRPr kumimoji="1" lang="zh-CN" altLang="en-US" sz="1525" dirty="0"/>
          </a:p>
        </p:txBody>
      </p:sp>
      <p:cxnSp>
        <p:nvCxnSpPr>
          <p:cNvPr id="6" name="直线连接符 16">
            <a:extLst>
              <a:ext uri="{FF2B5EF4-FFF2-40B4-BE49-F238E27FC236}">
                <a16:creationId xmlns:a16="http://schemas.microsoft.com/office/drawing/2014/main" id="{B02C25B9-413C-F237-79F4-B9768F19615C}"/>
              </a:ext>
            </a:extLst>
          </p:cNvPr>
          <p:cNvCxnSpPr/>
          <p:nvPr/>
        </p:nvCxnSpPr>
        <p:spPr>
          <a:xfrm>
            <a:off x="6675282" y="1606477"/>
            <a:ext cx="50020" cy="495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6EE65B06-66F9-35D7-9280-26C2BFCB2DF6}"/>
              </a:ext>
            </a:extLst>
          </p:cNvPr>
          <p:cNvSpPr txBox="1"/>
          <p:nvPr/>
        </p:nvSpPr>
        <p:spPr>
          <a:xfrm>
            <a:off x="817964" y="5128547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25kDa</a:t>
            </a:r>
            <a:r>
              <a:rPr kumimoji="1" lang="zh-CN" altLang="en-US" sz="1525" dirty="0"/>
              <a:t>  </a:t>
            </a:r>
            <a:r>
              <a:rPr kumimoji="1" lang="en-US" altLang="zh-CN" sz="1525" dirty="0"/>
              <a:t>SP-C</a:t>
            </a:r>
            <a:endParaRPr kumimoji="1" lang="zh-CN" altLang="en-US" sz="1525" dirty="0"/>
          </a:p>
        </p:txBody>
      </p:sp>
      <p:cxnSp>
        <p:nvCxnSpPr>
          <p:cNvPr id="22" name="直线连接符 7">
            <a:extLst>
              <a:ext uri="{FF2B5EF4-FFF2-40B4-BE49-F238E27FC236}">
                <a16:creationId xmlns:a16="http://schemas.microsoft.com/office/drawing/2014/main" id="{F299F225-3D47-D4D1-C892-F2971A72550F}"/>
              </a:ext>
            </a:extLst>
          </p:cNvPr>
          <p:cNvCxnSpPr>
            <a:cxnSpLocks/>
          </p:cNvCxnSpPr>
          <p:nvPr/>
        </p:nvCxnSpPr>
        <p:spPr>
          <a:xfrm flipH="1">
            <a:off x="2218527" y="5291989"/>
            <a:ext cx="12250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31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B02E745B-D229-F66C-E67B-7E076DAB1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6862" y="4077969"/>
            <a:ext cx="6587487" cy="101724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C6FFE50-2BB8-B35B-F71D-8707424F2B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9722" y="2227977"/>
            <a:ext cx="6587487" cy="160916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Full unedited gel for Figure 1F"; </a:t>
            </a:r>
            <a:endParaRPr kumimoji="1" lang="zh-CN" altLang="en-US" dirty="0"/>
          </a:p>
        </p:txBody>
      </p:sp>
      <p:cxnSp>
        <p:nvCxnSpPr>
          <p:cNvPr id="14" name="直线连接符 13"/>
          <p:cNvCxnSpPr/>
          <p:nvPr/>
        </p:nvCxnSpPr>
        <p:spPr>
          <a:xfrm flipH="1">
            <a:off x="1670323" y="4841233"/>
            <a:ext cx="14953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225618" y="4669868"/>
            <a:ext cx="1553378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  <p:cxnSp>
        <p:nvCxnSpPr>
          <p:cNvPr id="16" name="直线连接符 15"/>
          <p:cNvCxnSpPr/>
          <p:nvPr/>
        </p:nvCxnSpPr>
        <p:spPr>
          <a:xfrm flipH="1">
            <a:off x="1670323" y="2650848"/>
            <a:ext cx="14953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279959" y="2467741"/>
            <a:ext cx="1928813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245kDa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  <p:cxnSp>
        <p:nvCxnSpPr>
          <p:cNvPr id="5" name="直线连接符 4"/>
          <p:cNvCxnSpPr>
            <a:cxnSpLocks/>
          </p:cNvCxnSpPr>
          <p:nvPr/>
        </p:nvCxnSpPr>
        <p:spPr>
          <a:xfrm>
            <a:off x="6613465" y="1298735"/>
            <a:ext cx="0" cy="5176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43251" y="1907263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9096376" y="183832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D3164F07-A4F4-C7C9-BE48-B040120F594F}"/>
              </a:ext>
            </a:extLst>
          </p:cNvPr>
          <p:cNvGrpSpPr/>
          <p:nvPr/>
        </p:nvGrpSpPr>
        <p:grpSpPr>
          <a:xfrm>
            <a:off x="4081985" y="1759748"/>
            <a:ext cx="5389390" cy="403356"/>
            <a:chOff x="4093121" y="9680915"/>
            <a:chExt cx="2716913" cy="254896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6B054147-2F9C-89D1-8098-2BA1859B6B8B}"/>
                </a:ext>
              </a:extLst>
            </p:cNvPr>
            <p:cNvGrpSpPr/>
            <p:nvPr/>
          </p:nvGrpSpPr>
          <p:grpSpPr>
            <a:xfrm>
              <a:off x="4129253" y="9680915"/>
              <a:ext cx="2680781" cy="254896"/>
              <a:chOff x="4129253" y="10290515"/>
              <a:chExt cx="2680781" cy="254896"/>
            </a:xfrm>
          </p:grpSpPr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5CE4D439-55B1-A8E9-0254-86B896499057}"/>
                  </a:ext>
                </a:extLst>
              </p:cNvPr>
              <p:cNvSpPr txBox="1"/>
              <p:nvPr/>
            </p:nvSpPr>
            <p:spPr>
              <a:xfrm>
                <a:off x="4129253" y="10292567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Day1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0BF7EAC-47BA-C7C4-4667-F97814DBFE93}"/>
                  </a:ext>
                </a:extLst>
              </p:cNvPr>
              <p:cNvSpPr txBox="1"/>
              <p:nvPr/>
            </p:nvSpPr>
            <p:spPr>
              <a:xfrm>
                <a:off x="4774985" y="10290521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Day4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6B864DE3-1388-075E-07BD-023CF3300649}"/>
                  </a:ext>
                </a:extLst>
              </p:cNvPr>
              <p:cNvSpPr txBox="1"/>
              <p:nvPr/>
            </p:nvSpPr>
            <p:spPr>
              <a:xfrm>
                <a:off x="5530922" y="10290515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Day7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1CFBA0C-920F-2C97-2DDA-D8F91B07DE03}"/>
                  </a:ext>
                </a:extLst>
              </p:cNvPr>
              <p:cNvSpPr txBox="1"/>
              <p:nvPr/>
            </p:nvSpPr>
            <p:spPr>
              <a:xfrm>
                <a:off x="6138141" y="10290538"/>
                <a:ext cx="671893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Day14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64EC4F48-231F-2B47-F8A4-600B77E883A3}"/>
                </a:ext>
              </a:extLst>
            </p:cNvPr>
            <p:cNvGrpSpPr/>
            <p:nvPr/>
          </p:nvGrpSpPr>
          <p:grpSpPr>
            <a:xfrm>
              <a:off x="4093121" y="9897352"/>
              <a:ext cx="2521252" cy="0"/>
              <a:chOff x="4093121" y="10478377"/>
              <a:chExt cx="2521252" cy="0"/>
            </a:xfrm>
          </p:grpSpPr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7FCAE68B-FE54-0DF5-7FB5-2ED23F1518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3121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>
                <a:extLst>
                  <a:ext uri="{FF2B5EF4-FFF2-40B4-BE49-F238E27FC236}">
                    <a16:creationId xmlns:a16="http://schemas.microsoft.com/office/drawing/2014/main" id="{8987D951-F5E3-AB42-76EA-4879B1740F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4949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8BC6F038-948D-F52F-7664-40390CD126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84830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255354B2-A934-B21D-96D5-80941F6A8E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6373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2" name="直线连接符 4">
            <a:extLst>
              <a:ext uri="{FF2B5EF4-FFF2-40B4-BE49-F238E27FC236}">
                <a16:creationId xmlns:a16="http://schemas.microsoft.com/office/drawing/2014/main" id="{6CCAED4E-6048-B9FA-AD67-46A8751E6C59}"/>
              </a:ext>
            </a:extLst>
          </p:cNvPr>
          <p:cNvCxnSpPr>
            <a:cxnSpLocks/>
          </p:cNvCxnSpPr>
          <p:nvPr/>
        </p:nvCxnSpPr>
        <p:spPr>
          <a:xfrm>
            <a:off x="5219090" y="1298735"/>
            <a:ext cx="0" cy="5176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线连接符 4">
            <a:extLst>
              <a:ext uri="{FF2B5EF4-FFF2-40B4-BE49-F238E27FC236}">
                <a16:creationId xmlns:a16="http://schemas.microsoft.com/office/drawing/2014/main" id="{AF301346-244E-682A-1236-F01F8F0C94F0}"/>
              </a:ext>
            </a:extLst>
          </p:cNvPr>
          <p:cNvCxnSpPr>
            <a:cxnSpLocks/>
          </p:cNvCxnSpPr>
          <p:nvPr/>
        </p:nvCxnSpPr>
        <p:spPr>
          <a:xfrm>
            <a:off x="7917751" y="1298735"/>
            <a:ext cx="0" cy="5176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2";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4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D4E51C5-C2E2-7F63-9AF2-4984B8CB82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6128" y="3770495"/>
            <a:ext cx="3964599" cy="113407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F36676E-656E-206E-5956-D15B7B1AF5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654" y="2112408"/>
            <a:ext cx="3964599" cy="1325560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2E"; </a:t>
            </a:r>
            <a:endParaRPr kumimoji="1" lang="zh-CN" altLang="en-US" dirty="0"/>
          </a:p>
        </p:txBody>
      </p:sp>
      <p:cxnSp>
        <p:nvCxnSpPr>
          <p:cNvPr id="9" name="直线连接符 8"/>
          <p:cNvCxnSpPr/>
          <p:nvPr/>
        </p:nvCxnSpPr>
        <p:spPr>
          <a:xfrm flipH="1">
            <a:off x="1890804" y="4577685"/>
            <a:ext cx="14953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11407" y="4414243"/>
            <a:ext cx="1685581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  <p:cxnSp>
        <p:nvCxnSpPr>
          <p:cNvPr id="11" name="直线连接符 10"/>
          <p:cNvCxnSpPr/>
          <p:nvPr/>
        </p:nvCxnSpPr>
        <p:spPr>
          <a:xfrm flipH="1">
            <a:off x="2007836" y="2443757"/>
            <a:ext cx="14953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09942" y="2280315"/>
            <a:ext cx="1928813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245kDa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  <p:sp>
        <p:nvSpPr>
          <p:cNvPr id="16" name="文本框 15"/>
          <p:cNvSpPr txBox="1"/>
          <p:nvPr/>
        </p:nvSpPr>
        <p:spPr>
          <a:xfrm>
            <a:off x="3251229" y="1743076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7" name="直线连接符 16"/>
          <p:cNvCxnSpPr/>
          <p:nvPr/>
        </p:nvCxnSpPr>
        <p:spPr>
          <a:xfrm>
            <a:off x="5281364" y="1539423"/>
            <a:ext cx="50020" cy="495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6740981" y="1743076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7DEEFEEC-867A-7EC6-8C8D-DAF8BD61BE47}"/>
              </a:ext>
            </a:extLst>
          </p:cNvPr>
          <p:cNvGrpSpPr/>
          <p:nvPr/>
        </p:nvGrpSpPr>
        <p:grpSpPr>
          <a:xfrm>
            <a:off x="4196100" y="1579826"/>
            <a:ext cx="2664518" cy="400109"/>
            <a:chOff x="4093121" y="9682967"/>
            <a:chExt cx="1265267" cy="252844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ECDA846-52DF-3B72-A98F-587E98A183F2}"/>
                </a:ext>
              </a:extLst>
            </p:cNvPr>
            <p:cNvSpPr txBox="1"/>
            <p:nvPr/>
          </p:nvSpPr>
          <p:spPr>
            <a:xfrm>
              <a:off x="4115017" y="9682967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21%O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DE986DA1-EFFE-F241-A6F5-5C15EF5FFFA5}"/>
                </a:ext>
              </a:extLst>
            </p:cNvPr>
            <p:cNvCxnSpPr>
              <a:cxnSpLocks/>
            </p:cNvCxnSpPr>
            <p:nvPr/>
          </p:nvCxnSpPr>
          <p:spPr>
            <a:xfrm>
              <a:off x="4093121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47AD0C22-0747-88F7-01FF-44DA4493B71D}"/>
                </a:ext>
              </a:extLst>
            </p:cNvPr>
            <p:cNvSpPr txBox="1"/>
            <p:nvPr/>
          </p:nvSpPr>
          <p:spPr>
            <a:xfrm>
              <a:off x="4696020" y="9682967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B2C36D30-DCAE-8856-CDD6-82E81409B10B}"/>
                </a:ext>
              </a:extLst>
            </p:cNvPr>
            <p:cNvCxnSpPr>
              <a:cxnSpLocks/>
            </p:cNvCxnSpPr>
            <p:nvPr/>
          </p:nvCxnSpPr>
          <p:spPr>
            <a:xfrm>
              <a:off x="4681242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995362" y="25939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Full unedited gel for Figure 3"; 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2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2D07B6D-DD8E-68AB-0EFC-911B684E59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9561" y="3365497"/>
            <a:ext cx="4111100" cy="227504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DF77009-2B6B-91AB-9C74-A2FAB72D4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8940" y="2067201"/>
            <a:ext cx="3676676" cy="1109871"/>
          </a:xfrm>
          <a:prstGeom prst="rect">
            <a:avLst/>
          </a:prstGeom>
        </p:spPr>
      </p:pic>
      <p:cxnSp>
        <p:nvCxnSpPr>
          <p:cNvPr id="6" name="直线连接符 5"/>
          <p:cNvCxnSpPr>
            <a:cxnSpLocks/>
          </p:cNvCxnSpPr>
          <p:nvPr/>
        </p:nvCxnSpPr>
        <p:spPr>
          <a:xfrm flipH="1">
            <a:off x="1847510" y="4596375"/>
            <a:ext cx="10514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88365" y="4418839"/>
            <a:ext cx="1670325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60kDa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Ponceau S</a:t>
            </a:r>
            <a:endParaRPr kumimoji="1" lang="zh-CN" altLang="en-US" sz="1525" dirty="0"/>
          </a:p>
        </p:txBody>
      </p:sp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1949423" y="2622136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6477" y="2460432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180-245kDa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3A"; 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474137" y="1691547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5989565" y="1697869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7" name="直线连接符 16"/>
          <p:cNvCxnSpPr>
            <a:cxnSpLocks/>
          </p:cNvCxnSpPr>
          <p:nvPr/>
        </p:nvCxnSpPr>
        <p:spPr>
          <a:xfrm>
            <a:off x="4621214" y="1580109"/>
            <a:ext cx="0" cy="4954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E9916B56-1C86-94F7-4FC6-669F41C6F5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9266" y="2396048"/>
            <a:ext cx="3676676" cy="2186297"/>
          </a:xfrm>
          <a:prstGeom prst="rect">
            <a:avLst/>
          </a:prstGeom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51A0FBFE-9E2A-F461-AAE5-CD56CBE3D4A3}"/>
              </a:ext>
            </a:extLst>
          </p:cNvPr>
          <p:cNvGrpSpPr/>
          <p:nvPr/>
        </p:nvGrpSpPr>
        <p:grpSpPr>
          <a:xfrm>
            <a:off x="3401664" y="1625051"/>
            <a:ext cx="2874378" cy="400137"/>
            <a:chOff x="4043295" y="9664021"/>
            <a:chExt cx="1364919" cy="252862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474A8E3-69B9-94CC-3BD8-EA77AA4FF750}"/>
                </a:ext>
              </a:extLst>
            </p:cNvPr>
            <p:cNvSpPr txBox="1"/>
            <p:nvPr/>
          </p:nvSpPr>
          <p:spPr>
            <a:xfrm>
              <a:off x="4086545" y="9664021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21%O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2C19E794-E038-92B7-9FF4-30FFC0F9AF85}"/>
                </a:ext>
              </a:extLst>
            </p:cNvPr>
            <p:cNvCxnSpPr>
              <a:cxnSpLocks/>
            </p:cNvCxnSpPr>
            <p:nvPr/>
          </p:nvCxnSpPr>
          <p:spPr>
            <a:xfrm>
              <a:off x="4043295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95B40A4B-FB35-A7F8-56F1-D3EB08A96C93}"/>
                </a:ext>
              </a:extLst>
            </p:cNvPr>
            <p:cNvSpPr txBox="1"/>
            <p:nvPr/>
          </p:nvSpPr>
          <p:spPr>
            <a:xfrm>
              <a:off x="4745846" y="9664039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76AC3465-EB56-862A-4668-D57C9EC4E5C4}"/>
                </a:ext>
              </a:extLst>
            </p:cNvPr>
            <p:cNvCxnSpPr>
              <a:cxnSpLocks/>
            </p:cNvCxnSpPr>
            <p:nvPr/>
          </p:nvCxnSpPr>
          <p:spPr>
            <a:xfrm>
              <a:off x="4731067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68CAD75D-D0E5-8438-24E9-B3FD9653ED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902263" y="2166074"/>
            <a:ext cx="1631076" cy="395739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9E90704-F3AC-4DEB-CEEA-38CE04DBC8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9102" y="1832528"/>
            <a:ext cx="3957395" cy="800851"/>
          </a:xfrm>
          <a:prstGeom prst="rect">
            <a:avLst/>
          </a:prstGeom>
        </p:spPr>
      </p:pic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3B"; 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271746" y="1449156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4" name="直线连接符 13"/>
          <p:cNvCxnSpPr/>
          <p:nvPr/>
        </p:nvCxnSpPr>
        <p:spPr>
          <a:xfrm>
            <a:off x="5445792" y="1449156"/>
            <a:ext cx="0" cy="41433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6758939" y="1490421"/>
            <a:ext cx="920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21C24AF-2D2A-3BA7-EDC9-38F2C129E4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1489" y="1859753"/>
            <a:ext cx="3890977" cy="1666081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813A9AB1-3753-F4AD-7666-76CB037DC755}"/>
              </a:ext>
            </a:extLst>
          </p:cNvPr>
          <p:cNvGrpSpPr/>
          <p:nvPr/>
        </p:nvGrpSpPr>
        <p:grpSpPr>
          <a:xfrm>
            <a:off x="4213597" y="1338677"/>
            <a:ext cx="2874378" cy="400137"/>
            <a:chOff x="4043295" y="9664021"/>
            <a:chExt cx="1364919" cy="252862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E0F4C4CF-BF4C-D486-4CD4-21207CA3297B}"/>
                </a:ext>
              </a:extLst>
            </p:cNvPr>
            <p:cNvSpPr txBox="1"/>
            <p:nvPr/>
          </p:nvSpPr>
          <p:spPr>
            <a:xfrm>
              <a:off x="4065191" y="9664021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21%O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3B3248E5-EE65-BA15-F89C-0833948C047A}"/>
                </a:ext>
              </a:extLst>
            </p:cNvPr>
            <p:cNvCxnSpPr>
              <a:cxnSpLocks/>
            </p:cNvCxnSpPr>
            <p:nvPr/>
          </p:nvCxnSpPr>
          <p:spPr>
            <a:xfrm>
              <a:off x="4043295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22C8271-6948-13EB-69E0-244093C6782B}"/>
                </a:ext>
              </a:extLst>
            </p:cNvPr>
            <p:cNvSpPr txBox="1"/>
            <p:nvPr/>
          </p:nvSpPr>
          <p:spPr>
            <a:xfrm>
              <a:off x="4745846" y="9664039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405A6C22-B5CE-683E-9DAC-45C44E45FC11}"/>
                </a:ext>
              </a:extLst>
            </p:cNvPr>
            <p:cNvCxnSpPr>
              <a:cxnSpLocks/>
            </p:cNvCxnSpPr>
            <p:nvPr/>
          </p:nvCxnSpPr>
          <p:spPr>
            <a:xfrm>
              <a:off x="4731067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013A1D56-0149-5347-A2FA-CD00FED4C57F}"/>
              </a:ext>
            </a:extLst>
          </p:cNvPr>
          <p:cNvSpPr txBox="1"/>
          <p:nvPr/>
        </p:nvSpPr>
        <p:spPr>
          <a:xfrm>
            <a:off x="956944" y="2069446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180-245kDa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  <p:cxnSp>
        <p:nvCxnSpPr>
          <p:cNvPr id="29" name="直线连接符 7">
            <a:extLst>
              <a:ext uri="{FF2B5EF4-FFF2-40B4-BE49-F238E27FC236}">
                <a16:creationId xmlns:a16="http://schemas.microsoft.com/office/drawing/2014/main" id="{878F4422-938A-784A-9796-73579CDBC0CC}"/>
              </a:ext>
            </a:extLst>
          </p:cNvPr>
          <p:cNvCxnSpPr>
            <a:cxnSpLocks/>
          </p:cNvCxnSpPr>
          <p:nvPr/>
        </p:nvCxnSpPr>
        <p:spPr>
          <a:xfrm flipH="1">
            <a:off x="2744521" y="2232391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线连接符 5">
            <a:extLst>
              <a:ext uri="{FF2B5EF4-FFF2-40B4-BE49-F238E27FC236}">
                <a16:creationId xmlns:a16="http://schemas.microsoft.com/office/drawing/2014/main" id="{F69FCB25-3AFC-D502-F2F9-B0859C981B41}"/>
              </a:ext>
            </a:extLst>
          </p:cNvPr>
          <p:cNvCxnSpPr>
            <a:cxnSpLocks/>
          </p:cNvCxnSpPr>
          <p:nvPr/>
        </p:nvCxnSpPr>
        <p:spPr>
          <a:xfrm flipH="1">
            <a:off x="2733341" y="4338786"/>
            <a:ext cx="10514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24716D3B-E195-EF87-6D8B-4DD06B8B7832}"/>
              </a:ext>
            </a:extLst>
          </p:cNvPr>
          <p:cNvSpPr txBox="1"/>
          <p:nvPr/>
        </p:nvSpPr>
        <p:spPr>
          <a:xfrm>
            <a:off x="1074196" y="4101290"/>
            <a:ext cx="1670325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60kDa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Ponceau S</a:t>
            </a:r>
            <a:endParaRPr kumimoji="1" lang="zh-CN" altLang="en-US" sz="15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8B71B11-580B-DDAE-F4DA-3D3B9D45AA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0957" y="3026653"/>
            <a:ext cx="4157112" cy="8894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00304DF-C61E-C57C-69AB-B06B910DF8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0957" y="1812521"/>
            <a:ext cx="4157112" cy="1004329"/>
          </a:xfrm>
          <a:prstGeom prst="rect">
            <a:avLst/>
          </a:prstGeom>
        </p:spPr>
      </p:pic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838200" y="260195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3C"; 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992244" y="1463267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14" name="直线连接符 13"/>
          <p:cNvCxnSpPr/>
          <p:nvPr/>
        </p:nvCxnSpPr>
        <p:spPr>
          <a:xfrm>
            <a:off x="5445792" y="1449156"/>
            <a:ext cx="0" cy="41433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6758939" y="1490421"/>
            <a:ext cx="920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813A9AB1-3753-F4AD-7666-76CB037DC755}"/>
              </a:ext>
            </a:extLst>
          </p:cNvPr>
          <p:cNvGrpSpPr/>
          <p:nvPr/>
        </p:nvGrpSpPr>
        <p:grpSpPr>
          <a:xfrm>
            <a:off x="4213597" y="1338677"/>
            <a:ext cx="2874378" cy="400137"/>
            <a:chOff x="4043295" y="9664021"/>
            <a:chExt cx="1364919" cy="252862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E0F4C4CF-BF4C-D486-4CD4-21207CA3297B}"/>
                </a:ext>
              </a:extLst>
            </p:cNvPr>
            <p:cNvSpPr txBox="1"/>
            <p:nvPr/>
          </p:nvSpPr>
          <p:spPr>
            <a:xfrm>
              <a:off x="4065191" y="9664021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21%O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3B3248E5-EE65-BA15-F89C-0833948C047A}"/>
                </a:ext>
              </a:extLst>
            </p:cNvPr>
            <p:cNvCxnSpPr>
              <a:cxnSpLocks/>
            </p:cNvCxnSpPr>
            <p:nvPr/>
          </p:nvCxnSpPr>
          <p:spPr>
            <a:xfrm>
              <a:off x="4043295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22C8271-6948-13EB-69E0-244093C6782B}"/>
                </a:ext>
              </a:extLst>
            </p:cNvPr>
            <p:cNvSpPr txBox="1"/>
            <p:nvPr/>
          </p:nvSpPr>
          <p:spPr>
            <a:xfrm>
              <a:off x="4745846" y="9664039"/>
              <a:ext cx="662368" cy="25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rPr>
                <a:t>85%O</a:t>
              </a:r>
              <a:r>
                <a:rPr lang="en-US" altLang="zh-CN" sz="20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CN" altLang="en-US" sz="2000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405A6C22-B5CE-683E-9DAC-45C44E45FC11}"/>
                </a:ext>
              </a:extLst>
            </p:cNvPr>
            <p:cNvCxnSpPr>
              <a:cxnSpLocks/>
            </p:cNvCxnSpPr>
            <p:nvPr/>
          </p:nvCxnSpPr>
          <p:spPr>
            <a:xfrm>
              <a:off x="4731067" y="9897352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013A1D56-0149-5347-A2FA-CD00FED4C57F}"/>
              </a:ext>
            </a:extLst>
          </p:cNvPr>
          <p:cNvSpPr txBox="1"/>
          <p:nvPr/>
        </p:nvSpPr>
        <p:spPr>
          <a:xfrm>
            <a:off x="285003" y="2217962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90-120kDa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HIF-1α</a:t>
            </a:r>
            <a:endParaRPr kumimoji="1" lang="zh-CN" altLang="en-US" sz="1525" dirty="0"/>
          </a:p>
        </p:txBody>
      </p:sp>
      <p:cxnSp>
        <p:nvCxnSpPr>
          <p:cNvPr id="29" name="直线连接符 7">
            <a:extLst>
              <a:ext uri="{FF2B5EF4-FFF2-40B4-BE49-F238E27FC236}">
                <a16:creationId xmlns:a16="http://schemas.microsoft.com/office/drawing/2014/main" id="{878F4422-938A-784A-9796-73579CDBC0CC}"/>
              </a:ext>
            </a:extLst>
          </p:cNvPr>
          <p:cNvCxnSpPr>
            <a:cxnSpLocks/>
          </p:cNvCxnSpPr>
          <p:nvPr/>
        </p:nvCxnSpPr>
        <p:spPr>
          <a:xfrm flipH="1">
            <a:off x="2027735" y="2396459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线连接符 5">
            <a:extLst>
              <a:ext uri="{FF2B5EF4-FFF2-40B4-BE49-F238E27FC236}">
                <a16:creationId xmlns:a16="http://schemas.microsoft.com/office/drawing/2014/main" id="{F69FCB25-3AFC-D502-F2F9-B0859C981B41}"/>
              </a:ext>
            </a:extLst>
          </p:cNvPr>
          <p:cNvCxnSpPr>
            <a:cxnSpLocks/>
          </p:cNvCxnSpPr>
          <p:nvPr/>
        </p:nvCxnSpPr>
        <p:spPr>
          <a:xfrm flipH="1">
            <a:off x="1984274" y="3448030"/>
            <a:ext cx="10514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CD7A0D55-8099-9844-CA10-AF8A92E773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59944" y="1811161"/>
            <a:ext cx="4157112" cy="225738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EFAF480-1FAF-864D-D925-B65EFE830F3A}"/>
              </a:ext>
            </a:extLst>
          </p:cNvPr>
          <p:cNvSpPr txBox="1"/>
          <p:nvPr/>
        </p:nvSpPr>
        <p:spPr>
          <a:xfrm>
            <a:off x="342154" y="3286268"/>
            <a:ext cx="1685581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</p:spTree>
    <p:extLst>
      <p:ext uri="{BB962C8B-B14F-4D97-AF65-F5344CB8AC3E}">
        <p14:creationId xmlns:p14="http://schemas.microsoft.com/office/powerpoint/2010/main" val="3366388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0C935440-42BE-A2F0-4FE5-1944C10931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2583" y="2086883"/>
            <a:ext cx="6124449" cy="118764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630B833-CAA7-8E3A-3859-16B53DF7C0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2584" y="3404420"/>
            <a:ext cx="6124449" cy="84124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E6A93BC-42FB-3FD6-816D-29AA149564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2584" y="4327389"/>
            <a:ext cx="6124450" cy="1422335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06112" y="50733"/>
            <a:ext cx="10515600" cy="1325563"/>
          </a:xfrm>
        </p:spPr>
        <p:txBody>
          <a:bodyPr/>
          <a:lstStyle/>
          <a:p>
            <a:r>
              <a:rPr lang="en-US" altLang="zh-CN" dirty="0"/>
              <a:t>Full unedited gel for Figure 3D"; </a:t>
            </a:r>
            <a:endParaRPr kumimoji="1" lang="zh-CN" altLang="en-US" dirty="0"/>
          </a:p>
        </p:txBody>
      </p:sp>
      <p:cxnSp>
        <p:nvCxnSpPr>
          <p:cNvPr id="8" name="直线连接符 7"/>
          <p:cNvCxnSpPr>
            <a:cxnSpLocks/>
          </p:cNvCxnSpPr>
          <p:nvPr/>
        </p:nvCxnSpPr>
        <p:spPr>
          <a:xfrm flipH="1">
            <a:off x="2281158" y="5349844"/>
            <a:ext cx="10387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815283" y="5186402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42kDa</a:t>
            </a:r>
            <a:r>
              <a:rPr kumimoji="1" lang="zh-CN" altLang="en-US" sz="1525" dirty="0"/>
              <a:t>  </a:t>
            </a:r>
            <a:r>
              <a:rPr kumimoji="1" lang="el-GR" altLang="zh-CN" sz="1525" dirty="0"/>
              <a:t>β</a:t>
            </a:r>
            <a:r>
              <a:rPr kumimoji="1" lang="en-US" altLang="zh-CN" sz="1525" dirty="0"/>
              <a:t>-actin</a:t>
            </a:r>
            <a:endParaRPr kumimoji="1" lang="zh-CN" altLang="en-US" sz="1525" dirty="0"/>
          </a:p>
        </p:txBody>
      </p:sp>
      <p:cxnSp>
        <p:nvCxnSpPr>
          <p:cNvPr id="15" name="直线连接符 14"/>
          <p:cNvCxnSpPr>
            <a:cxnSpLocks/>
          </p:cNvCxnSpPr>
          <p:nvPr/>
        </p:nvCxnSpPr>
        <p:spPr>
          <a:xfrm>
            <a:off x="5080852" y="1610481"/>
            <a:ext cx="91364" cy="4429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036406" y="172437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959262" y="175575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marker</a:t>
            </a:r>
            <a:endParaRPr kumimoji="1" lang="zh-CN" altLang="en-US" dirty="0"/>
          </a:p>
        </p:txBody>
      </p:sp>
      <p:cxnSp>
        <p:nvCxnSpPr>
          <p:cNvPr id="24" name="直线连接符 14">
            <a:extLst>
              <a:ext uri="{FF2B5EF4-FFF2-40B4-BE49-F238E27FC236}">
                <a16:creationId xmlns:a16="http://schemas.microsoft.com/office/drawing/2014/main" id="{E05F4389-2493-C043-891C-0245E366D6FF}"/>
              </a:ext>
            </a:extLst>
          </p:cNvPr>
          <p:cNvCxnSpPr>
            <a:cxnSpLocks/>
          </p:cNvCxnSpPr>
          <p:nvPr/>
        </p:nvCxnSpPr>
        <p:spPr>
          <a:xfrm>
            <a:off x="6375243" y="1635830"/>
            <a:ext cx="91364" cy="4429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线连接符 14">
            <a:extLst>
              <a:ext uri="{FF2B5EF4-FFF2-40B4-BE49-F238E27FC236}">
                <a16:creationId xmlns:a16="http://schemas.microsoft.com/office/drawing/2014/main" id="{050C0326-2391-F58B-92F8-484C5835A97B}"/>
              </a:ext>
            </a:extLst>
          </p:cNvPr>
          <p:cNvCxnSpPr>
            <a:cxnSpLocks/>
          </p:cNvCxnSpPr>
          <p:nvPr/>
        </p:nvCxnSpPr>
        <p:spPr>
          <a:xfrm>
            <a:off x="7684624" y="1610481"/>
            <a:ext cx="54865" cy="44291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7951E36D-1295-6E7D-465D-F4A5D1444CD0}"/>
              </a:ext>
            </a:extLst>
          </p:cNvPr>
          <p:cNvGrpSpPr/>
          <p:nvPr/>
        </p:nvGrpSpPr>
        <p:grpSpPr>
          <a:xfrm>
            <a:off x="3964285" y="1601806"/>
            <a:ext cx="5399812" cy="403356"/>
            <a:chOff x="4093121" y="9680915"/>
            <a:chExt cx="2722167" cy="254896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33810E9E-2E49-CD3A-82B0-19154C5DD292}"/>
                </a:ext>
              </a:extLst>
            </p:cNvPr>
            <p:cNvGrpSpPr/>
            <p:nvPr/>
          </p:nvGrpSpPr>
          <p:grpSpPr>
            <a:xfrm>
              <a:off x="4129253" y="9680915"/>
              <a:ext cx="2686035" cy="254896"/>
              <a:chOff x="4129253" y="10290515"/>
              <a:chExt cx="2686035" cy="254896"/>
            </a:xfrm>
          </p:grpSpPr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261CD2F-C3EB-9204-B0C5-50F8F14A3D45}"/>
                  </a:ext>
                </a:extLst>
              </p:cNvPr>
              <p:cNvSpPr txBox="1"/>
              <p:nvPr/>
            </p:nvSpPr>
            <p:spPr>
              <a:xfrm>
                <a:off x="4129253" y="10292567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759F8A17-69BB-6850-3760-BC6433FEAEAA}"/>
                  </a:ext>
                </a:extLst>
              </p:cNvPr>
              <p:cNvSpPr txBox="1"/>
              <p:nvPr/>
            </p:nvSpPr>
            <p:spPr>
              <a:xfrm>
                <a:off x="4774985" y="10290521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DMSO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8AC3380E-BB24-FA32-E29D-AA159793F3AC}"/>
                  </a:ext>
                </a:extLst>
              </p:cNvPr>
              <p:cNvSpPr txBox="1"/>
              <p:nvPr/>
            </p:nvSpPr>
            <p:spPr>
              <a:xfrm>
                <a:off x="5462909" y="10290515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10μM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4FCDCD4-F02B-ECED-EF59-6E94603F628E}"/>
                  </a:ext>
                </a:extLst>
              </p:cNvPr>
              <p:cNvSpPr txBox="1"/>
              <p:nvPr/>
            </p:nvSpPr>
            <p:spPr>
              <a:xfrm>
                <a:off x="6152920" y="10290515"/>
                <a:ext cx="662368" cy="252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20μM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CC72C5C-AF2B-BF77-2C05-6891273667F1}"/>
                </a:ext>
              </a:extLst>
            </p:cNvPr>
            <p:cNvGrpSpPr/>
            <p:nvPr/>
          </p:nvGrpSpPr>
          <p:grpSpPr>
            <a:xfrm>
              <a:off x="4093121" y="9897352"/>
              <a:ext cx="2521252" cy="0"/>
              <a:chOff x="4093121" y="10478377"/>
              <a:chExt cx="2521252" cy="0"/>
            </a:xfrm>
          </p:grpSpPr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32D74003-FE51-2933-B2F3-353A38C5D8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3121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F44A9363-67DA-D6E9-44A7-662A8EA902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4949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DFB6622D-8D52-FEC2-BAD1-848A0F2245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6817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D0101CE7-F68D-EAEB-F23A-7AD71B5EB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46373" y="10478377"/>
                <a:ext cx="4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id="{E2D26AA4-4DA6-148C-1299-AA85BC58ABC9}"/>
              </a:ext>
            </a:extLst>
          </p:cNvPr>
          <p:cNvSpPr txBox="1"/>
          <p:nvPr/>
        </p:nvSpPr>
        <p:spPr>
          <a:xfrm>
            <a:off x="612681" y="3673216"/>
            <a:ext cx="1928813" cy="327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90-120kDa</a:t>
            </a:r>
            <a:r>
              <a:rPr kumimoji="1" lang="zh-CN" altLang="en-US" sz="1525" dirty="0"/>
              <a:t> </a:t>
            </a:r>
            <a:r>
              <a:rPr kumimoji="1" lang="en-US" altLang="zh-CN" sz="1525" dirty="0"/>
              <a:t>HIF-1α</a:t>
            </a:r>
            <a:endParaRPr kumimoji="1" lang="zh-CN" altLang="en-US" sz="1525" dirty="0"/>
          </a:p>
        </p:txBody>
      </p:sp>
      <p:cxnSp>
        <p:nvCxnSpPr>
          <p:cNvPr id="42" name="直线连接符 7">
            <a:extLst>
              <a:ext uri="{FF2B5EF4-FFF2-40B4-BE49-F238E27FC236}">
                <a16:creationId xmlns:a16="http://schemas.microsoft.com/office/drawing/2014/main" id="{91C551AD-DF28-CF99-8FD4-DC51E8FFAE79}"/>
              </a:ext>
            </a:extLst>
          </p:cNvPr>
          <p:cNvCxnSpPr>
            <a:cxnSpLocks/>
          </p:cNvCxnSpPr>
          <p:nvPr/>
        </p:nvCxnSpPr>
        <p:spPr>
          <a:xfrm flipH="1">
            <a:off x="2355413" y="3851713"/>
            <a:ext cx="9645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线连接符 7">
            <a:extLst>
              <a:ext uri="{FF2B5EF4-FFF2-40B4-BE49-F238E27FC236}">
                <a16:creationId xmlns:a16="http://schemas.microsoft.com/office/drawing/2014/main" id="{6444361C-1D39-7127-C5B0-8DFB5AFF3F31}"/>
              </a:ext>
            </a:extLst>
          </p:cNvPr>
          <p:cNvCxnSpPr>
            <a:cxnSpLocks/>
          </p:cNvCxnSpPr>
          <p:nvPr/>
        </p:nvCxnSpPr>
        <p:spPr>
          <a:xfrm flipH="1">
            <a:off x="2310848" y="2863996"/>
            <a:ext cx="10387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5BCA8C56-3DCE-E2E8-AC97-E5801DFBCCE9}"/>
              </a:ext>
            </a:extLst>
          </p:cNvPr>
          <p:cNvSpPr txBox="1"/>
          <p:nvPr/>
        </p:nvSpPr>
        <p:spPr>
          <a:xfrm>
            <a:off x="844973" y="2700554"/>
            <a:ext cx="1540130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25" dirty="0"/>
              <a:t>180kDa</a:t>
            </a:r>
            <a:r>
              <a:rPr kumimoji="1" lang="zh-CN" altLang="en-US" sz="1525" dirty="0"/>
              <a:t>  </a:t>
            </a:r>
            <a:r>
              <a:rPr kumimoji="1" lang="en-US" altLang="zh-CN" sz="1525" dirty="0"/>
              <a:t>TN-C</a:t>
            </a:r>
            <a:endParaRPr kumimoji="1" lang="zh-CN" altLang="en-US" sz="1525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8ec23c98-8a2a-419a-85fa-577feb6d50c6"/>
  <p:tag name="COMMONDATA" val="eyJoZGlkIjoiNDdlMDJkMWY0NzMwOTMyNjM3YWM1MjE4YWZjMjliZm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277</Words>
  <Application>Microsoft Office PowerPoint</Application>
  <PresentationFormat>宽屏</PresentationFormat>
  <Paragraphs>98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2" baseType="lpstr">
      <vt:lpstr>等线</vt:lpstr>
      <vt:lpstr>等线 Light</vt:lpstr>
      <vt:lpstr>Arial</vt:lpstr>
      <vt:lpstr>Office 主题​​</vt:lpstr>
      <vt:lpstr>PowerPoint 演示文稿</vt:lpstr>
      <vt:lpstr>Full unedited gel for Figure 1F"; </vt:lpstr>
      <vt:lpstr>PowerPoint 演示文稿</vt:lpstr>
      <vt:lpstr>Full unedited gel for Figure 2E"; </vt:lpstr>
      <vt:lpstr>PowerPoint 演示文稿</vt:lpstr>
      <vt:lpstr>Full unedited gel for Figure 3A"; </vt:lpstr>
      <vt:lpstr>Full unedited gel for Figure 3B"; </vt:lpstr>
      <vt:lpstr>Full unedited gel for Figure 3C"; </vt:lpstr>
      <vt:lpstr>Full unedited gel for Figure 3D"; </vt:lpstr>
      <vt:lpstr>Full unedited gel for Figure 3E"; </vt:lpstr>
      <vt:lpstr>PowerPoint 演示文稿</vt:lpstr>
      <vt:lpstr>Full unedited gel for Figure 4A"; </vt:lpstr>
      <vt:lpstr>PowerPoint 演示文稿</vt:lpstr>
      <vt:lpstr>Full unedited gel for Figure 5G"; </vt:lpstr>
      <vt:lpstr>PowerPoint 演示文稿</vt:lpstr>
      <vt:lpstr>Full unedited gel for Figure 6A"; </vt:lpstr>
      <vt:lpstr>PowerPoint 演示文稿</vt:lpstr>
      <vt:lpstr>Full unedited gel for Figure 7 G";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Full unedited gel for Figure 3I"; </dc:title>
  <dc:creator>Microsoft Office User</dc:creator>
  <cp:lastModifiedBy>土 豆</cp:lastModifiedBy>
  <cp:revision>85</cp:revision>
  <dcterms:created xsi:type="dcterms:W3CDTF">2023-05-23T15:26:00Z</dcterms:created>
  <dcterms:modified xsi:type="dcterms:W3CDTF">2024-02-16T07:07:50Z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7CA913A7061F4608960DD23869AEE4A9_12</vt:lpwstr>
  </property>
  <property fmtid="{D5CDD505-2E9C-101B-9397-08002B2CF9AE}" pid="3" name="KSOProductBuildVer">
    <vt:lpwstr>2052-11.1.0.14309</vt:lpwstr>
  </property>
</Properties>
</file>