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footer2.xml" ContentType="application/vnd.openxmlformats-officedocument.wordprocessingml.footer+xml"/>
  <Override PartName="/word/footer3.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body>
    <w:p w14:paraId="613C0ECC" w14:textId="63E2A921" w:rsidR="003F35AA" w:rsidRDefault="00E01AD1" w:rsidP="003F35AA">
      <w:pPr>
        <w:spacing w:line="276" w:lineRule="auto"/>
        <w:rPr>
          <w:rFonts w:cstheme="minorHAnsi"/>
          <w:b/>
          <w:bCs/>
          <w:szCs w:val="22"/>
        </w:rPr>
      </w:pPr>
      <w:r w:rsidRPr="003F35AA">
        <w:rPr>
          <w:rFonts w:cstheme="minorHAnsi"/>
          <w:b/>
          <w:bCs/>
          <w:szCs w:val="22"/>
        </w:rPr>
        <w:t xml:space="preserve">Appendix </w:t>
      </w:r>
      <w:r w:rsidR="009542DC" w:rsidRPr="003F35AA">
        <w:rPr>
          <w:rFonts w:cstheme="minorHAnsi"/>
          <w:b/>
          <w:bCs/>
          <w:szCs w:val="22"/>
        </w:rPr>
        <w:t>A</w:t>
      </w:r>
      <w:r w:rsidRPr="003F35AA">
        <w:rPr>
          <w:rFonts w:cstheme="minorHAnsi"/>
          <w:b/>
          <w:bCs/>
          <w:szCs w:val="22"/>
        </w:rPr>
        <w:t xml:space="preserve">. </w:t>
      </w:r>
      <w:r w:rsidR="0012308D" w:rsidRPr="003F35AA">
        <w:rPr>
          <w:rFonts w:cstheme="minorHAnsi"/>
          <w:b/>
          <w:bCs/>
          <w:szCs w:val="22"/>
        </w:rPr>
        <w:t xml:space="preserve"> </w:t>
      </w:r>
      <w:r w:rsidR="0012308D" w:rsidRPr="003F35AA">
        <w:rPr>
          <w:rFonts w:cstheme="minorHAnsi"/>
          <w:szCs w:val="22"/>
        </w:rPr>
        <w:t xml:space="preserve">Summary and description of </w:t>
      </w:r>
      <w:r w:rsidR="009C371C" w:rsidRPr="003F35AA">
        <w:rPr>
          <w:rFonts w:cstheme="minorHAnsi"/>
          <w:szCs w:val="22"/>
        </w:rPr>
        <w:t xml:space="preserve">metrics </w:t>
      </w:r>
      <w:r w:rsidR="00214FCB">
        <w:rPr>
          <w:rFonts w:cstheme="minorHAnsi"/>
          <w:szCs w:val="22"/>
        </w:rPr>
        <w:t xml:space="preserve">previously </w:t>
      </w:r>
      <w:r w:rsidR="009C371C" w:rsidRPr="003F35AA">
        <w:rPr>
          <w:rFonts w:cstheme="minorHAnsi"/>
          <w:szCs w:val="22"/>
        </w:rPr>
        <w:t>used</w:t>
      </w:r>
      <w:r w:rsidR="003D62C4">
        <w:rPr>
          <w:rFonts w:cstheme="minorHAnsi"/>
          <w:szCs w:val="22"/>
        </w:rPr>
        <w:t xml:space="preserve"> </w:t>
      </w:r>
      <w:r w:rsidR="003D62C4" w:rsidRPr="00805EB7">
        <w:rPr>
          <w:rFonts w:cstheme="minorHAnsi"/>
          <w:szCs w:val="22"/>
        </w:rPr>
        <w:t>(</w:t>
      </w:r>
      <w:r w:rsidR="003D62C4" w:rsidRPr="003F35AA">
        <w:rPr>
          <w:rFonts w:cstheme="minorHAnsi"/>
          <w:szCs w:val="22"/>
        </w:rPr>
        <w:t>as at 2022)</w:t>
      </w:r>
      <w:r w:rsidR="009C371C" w:rsidRPr="003F35AA">
        <w:rPr>
          <w:rFonts w:cstheme="minorHAnsi"/>
          <w:szCs w:val="22"/>
        </w:rPr>
        <w:t xml:space="preserve"> in fire management </w:t>
      </w:r>
      <w:r w:rsidR="00214FCB">
        <w:rPr>
          <w:rFonts w:cstheme="minorHAnsi"/>
          <w:szCs w:val="22"/>
        </w:rPr>
        <w:t xml:space="preserve">in Victoria </w:t>
      </w:r>
      <w:r w:rsidR="009C371C" w:rsidRPr="003F35AA">
        <w:rPr>
          <w:rFonts w:cstheme="minorHAnsi"/>
          <w:szCs w:val="22"/>
        </w:rPr>
        <w:t xml:space="preserve">to </w:t>
      </w:r>
      <w:r w:rsidR="00AA72AC">
        <w:rPr>
          <w:rFonts w:cstheme="minorHAnsi"/>
          <w:szCs w:val="22"/>
        </w:rPr>
        <w:t>evaluate</w:t>
      </w:r>
      <w:r w:rsidR="009C371C" w:rsidRPr="003F35AA">
        <w:rPr>
          <w:rFonts w:cstheme="minorHAnsi"/>
          <w:szCs w:val="22"/>
        </w:rPr>
        <w:t xml:space="preserve"> the effect of fire on ecosystem resilien</w:t>
      </w:r>
      <w:r w:rsidR="009C371C" w:rsidRPr="00805EB7">
        <w:rPr>
          <w:rFonts w:cstheme="minorHAnsi"/>
          <w:szCs w:val="22"/>
        </w:rPr>
        <w:t>ce</w:t>
      </w:r>
      <w:r w:rsidR="009C371C" w:rsidRPr="003F35AA">
        <w:rPr>
          <w:rFonts w:cstheme="minorHAnsi"/>
          <w:szCs w:val="22"/>
        </w:rPr>
        <w:t>.</w:t>
      </w:r>
      <w:r w:rsidR="001134E0" w:rsidRPr="003F35AA">
        <w:rPr>
          <w:rFonts w:cstheme="minorHAnsi"/>
          <w:b/>
          <w:bCs/>
          <w:szCs w:val="22"/>
        </w:rPr>
        <w:t xml:space="preserve"> </w:t>
      </w:r>
    </w:p>
    <w:p w14:paraId="15F066F3" w14:textId="77777777" w:rsidR="003F35AA" w:rsidRDefault="003F35AA" w:rsidP="003F35AA">
      <w:pPr>
        <w:spacing w:line="276" w:lineRule="auto"/>
        <w:rPr>
          <w:rFonts w:cstheme="minorHAnsi"/>
          <w:szCs w:val="22"/>
        </w:rPr>
      </w:pPr>
    </w:p>
    <w:p w14:paraId="6BBF5B43" w14:textId="178A34B4" w:rsidR="00E01AD1" w:rsidRPr="003F35AA" w:rsidRDefault="00E01AD1" w:rsidP="003F35AA">
      <w:pPr>
        <w:spacing w:line="276" w:lineRule="auto"/>
        <w:rPr>
          <w:rFonts w:cstheme="minorHAnsi"/>
          <w:szCs w:val="22"/>
        </w:rPr>
      </w:pPr>
      <w:r w:rsidRPr="003F35AA">
        <w:rPr>
          <w:rFonts w:cstheme="minorHAnsi"/>
          <w:szCs w:val="22"/>
        </w:rPr>
        <w:t>The Tolerable Fire Interval (TFI</w:t>
      </w:r>
      <w:r w:rsidR="0064264A" w:rsidRPr="003F35AA">
        <w:rPr>
          <w:rFonts w:cstheme="minorHAnsi"/>
          <w:szCs w:val="22"/>
        </w:rPr>
        <w:t>)</w:t>
      </w:r>
      <w:r w:rsidRPr="003F35AA">
        <w:rPr>
          <w:rFonts w:cstheme="minorHAnsi"/>
          <w:szCs w:val="22"/>
        </w:rPr>
        <w:t xml:space="preserve"> metric captured the effect of </w:t>
      </w:r>
      <w:r w:rsidRPr="003F35AA">
        <w:rPr>
          <w:rFonts w:cstheme="minorHAnsi"/>
          <w:i/>
          <w:iCs/>
          <w:szCs w:val="22"/>
        </w:rPr>
        <w:t xml:space="preserve">fire interval </w:t>
      </w:r>
      <w:r w:rsidRPr="003F35AA">
        <w:rPr>
          <w:rFonts w:cstheme="minorHAnsi"/>
          <w:szCs w:val="22"/>
        </w:rPr>
        <w:t xml:space="preserve">on </w:t>
      </w:r>
      <w:r w:rsidRPr="003F35AA">
        <w:rPr>
          <w:rFonts w:cstheme="minorHAnsi"/>
          <w:i/>
          <w:iCs/>
          <w:szCs w:val="22"/>
        </w:rPr>
        <w:t>plant communities</w:t>
      </w:r>
      <w:r w:rsidRPr="003F35AA">
        <w:rPr>
          <w:rFonts w:cstheme="minorHAnsi"/>
          <w:szCs w:val="22"/>
        </w:rPr>
        <w:t xml:space="preserve">, and reflected the fact that fires occurring before, or after, the reproductive period of plants result in local extinctions </w:t>
      </w:r>
      <w:r w:rsidR="00FC4A29">
        <w:rPr>
          <w:rFonts w:cstheme="minorHAnsi"/>
          <w:noProof/>
          <w:szCs w:val="22"/>
        </w:rPr>
        <w:t>(Noble and Slatyer 1980; Gill and McCarthy 1998)</w:t>
      </w:r>
      <w:r w:rsidRPr="003F35AA">
        <w:rPr>
          <w:rFonts w:cstheme="minorHAnsi"/>
          <w:szCs w:val="22"/>
        </w:rPr>
        <w:t xml:space="preserve">.  Thus, fire may alter the composition of vegetation communities when it occurs at intervals either too short or long to provide for the reproductive requirements of associated plant species </w:t>
      </w:r>
      <w:r w:rsidR="00FC4A29">
        <w:rPr>
          <w:rFonts w:cstheme="minorHAnsi"/>
          <w:noProof/>
          <w:szCs w:val="22"/>
        </w:rPr>
        <w:t>(Menges 2007; Enright et al. 2015)</w:t>
      </w:r>
      <w:r w:rsidRPr="003F35AA">
        <w:rPr>
          <w:rFonts w:cstheme="minorHAnsi"/>
          <w:szCs w:val="22"/>
        </w:rPr>
        <w:t xml:space="preserve">.  Minimum and maximum ‘tolerable fire intervals’ have been expert-defined for all vegetation communities in Victoria </w:t>
      </w:r>
      <w:r w:rsidR="00FC4A29">
        <w:rPr>
          <w:rFonts w:cstheme="minorHAnsi"/>
          <w:noProof/>
          <w:szCs w:val="22"/>
        </w:rPr>
        <w:t>(Cheal 2010)</w:t>
      </w:r>
      <w:r w:rsidRPr="003F35AA">
        <w:rPr>
          <w:rFonts w:cstheme="minorHAnsi"/>
          <w:szCs w:val="22"/>
        </w:rPr>
        <w:t xml:space="preserve">, based on the reproductive traits of selected ‘key fire response </w:t>
      </w:r>
      <w:proofErr w:type="gramStart"/>
      <w:r w:rsidRPr="003F35AA">
        <w:rPr>
          <w:rFonts w:cstheme="minorHAnsi"/>
          <w:szCs w:val="22"/>
        </w:rPr>
        <w:t>species’</w:t>
      </w:r>
      <w:proofErr w:type="gramEnd"/>
      <w:r w:rsidRPr="003F35AA">
        <w:rPr>
          <w:rFonts w:cstheme="minorHAnsi"/>
          <w:szCs w:val="22"/>
        </w:rPr>
        <w:t xml:space="preserve">.  TFI was </w:t>
      </w:r>
      <w:r w:rsidR="00CB2095">
        <w:rPr>
          <w:rFonts w:cstheme="minorHAnsi"/>
          <w:szCs w:val="22"/>
        </w:rPr>
        <w:t>used to report on</w:t>
      </w:r>
      <w:r w:rsidR="00E20E83">
        <w:rPr>
          <w:rFonts w:cstheme="minorHAnsi"/>
          <w:szCs w:val="22"/>
        </w:rPr>
        <w:t xml:space="preserve"> </w:t>
      </w:r>
      <w:r w:rsidRPr="003F35AA">
        <w:rPr>
          <w:rFonts w:cstheme="minorHAnsi"/>
          <w:szCs w:val="22"/>
        </w:rPr>
        <w:t xml:space="preserve">the amount of vegetation </w:t>
      </w:r>
      <w:r w:rsidR="00E20E83">
        <w:rPr>
          <w:rFonts w:cstheme="minorHAnsi"/>
          <w:szCs w:val="22"/>
        </w:rPr>
        <w:t xml:space="preserve">below, and burnt whilst below, </w:t>
      </w:r>
      <w:r w:rsidRPr="003F35AA">
        <w:rPr>
          <w:rFonts w:cstheme="minorHAnsi"/>
          <w:szCs w:val="22"/>
        </w:rPr>
        <w:t>th</w:t>
      </w:r>
      <w:r w:rsidR="00E20E83">
        <w:rPr>
          <w:rFonts w:cstheme="minorHAnsi"/>
          <w:szCs w:val="22"/>
        </w:rPr>
        <w:t>e minimum p</w:t>
      </w:r>
      <w:r w:rsidRPr="003F35AA">
        <w:rPr>
          <w:rFonts w:cstheme="minorHAnsi"/>
          <w:szCs w:val="22"/>
        </w:rPr>
        <w:t xml:space="preserve">re-defined tolerable fire interval </w:t>
      </w:r>
      <w:r w:rsidR="00FC4A29">
        <w:rPr>
          <w:rFonts w:cstheme="minorHAnsi"/>
          <w:noProof/>
          <w:szCs w:val="22"/>
        </w:rPr>
        <w:t>(Giljohann et al. 2021; www.ffm.vic.gov.au)</w:t>
      </w:r>
      <w:r w:rsidR="000F51E6">
        <w:rPr>
          <w:rFonts w:cstheme="minorHAnsi"/>
          <w:szCs w:val="22"/>
        </w:rPr>
        <w:t xml:space="preserve"> </w:t>
      </w:r>
      <w:r w:rsidRPr="003F35AA">
        <w:rPr>
          <w:rFonts w:cstheme="minorHAnsi"/>
          <w:szCs w:val="22"/>
        </w:rPr>
        <w:t xml:space="preserve">and provided a measure of ‘landscape risk’ to the effects of fire.  </w:t>
      </w:r>
      <w:r w:rsidR="00373FC7">
        <w:rPr>
          <w:rFonts w:cstheme="minorHAnsi"/>
          <w:szCs w:val="22"/>
        </w:rPr>
        <w:t xml:space="preserve">Empirical research has </w:t>
      </w:r>
      <w:r w:rsidR="0077684E">
        <w:rPr>
          <w:rFonts w:cstheme="minorHAnsi"/>
          <w:szCs w:val="22"/>
        </w:rPr>
        <w:t xml:space="preserve">contributed to the development of this metric </w:t>
      </w:r>
      <w:r w:rsidR="001E3919">
        <w:rPr>
          <w:rFonts w:cstheme="minorHAnsi"/>
          <w:noProof/>
          <w:szCs w:val="22"/>
        </w:rPr>
        <w:t>(e.g. Morrison et al. 1995; Bradstock and Kenny 2003; Duff et al. 2013; Enright et al. 2015)</w:t>
      </w:r>
      <w:r w:rsidR="00632685">
        <w:rPr>
          <w:rFonts w:cstheme="minorHAnsi"/>
          <w:szCs w:val="22"/>
        </w:rPr>
        <w:t>.</w:t>
      </w:r>
    </w:p>
    <w:p w14:paraId="2152E7DD" w14:textId="36EC26ED" w:rsidR="00E01AD1" w:rsidRPr="003F35AA" w:rsidRDefault="00E01AD1" w:rsidP="003F35AA">
      <w:pPr>
        <w:spacing w:line="276" w:lineRule="auto"/>
        <w:rPr>
          <w:rFonts w:cstheme="minorHAnsi"/>
          <w:szCs w:val="22"/>
        </w:rPr>
      </w:pPr>
      <w:r w:rsidRPr="003F35AA">
        <w:rPr>
          <w:rFonts w:cstheme="minorHAnsi"/>
          <w:szCs w:val="22"/>
        </w:rPr>
        <w:t xml:space="preserve">Change in species’ abundance </w:t>
      </w:r>
      <w:r w:rsidR="0064264A" w:rsidRPr="003F35AA">
        <w:rPr>
          <w:rFonts w:cstheme="minorHAnsi"/>
          <w:szCs w:val="22"/>
        </w:rPr>
        <w:t xml:space="preserve">(CSA) </w:t>
      </w:r>
      <w:r w:rsidRPr="003F35AA">
        <w:rPr>
          <w:rFonts w:cstheme="minorHAnsi"/>
          <w:szCs w:val="22"/>
        </w:rPr>
        <w:t xml:space="preserve">represented the strong effect that </w:t>
      </w:r>
      <w:r w:rsidRPr="003F35AA">
        <w:rPr>
          <w:rFonts w:cstheme="minorHAnsi"/>
          <w:i/>
          <w:iCs/>
          <w:szCs w:val="22"/>
        </w:rPr>
        <w:t>time-since-fire</w:t>
      </w:r>
      <w:r w:rsidRPr="003F35AA">
        <w:rPr>
          <w:rFonts w:cstheme="minorHAnsi"/>
          <w:szCs w:val="22"/>
        </w:rPr>
        <w:t xml:space="preserve"> can have on </w:t>
      </w:r>
      <w:r w:rsidRPr="003F35AA">
        <w:rPr>
          <w:rFonts w:cstheme="minorHAnsi"/>
          <w:i/>
          <w:iCs/>
          <w:szCs w:val="22"/>
        </w:rPr>
        <w:t>individual animal species</w:t>
      </w:r>
      <w:r w:rsidRPr="003F35AA">
        <w:rPr>
          <w:rFonts w:cstheme="minorHAnsi"/>
          <w:szCs w:val="22"/>
        </w:rPr>
        <w:t xml:space="preserve"> due to post-fire succession in habitat structure and resources </w:t>
      </w:r>
      <w:r w:rsidR="00EE1FFA">
        <w:rPr>
          <w:rFonts w:cstheme="minorHAnsi"/>
          <w:noProof/>
          <w:szCs w:val="22"/>
        </w:rPr>
        <w:t>(Haslem et al. 2011; Watson et al. 2012)</w:t>
      </w:r>
      <w:r w:rsidRPr="003F35AA">
        <w:rPr>
          <w:rFonts w:cstheme="minorHAnsi"/>
          <w:szCs w:val="22"/>
        </w:rPr>
        <w:t xml:space="preserve">.  Species with strong post-fire responses are expected to occur more regularly and be more abundant in fire-age classes that provide habitat that fulfils their requirements </w:t>
      </w:r>
      <w:r w:rsidR="00FC4A29">
        <w:rPr>
          <w:rFonts w:cstheme="minorHAnsi"/>
          <w:noProof/>
          <w:szCs w:val="22"/>
        </w:rPr>
        <w:t>(Fox 1982)</w:t>
      </w:r>
      <w:r w:rsidRPr="003F35AA">
        <w:rPr>
          <w:rFonts w:cstheme="minorHAnsi"/>
          <w:szCs w:val="22"/>
        </w:rPr>
        <w:t>, with large populations being more resilient to threats and stochastic events. Fire response curves have been expert-defined for a subset of Victoria’s fauna species</w:t>
      </w:r>
      <w:r w:rsidR="00075904">
        <w:rPr>
          <w:rFonts w:cstheme="minorHAnsi"/>
          <w:szCs w:val="22"/>
        </w:rPr>
        <w:t xml:space="preserve"> (n=3</w:t>
      </w:r>
      <w:r w:rsidR="00211AF9">
        <w:rPr>
          <w:rFonts w:cstheme="minorHAnsi"/>
          <w:szCs w:val="22"/>
        </w:rPr>
        <w:t>0</w:t>
      </w:r>
      <w:r w:rsidR="00075904">
        <w:rPr>
          <w:rFonts w:cstheme="minorHAnsi"/>
          <w:szCs w:val="22"/>
        </w:rPr>
        <w:t>3)</w:t>
      </w:r>
      <w:r w:rsidR="001337DD">
        <w:rPr>
          <w:rFonts w:cstheme="minorHAnsi"/>
          <w:szCs w:val="22"/>
        </w:rPr>
        <w:t xml:space="preserve"> </w:t>
      </w:r>
      <w:r w:rsidR="00FC4A29">
        <w:rPr>
          <w:rFonts w:cstheme="minorHAnsi"/>
          <w:noProof/>
          <w:szCs w:val="22"/>
        </w:rPr>
        <w:t>(MacHunter et al. 2009)</w:t>
      </w:r>
      <w:r w:rsidRPr="003F35AA">
        <w:rPr>
          <w:rFonts w:cstheme="minorHAnsi"/>
          <w:szCs w:val="22"/>
        </w:rPr>
        <w:t xml:space="preserve"> or may be based on empirical data where available</w:t>
      </w:r>
      <w:r w:rsidR="00CC4B70">
        <w:rPr>
          <w:rFonts w:cstheme="minorHAnsi"/>
          <w:szCs w:val="22"/>
        </w:rPr>
        <w:t xml:space="preserve"> </w:t>
      </w:r>
      <w:r w:rsidR="007A386E">
        <w:rPr>
          <w:rFonts w:cstheme="minorHAnsi"/>
          <w:noProof/>
          <w:szCs w:val="22"/>
        </w:rPr>
        <w:t>(e.g. Watson et al. 2012)</w:t>
      </w:r>
      <w:r w:rsidRPr="003F35AA">
        <w:rPr>
          <w:rFonts w:cstheme="minorHAnsi"/>
          <w:szCs w:val="22"/>
        </w:rPr>
        <w:t xml:space="preserve">.  CSA was calculated as the change in ‘abundance’ (estimated from the combination of fire-age, vegetation type, and species’ fire-response) of individual species over a particular timeframe (often 1980 to the year of interest) for the area of interest </w:t>
      </w:r>
      <w:r w:rsidR="00FC4A29">
        <w:rPr>
          <w:rFonts w:cstheme="minorHAnsi"/>
          <w:noProof/>
          <w:szCs w:val="22"/>
        </w:rPr>
        <w:t>(Giljohann et al. 2021)</w:t>
      </w:r>
      <w:r w:rsidRPr="003F35AA">
        <w:rPr>
          <w:rFonts w:cstheme="minorHAnsi"/>
          <w:szCs w:val="22"/>
        </w:rPr>
        <w:t>, with values interpreted in relation to intervening fire/s.  It should be noted this is based on an estimate of</w:t>
      </w:r>
      <w:r w:rsidR="008A5601">
        <w:rPr>
          <w:rFonts w:cstheme="minorHAnsi"/>
          <w:szCs w:val="22"/>
        </w:rPr>
        <w:t xml:space="preserve"> </w:t>
      </w:r>
      <w:r w:rsidR="009060A2">
        <w:rPr>
          <w:rFonts w:cstheme="minorHAnsi"/>
          <w:szCs w:val="22"/>
        </w:rPr>
        <w:t>suitable habitat</w:t>
      </w:r>
      <w:r w:rsidRPr="003F35AA">
        <w:rPr>
          <w:rFonts w:cstheme="minorHAnsi"/>
          <w:szCs w:val="22"/>
        </w:rPr>
        <w:t xml:space="preserve">, and not a direct measure of </w:t>
      </w:r>
      <w:r w:rsidR="00430FC5">
        <w:rPr>
          <w:rFonts w:cstheme="minorHAnsi"/>
          <w:szCs w:val="22"/>
        </w:rPr>
        <w:t>the species</w:t>
      </w:r>
      <w:r w:rsidR="00430FC5" w:rsidRPr="003F35AA">
        <w:rPr>
          <w:rFonts w:cstheme="minorHAnsi"/>
          <w:szCs w:val="22"/>
        </w:rPr>
        <w:t xml:space="preserve"> </w:t>
      </w:r>
      <w:r w:rsidRPr="003F35AA">
        <w:rPr>
          <w:rFonts w:cstheme="minorHAnsi"/>
          <w:szCs w:val="22"/>
        </w:rPr>
        <w:t xml:space="preserve">presence </w:t>
      </w:r>
      <w:r w:rsidR="00430FC5">
        <w:rPr>
          <w:rFonts w:cstheme="minorHAnsi"/>
          <w:szCs w:val="22"/>
        </w:rPr>
        <w:t xml:space="preserve">or abundance </w:t>
      </w:r>
      <w:r w:rsidRPr="003F35AA">
        <w:rPr>
          <w:rFonts w:cstheme="minorHAnsi"/>
          <w:szCs w:val="22"/>
        </w:rPr>
        <w:t>in that area.</w:t>
      </w:r>
    </w:p>
    <w:p w14:paraId="03E6C36F" w14:textId="622DDCE3" w:rsidR="00E01AD1" w:rsidRPr="003F35AA" w:rsidRDefault="00E01AD1" w:rsidP="003F35AA">
      <w:pPr>
        <w:pStyle w:val="BodyText"/>
        <w:spacing w:before="0" w:line="276" w:lineRule="auto"/>
        <w:rPr>
          <w:rFonts w:cs="Calibri"/>
          <w:sz w:val="22"/>
          <w:szCs w:val="22"/>
        </w:rPr>
      </w:pPr>
      <w:r w:rsidRPr="003F35AA">
        <w:rPr>
          <w:rFonts w:cstheme="minorHAnsi"/>
          <w:sz w:val="22"/>
          <w:szCs w:val="22"/>
        </w:rPr>
        <w:t xml:space="preserve">The final two metrics, </w:t>
      </w:r>
      <w:r w:rsidR="007941FD" w:rsidRPr="003F35AA">
        <w:rPr>
          <w:rFonts w:cstheme="minorHAnsi"/>
          <w:sz w:val="22"/>
          <w:szCs w:val="22"/>
        </w:rPr>
        <w:t>geometric mean abundance (</w:t>
      </w:r>
      <w:r w:rsidRPr="003F35AA">
        <w:rPr>
          <w:rFonts w:cstheme="minorHAnsi"/>
          <w:sz w:val="22"/>
          <w:szCs w:val="22"/>
        </w:rPr>
        <w:t>GMA</w:t>
      </w:r>
      <w:r w:rsidR="007941FD" w:rsidRPr="003F35AA">
        <w:rPr>
          <w:rFonts w:cstheme="minorHAnsi"/>
          <w:sz w:val="22"/>
          <w:szCs w:val="22"/>
        </w:rPr>
        <w:t>)</w:t>
      </w:r>
      <w:r w:rsidRPr="003F35AA">
        <w:rPr>
          <w:rFonts w:cstheme="minorHAnsi"/>
          <w:sz w:val="22"/>
          <w:szCs w:val="22"/>
        </w:rPr>
        <w:t xml:space="preserve"> and </w:t>
      </w:r>
      <w:r w:rsidR="007941FD" w:rsidRPr="003F35AA">
        <w:rPr>
          <w:rFonts w:cstheme="minorHAnsi"/>
          <w:sz w:val="22"/>
          <w:szCs w:val="22"/>
        </w:rPr>
        <w:t>growth stage structure (</w:t>
      </w:r>
      <w:r w:rsidRPr="003F35AA">
        <w:rPr>
          <w:rFonts w:cstheme="minorHAnsi"/>
          <w:sz w:val="22"/>
          <w:szCs w:val="22"/>
        </w:rPr>
        <w:t>GSS</w:t>
      </w:r>
      <w:r w:rsidR="007941FD" w:rsidRPr="003F35AA">
        <w:rPr>
          <w:rFonts w:cstheme="minorHAnsi"/>
          <w:sz w:val="22"/>
          <w:szCs w:val="22"/>
        </w:rPr>
        <w:t>)</w:t>
      </w:r>
      <w:r w:rsidRPr="003F35AA">
        <w:rPr>
          <w:rFonts w:cstheme="minorHAnsi"/>
          <w:sz w:val="22"/>
          <w:szCs w:val="22"/>
        </w:rPr>
        <w:t xml:space="preserve">, are related and provided measures of the </w:t>
      </w:r>
      <w:r w:rsidRPr="003F35AA">
        <w:rPr>
          <w:rFonts w:cs="Calibri"/>
          <w:sz w:val="22"/>
          <w:szCs w:val="22"/>
        </w:rPr>
        <w:t xml:space="preserve">degree to which </w:t>
      </w:r>
      <w:r w:rsidRPr="003F35AA">
        <w:rPr>
          <w:rFonts w:cs="Calibri"/>
          <w:i/>
          <w:iCs/>
          <w:sz w:val="22"/>
          <w:szCs w:val="22"/>
        </w:rPr>
        <w:t>fire regimes</w:t>
      </w:r>
      <w:r w:rsidRPr="003F35AA">
        <w:rPr>
          <w:rFonts w:cs="Calibri"/>
          <w:sz w:val="22"/>
          <w:szCs w:val="22"/>
        </w:rPr>
        <w:t xml:space="preserve"> across the landscape support diverse </w:t>
      </w:r>
      <w:r w:rsidRPr="003F35AA">
        <w:rPr>
          <w:rFonts w:cs="Calibri"/>
          <w:i/>
          <w:iCs/>
          <w:sz w:val="22"/>
          <w:szCs w:val="22"/>
        </w:rPr>
        <w:t>plant and animal assemblages</w:t>
      </w:r>
      <w:r w:rsidRPr="003F35AA">
        <w:rPr>
          <w:rFonts w:cs="Calibri"/>
          <w:sz w:val="22"/>
          <w:szCs w:val="22"/>
        </w:rPr>
        <w:t xml:space="preserve"> comprising species with a range of fire responses.  Both were based on calculations of the geometric mean of the relative ‘abundance’ of a suite of species (quantified as for CSA) within a defined area, as based on their fire</w:t>
      </w:r>
      <w:r w:rsidR="008F4103">
        <w:rPr>
          <w:rFonts w:cs="Calibri"/>
          <w:sz w:val="22"/>
          <w:szCs w:val="22"/>
        </w:rPr>
        <w:t xml:space="preserve"> </w:t>
      </w:r>
      <w:r w:rsidRPr="003F35AA">
        <w:rPr>
          <w:rFonts w:cs="Calibri"/>
          <w:sz w:val="22"/>
          <w:szCs w:val="22"/>
        </w:rPr>
        <w:t xml:space="preserve">responses </w:t>
      </w:r>
      <w:r w:rsidR="00FC4A29">
        <w:rPr>
          <w:rFonts w:cs="Calibri"/>
          <w:noProof/>
          <w:sz w:val="22"/>
          <w:szCs w:val="22"/>
        </w:rPr>
        <w:t>(Kelly et al. 2015; Chick et al. 2019)</w:t>
      </w:r>
      <w:r w:rsidRPr="003F35AA">
        <w:rPr>
          <w:rFonts w:cs="Calibri"/>
          <w:sz w:val="22"/>
          <w:szCs w:val="22"/>
        </w:rPr>
        <w:t xml:space="preserve">.  Previous work has shown that the geometric mean of species abundances is theoretically related to extinction risk </w:t>
      </w:r>
      <w:r w:rsidR="00FC4A29">
        <w:rPr>
          <w:rFonts w:cs="Calibri"/>
          <w:noProof/>
          <w:sz w:val="22"/>
          <w:szCs w:val="22"/>
        </w:rPr>
        <w:t>(McCarthy et al. 2014)</w:t>
      </w:r>
      <w:r w:rsidRPr="003F35AA">
        <w:rPr>
          <w:rFonts w:cs="Calibri"/>
          <w:sz w:val="22"/>
          <w:szCs w:val="22"/>
        </w:rPr>
        <w:t xml:space="preserve"> and so provides insights into the resilience of biological communities to fire regimes across the landscape </w:t>
      </w:r>
      <w:r w:rsidR="00FC4A29">
        <w:rPr>
          <w:rFonts w:cs="Calibri"/>
          <w:noProof/>
          <w:sz w:val="22"/>
          <w:szCs w:val="22"/>
        </w:rPr>
        <w:t>(Giljohann et al. 2021)</w:t>
      </w:r>
      <w:r w:rsidRPr="003F35AA">
        <w:rPr>
          <w:rFonts w:cs="Calibri"/>
          <w:sz w:val="22"/>
          <w:szCs w:val="22"/>
        </w:rPr>
        <w:t xml:space="preserve">.  GSS </w:t>
      </w:r>
      <w:r w:rsidR="00FE7102">
        <w:rPr>
          <w:rFonts w:cs="Calibri"/>
          <w:sz w:val="22"/>
          <w:szCs w:val="22"/>
        </w:rPr>
        <w:t xml:space="preserve">is the proportion of </w:t>
      </w:r>
      <w:r w:rsidR="00110E41">
        <w:rPr>
          <w:rFonts w:cs="Calibri"/>
          <w:sz w:val="22"/>
          <w:szCs w:val="22"/>
        </w:rPr>
        <w:t xml:space="preserve">the landscape in different fire-age classes </w:t>
      </w:r>
      <w:r w:rsidRPr="003F35AA">
        <w:rPr>
          <w:rFonts w:cs="Calibri"/>
          <w:sz w:val="22"/>
          <w:szCs w:val="22"/>
        </w:rPr>
        <w:t xml:space="preserve">(‘growth stages’: which have been expert-defined for each vegetation type in Victoria: Cheal 2010) </w:t>
      </w:r>
      <w:r w:rsidR="00110E41">
        <w:rPr>
          <w:rFonts w:cs="Calibri"/>
          <w:sz w:val="22"/>
          <w:szCs w:val="22"/>
        </w:rPr>
        <w:t xml:space="preserve">at </w:t>
      </w:r>
      <w:r w:rsidR="0074115E">
        <w:rPr>
          <w:rFonts w:cs="Calibri"/>
          <w:sz w:val="22"/>
          <w:szCs w:val="22"/>
        </w:rPr>
        <w:t>a certain point in time</w:t>
      </w:r>
      <w:r w:rsidR="00B1374F">
        <w:rPr>
          <w:rFonts w:cs="Calibri"/>
          <w:sz w:val="22"/>
          <w:szCs w:val="22"/>
        </w:rPr>
        <w:t xml:space="preserve">.  </w:t>
      </w:r>
      <w:r w:rsidR="000469D0">
        <w:rPr>
          <w:rFonts w:cs="Calibri"/>
          <w:sz w:val="22"/>
          <w:szCs w:val="22"/>
        </w:rPr>
        <w:t xml:space="preserve">Various studies have </w:t>
      </w:r>
      <w:r w:rsidR="005E4885">
        <w:rPr>
          <w:rFonts w:cs="Calibri"/>
          <w:sz w:val="22"/>
          <w:szCs w:val="22"/>
        </w:rPr>
        <w:t xml:space="preserve">tested the </w:t>
      </w:r>
      <w:r w:rsidR="00307436">
        <w:rPr>
          <w:rFonts w:cs="Calibri"/>
          <w:sz w:val="22"/>
          <w:szCs w:val="22"/>
        </w:rPr>
        <w:t>use</w:t>
      </w:r>
      <w:r w:rsidR="005E4885">
        <w:rPr>
          <w:rFonts w:cs="Calibri"/>
          <w:sz w:val="22"/>
          <w:szCs w:val="22"/>
        </w:rPr>
        <w:t xml:space="preserve"> of</w:t>
      </w:r>
      <w:r w:rsidR="00307436">
        <w:rPr>
          <w:rFonts w:cs="Calibri"/>
          <w:sz w:val="22"/>
          <w:szCs w:val="22"/>
        </w:rPr>
        <w:t xml:space="preserve"> </w:t>
      </w:r>
      <w:r w:rsidR="00110E41" w:rsidRPr="003F35AA">
        <w:rPr>
          <w:rFonts w:cs="Calibri"/>
          <w:sz w:val="22"/>
          <w:szCs w:val="22"/>
        </w:rPr>
        <w:t xml:space="preserve">optimisation procedures </w:t>
      </w:r>
      <w:r w:rsidR="000469D0">
        <w:rPr>
          <w:rFonts w:cs="Calibri"/>
          <w:sz w:val="22"/>
          <w:szCs w:val="22"/>
        </w:rPr>
        <w:t xml:space="preserve">to </w:t>
      </w:r>
      <w:r w:rsidR="00110E41" w:rsidRPr="003F35AA">
        <w:rPr>
          <w:rFonts w:cs="Calibri"/>
          <w:sz w:val="22"/>
          <w:szCs w:val="22"/>
        </w:rPr>
        <w:t xml:space="preserve">identify the amount of vegetation in different fire-age classes </w:t>
      </w:r>
      <w:r w:rsidRPr="003F35AA">
        <w:rPr>
          <w:rFonts w:cs="Calibri"/>
          <w:sz w:val="22"/>
          <w:szCs w:val="22"/>
        </w:rPr>
        <w:t>required to maximise the geometric mean of abundance across all species</w:t>
      </w:r>
      <w:r w:rsidR="00B1374F">
        <w:rPr>
          <w:rFonts w:cs="Calibri"/>
          <w:sz w:val="22"/>
          <w:szCs w:val="22"/>
        </w:rPr>
        <w:t xml:space="preserve"> </w:t>
      </w:r>
      <w:r w:rsidR="00FC4A29">
        <w:rPr>
          <w:rFonts w:cs="Calibri"/>
          <w:noProof/>
          <w:sz w:val="22"/>
          <w:szCs w:val="22"/>
        </w:rPr>
        <w:t>(Di Stefano et al. 2013; Kelly et al. 2015; Swan et al. 2018; Chick et al. 2019)</w:t>
      </w:r>
      <w:r w:rsidR="00307436">
        <w:rPr>
          <w:rFonts w:cs="Calibri"/>
          <w:sz w:val="22"/>
          <w:szCs w:val="22"/>
        </w:rPr>
        <w:t xml:space="preserve">, and the sensitivity of geometric mean abundance calculations to the characteristics of input data </w:t>
      </w:r>
      <w:r w:rsidR="00FC4A29">
        <w:rPr>
          <w:rFonts w:cs="Calibri"/>
          <w:noProof/>
          <w:sz w:val="22"/>
          <w:szCs w:val="22"/>
        </w:rPr>
        <w:t>(Giljohann et al. 2018; Sitters et al. 2018)</w:t>
      </w:r>
      <w:r w:rsidRPr="003F35AA">
        <w:rPr>
          <w:rFonts w:cs="Calibri"/>
          <w:sz w:val="22"/>
          <w:szCs w:val="22"/>
        </w:rPr>
        <w:t xml:space="preserve">.  GMA was calculated as the proportional reduction in this optimum geometric mean of abundance value relative to the actual growth-stage distribution, and so reflected the difference between the optimal and observed growth-stage structure </w:t>
      </w:r>
      <w:r w:rsidR="00FC4A29">
        <w:rPr>
          <w:rFonts w:cs="Calibri"/>
          <w:noProof/>
          <w:sz w:val="22"/>
          <w:szCs w:val="22"/>
        </w:rPr>
        <w:t>(Giljohann et al. 2021)</w:t>
      </w:r>
      <w:r w:rsidRPr="003F35AA">
        <w:rPr>
          <w:rFonts w:cs="Calibri"/>
          <w:sz w:val="22"/>
          <w:szCs w:val="22"/>
        </w:rPr>
        <w:t>.</w:t>
      </w:r>
    </w:p>
    <w:p w14:paraId="3F6414FC" w14:textId="77777777" w:rsidR="003F35AA" w:rsidRDefault="003F35AA" w:rsidP="003F35AA">
      <w:pPr>
        <w:spacing w:line="276" w:lineRule="auto"/>
        <w:rPr>
          <w:rFonts w:cstheme="minorHAnsi"/>
          <w:i/>
          <w:iCs/>
          <w:szCs w:val="22"/>
        </w:rPr>
      </w:pPr>
    </w:p>
    <w:p w14:paraId="1684F59B" w14:textId="77777777" w:rsidR="005D0E33" w:rsidRDefault="005D0E33" w:rsidP="003F35AA">
      <w:pPr>
        <w:spacing w:line="276" w:lineRule="auto"/>
        <w:rPr>
          <w:rFonts w:cstheme="minorHAnsi"/>
          <w:i/>
          <w:iCs/>
          <w:szCs w:val="22"/>
        </w:rPr>
      </w:pPr>
    </w:p>
    <w:p w14:paraId="494A8766" w14:textId="3C4E4DF1" w:rsidR="00D46E1D" w:rsidRPr="00082EF5" w:rsidRDefault="00D46E1D" w:rsidP="003F35AA">
      <w:pPr>
        <w:spacing w:line="276" w:lineRule="auto"/>
        <w:rPr>
          <w:rFonts w:cstheme="minorHAnsi"/>
          <w:i/>
          <w:iCs/>
          <w:szCs w:val="22"/>
        </w:rPr>
      </w:pPr>
      <w:r w:rsidRPr="00082EF5">
        <w:rPr>
          <w:rFonts w:cstheme="minorHAnsi"/>
          <w:i/>
          <w:iCs/>
          <w:szCs w:val="22"/>
        </w:rPr>
        <w:t>References</w:t>
      </w:r>
    </w:p>
    <w:p w14:paraId="7CDFCBCB" w14:textId="3F4639F7" w:rsidR="00082EF5" w:rsidRPr="00D65D44" w:rsidRDefault="00082EF5" w:rsidP="00082EF5">
      <w:pPr>
        <w:pStyle w:val="EndNoteBibliography"/>
        <w:spacing w:after="0"/>
        <w:ind w:left="720" w:hanging="720"/>
      </w:pPr>
      <w:r w:rsidRPr="00D65D44">
        <w:t xml:space="preserve">Bradstock, R.A., and B.J. Kenny 2003. An application of plant functional types to fire management in a conservation reserve in southeastern Australia. </w:t>
      </w:r>
      <w:r w:rsidRPr="00D65D44">
        <w:rPr>
          <w:i/>
        </w:rPr>
        <w:t xml:space="preserve">Journal of Vegetation Science </w:t>
      </w:r>
      <w:r w:rsidRPr="00D65D44">
        <w:t xml:space="preserve">14: 345-354 </w:t>
      </w:r>
      <w:hyperlink r:id="rId14" w:history="1">
        <w:r w:rsidRPr="00D65D44">
          <w:rPr>
            <w:rStyle w:val="Hyperlink"/>
          </w:rPr>
          <w:t>https://doi.org/10.1111/j.1654-1103.2003.tb02160.x</w:t>
        </w:r>
      </w:hyperlink>
      <w:r w:rsidRPr="00D65D44">
        <w:t>.</w:t>
      </w:r>
    </w:p>
    <w:p w14:paraId="236BF51A" w14:textId="77777777" w:rsidR="00082EF5" w:rsidRPr="00D65D44" w:rsidRDefault="00082EF5" w:rsidP="00082EF5">
      <w:pPr>
        <w:pStyle w:val="EndNoteBibliography"/>
        <w:spacing w:after="0"/>
        <w:ind w:left="720" w:hanging="720"/>
      </w:pPr>
      <w:r w:rsidRPr="00D65D44">
        <w:t xml:space="preserve">Cheal, D.C. 2010. </w:t>
      </w:r>
      <w:r w:rsidRPr="00D65D44">
        <w:rPr>
          <w:i/>
        </w:rPr>
        <w:t>Growth stages and tolerable fire intervals for Victoria's native vegetation data sets.</w:t>
      </w:r>
      <w:r w:rsidRPr="00D65D44">
        <w:t xml:space="preserve"> (Vol. Fire and Adaptive Management Report No. 84.). East Melbourne, Australia: Department of Sustainability and Environment.</w:t>
      </w:r>
    </w:p>
    <w:p w14:paraId="7FA6A23C" w14:textId="042A9BDD" w:rsidR="00082EF5" w:rsidRPr="00D65D44" w:rsidRDefault="00082EF5" w:rsidP="00082EF5">
      <w:pPr>
        <w:pStyle w:val="EndNoteBibliography"/>
        <w:spacing w:after="0"/>
        <w:ind w:left="720" w:hanging="720"/>
      </w:pPr>
      <w:r w:rsidRPr="00D65D44">
        <w:t xml:space="preserve">Chick, M.P., A. York, H. Sitters, J. Di Stefano, and C.R. Nitschke 2019. Combining optimization and simulation modelling to measure the cumulative impacts of prescribed fire and wildfire on vegetation species diversity. </w:t>
      </w:r>
      <w:r w:rsidRPr="00D65D44">
        <w:rPr>
          <w:i/>
        </w:rPr>
        <w:t xml:space="preserve">Journal of Applied Ecology </w:t>
      </w:r>
      <w:r w:rsidRPr="00D65D44">
        <w:t>56: 722-732.</w:t>
      </w:r>
    </w:p>
    <w:p w14:paraId="36AAD60D" w14:textId="295C1F12" w:rsidR="00082EF5" w:rsidRPr="00D65D44" w:rsidRDefault="00082EF5" w:rsidP="00082EF5">
      <w:pPr>
        <w:pStyle w:val="EndNoteBibliography"/>
        <w:spacing w:after="0"/>
        <w:ind w:left="720" w:hanging="720"/>
      </w:pPr>
      <w:r w:rsidRPr="00D65D44">
        <w:t xml:space="preserve">Di Stefano, J., M.A. McCarthy, A. York, T.J. Duff, J. Slingo, and F. Christie 2013. Defining vegetation age class distributions for multispecies conservation in fire-prone landscapes. </w:t>
      </w:r>
      <w:r w:rsidRPr="00D65D44">
        <w:rPr>
          <w:i/>
        </w:rPr>
        <w:t xml:space="preserve">Biological Conservation </w:t>
      </w:r>
      <w:r w:rsidRPr="00D65D44">
        <w:t xml:space="preserve">166: 111-117 </w:t>
      </w:r>
      <w:hyperlink r:id="rId15" w:history="1">
        <w:r w:rsidRPr="00D65D44">
          <w:rPr>
            <w:rStyle w:val="Hyperlink"/>
          </w:rPr>
          <w:t>http://dx.doi.org/10.1016/j.biocon.2013.06.022</w:t>
        </w:r>
      </w:hyperlink>
      <w:r w:rsidRPr="00D65D44">
        <w:t>.</w:t>
      </w:r>
    </w:p>
    <w:p w14:paraId="52E28D1C" w14:textId="73128A9A" w:rsidR="00082EF5" w:rsidRPr="00D65D44" w:rsidRDefault="00082EF5" w:rsidP="00082EF5">
      <w:pPr>
        <w:pStyle w:val="EndNoteBibliography"/>
        <w:spacing w:after="0"/>
        <w:ind w:left="720" w:hanging="720"/>
      </w:pPr>
      <w:r w:rsidRPr="00D65D44">
        <w:t xml:space="preserve">Duff, T.J., T.L. Bell, and A. York 2013. Managing multiple species or communities? Considering variation in plant species abundances in response to fire interval, frequency and time since fire in a heathy Eucalyptus woodland. </w:t>
      </w:r>
      <w:r w:rsidRPr="00D65D44">
        <w:rPr>
          <w:i/>
        </w:rPr>
        <w:t xml:space="preserve">Forest ecology and management </w:t>
      </w:r>
      <w:r w:rsidRPr="00D65D44">
        <w:t>289</w:t>
      </w:r>
      <w:r w:rsidR="00D664FA">
        <w:t>:</w:t>
      </w:r>
      <w:r w:rsidRPr="00D65D44">
        <w:t xml:space="preserve"> 393-403 </w:t>
      </w:r>
      <w:hyperlink r:id="rId16" w:history="1">
        <w:r w:rsidRPr="00D65D44">
          <w:rPr>
            <w:rStyle w:val="Hyperlink"/>
          </w:rPr>
          <w:t>https://doi.org/10.1016/j.foreco.2012.10.032</w:t>
        </w:r>
      </w:hyperlink>
      <w:r w:rsidRPr="00D65D44">
        <w:t>.</w:t>
      </w:r>
    </w:p>
    <w:p w14:paraId="584C4396" w14:textId="39B515CF" w:rsidR="00082EF5" w:rsidRPr="00D65D44" w:rsidRDefault="00082EF5" w:rsidP="00082EF5">
      <w:pPr>
        <w:pStyle w:val="EndNoteBibliography"/>
        <w:spacing w:after="0"/>
        <w:ind w:left="720" w:hanging="720"/>
      </w:pPr>
      <w:r w:rsidRPr="00D65D44">
        <w:t xml:space="preserve">Enright, N.J., J.B. Fontaine, D.M. Bowman, R.A. Bradstock, and R.J. Williams 2015. Interval squeeze: altered fire regimes and demographic responses interact to threaten woody species persistence as climate changes. </w:t>
      </w:r>
      <w:r w:rsidRPr="00D65D44">
        <w:rPr>
          <w:i/>
        </w:rPr>
        <w:t xml:space="preserve">Frontiers in Ecology and the Environment </w:t>
      </w:r>
      <w:r w:rsidRPr="00D65D44">
        <w:t xml:space="preserve">13: 265-272 </w:t>
      </w:r>
      <w:hyperlink r:id="rId17" w:history="1">
        <w:r w:rsidRPr="00D65D44">
          <w:rPr>
            <w:rStyle w:val="Hyperlink"/>
          </w:rPr>
          <w:t>https://doi.org/10.1890/140231</w:t>
        </w:r>
      </w:hyperlink>
      <w:r w:rsidRPr="00D65D44">
        <w:t>.</w:t>
      </w:r>
    </w:p>
    <w:p w14:paraId="00C9B839" w14:textId="06B3C5BA" w:rsidR="00082EF5" w:rsidRDefault="00082EF5" w:rsidP="00082EF5">
      <w:pPr>
        <w:pStyle w:val="EndNoteBibliography"/>
        <w:spacing w:after="0"/>
        <w:ind w:left="720" w:hanging="720"/>
      </w:pPr>
      <w:r w:rsidRPr="00D65D44">
        <w:t xml:space="preserve">Fox, B.J. 1982. Fire and mammalian secondary succession in an Australian coastal heath. </w:t>
      </w:r>
      <w:r w:rsidRPr="00D65D44">
        <w:rPr>
          <w:i/>
        </w:rPr>
        <w:t xml:space="preserve">Ecology </w:t>
      </w:r>
      <w:r w:rsidRPr="00D65D44">
        <w:t>63: 1332-1341.</w:t>
      </w:r>
    </w:p>
    <w:p w14:paraId="51F2C890" w14:textId="7494ACBD" w:rsidR="00D83229" w:rsidRPr="00D65D44" w:rsidRDefault="00D83229" w:rsidP="00D83229">
      <w:pPr>
        <w:pStyle w:val="EndNoteBibliography"/>
        <w:spacing w:after="0"/>
        <w:ind w:left="720" w:hanging="720"/>
      </w:pPr>
      <w:r w:rsidRPr="00D65D44">
        <w:t xml:space="preserve">Giljohann, K.M., L.T. Kelly, J. Connell, M.F. Clarke, R.H. Clarke, T.J. Regan, and M.A. McCarthy 2018. Assessing the sensitivity of biodiversity indices used to inform fire management. </w:t>
      </w:r>
      <w:r w:rsidRPr="00D65D44">
        <w:rPr>
          <w:i/>
        </w:rPr>
        <w:t xml:space="preserve">Journal of Applied Ecology </w:t>
      </w:r>
      <w:r w:rsidRPr="00D65D44">
        <w:t xml:space="preserve">55: 461-471 </w:t>
      </w:r>
      <w:hyperlink r:id="rId18" w:history="1">
        <w:r w:rsidRPr="00D65D44">
          <w:rPr>
            <w:rStyle w:val="Hyperlink"/>
          </w:rPr>
          <w:t>https://doi.org/10.1111/1365-2664.13006</w:t>
        </w:r>
      </w:hyperlink>
      <w:r w:rsidRPr="00D65D44">
        <w:t>.</w:t>
      </w:r>
    </w:p>
    <w:p w14:paraId="6F86FEF8" w14:textId="77777777" w:rsidR="00EA16BA" w:rsidRDefault="00082EF5" w:rsidP="00EA16BA">
      <w:pPr>
        <w:pStyle w:val="EndNoteBibliography"/>
        <w:spacing w:after="0"/>
        <w:ind w:left="720" w:hanging="720"/>
      </w:pPr>
      <w:r w:rsidRPr="00D65D44">
        <w:t xml:space="preserve">Giljohann, K.M., J. Di Stefano, H. Sitters, M. Swan, and L.T. Kelly 2021. </w:t>
      </w:r>
      <w:r w:rsidRPr="00D65D44">
        <w:rPr>
          <w:i/>
        </w:rPr>
        <w:t>Fire Ecology Strategy: Ecological resilience assessment tools and process review subproject ERP38</w:t>
      </w:r>
      <w:r w:rsidRPr="00D65D44">
        <w:t>. Department of Environment Land Water and Planning</w:t>
      </w:r>
      <w:r w:rsidR="00EA16BA">
        <w:t>.</w:t>
      </w:r>
    </w:p>
    <w:p w14:paraId="56C4E01B" w14:textId="68F405F0" w:rsidR="00EA16BA" w:rsidRPr="00D65D44" w:rsidRDefault="00EA16BA" w:rsidP="00EA16BA">
      <w:pPr>
        <w:pStyle w:val="EndNoteBibliography"/>
        <w:spacing w:after="0"/>
        <w:ind w:left="720" w:hanging="720"/>
      </w:pPr>
      <w:r w:rsidRPr="00D65D44">
        <w:t xml:space="preserve">Gill, A.M., and M.A. McCarthy 1998. Intervals between prescribed fires in Australia: what intrinsic variation should apply? </w:t>
      </w:r>
      <w:r w:rsidRPr="00D65D44">
        <w:rPr>
          <w:i/>
        </w:rPr>
        <w:t xml:space="preserve">Biological Conservation </w:t>
      </w:r>
      <w:r w:rsidRPr="00D65D44">
        <w:t>85: 161-169.</w:t>
      </w:r>
    </w:p>
    <w:p w14:paraId="0D011A0E" w14:textId="04EDC7E0" w:rsidR="00EA16BA" w:rsidRPr="00D65D44" w:rsidRDefault="00EA16BA" w:rsidP="00EA16BA">
      <w:pPr>
        <w:pStyle w:val="EndNoteBibliography"/>
        <w:spacing w:after="0"/>
        <w:ind w:left="720" w:hanging="720"/>
      </w:pPr>
      <w:r w:rsidRPr="00D65D44">
        <w:t xml:space="preserve">Haslem, A., L.T. Kelly, D.G. Nimmo, S.J. Watson, S.A. Kenny, R.S. Taylor, S.C. Avitabile, K.E. Callister, L.M. Spence-Bailey, M.F. Clarke, and A.F. Bennett 2011. Habitat or fuel? Implications of long-term, post-fire dynamics for the development of key resources for fauna and fire. </w:t>
      </w:r>
      <w:r w:rsidRPr="00D65D44">
        <w:rPr>
          <w:i/>
        </w:rPr>
        <w:t xml:space="preserve">Journal of Applied Ecology </w:t>
      </w:r>
      <w:r w:rsidRPr="00D65D44">
        <w:t>48</w:t>
      </w:r>
      <w:r w:rsidR="00D664FA">
        <w:t>:</w:t>
      </w:r>
      <w:r w:rsidRPr="00D65D44">
        <w:t xml:space="preserve">  247-256.</w:t>
      </w:r>
    </w:p>
    <w:p w14:paraId="61660AAF" w14:textId="77777777" w:rsidR="00EA16BA" w:rsidRDefault="00EA16BA" w:rsidP="00EA16BA">
      <w:pPr>
        <w:pStyle w:val="EndNoteBibliography"/>
        <w:spacing w:after="0"/>
        <w:ind w:left="720" w:hanging="720"/>
      </w:pPr>
      <w:r w:rsidRPr="00D65D44">
        <w:t xml:space="preserve">Kelly, L.T., A.F. Bennett, M.F. Clarke, and M.A. McCarthy 2015. Optimal fire histories for biodiversity conservation. </w:t>
      </w:r>
      <w:r w:rsidRPr="00D65D44">
        <w:rPr>
          <w:i/>
        </w:rPr>
        <w:t xml:space="preserve">Conservation Biology </w:t>
      </w:r>
      <w:r w:rsidRPr="00D65D44">
        <w:t xml:space="preserve">29 (2): 473-481 </w:t>
      </w:r>
      <w:hyperlink r:id="rId19" w:history="1">
        <w:r w:rsidRPr="00D65D44">
          <w:rPr>
            <w:rStyle w:val="Hyperlink"/>
          </w:rPr>
          <w:t>https://doi.org/10.1111/cobi.12384</w:t>
        </w:r>
      </w:hyperlink>
      <w:r w:rsidRPr="00D65D44">
        <w:t>.</w:t>
      </w:r>
    </w:p>
    <w:p w14:paraId="40C37DB4" w14:textId="4D842401" w:rsidR="00EA16BA" w:rsidRPr="00D65D44" w:rsidRDefault="00EA16BA" w:rsidP="00EA16BA">
      <w:pPr>
        <w:pStyle w:val="EndNoteBibliography"/>
        <w:spacing w:after="0"/>
        <w:ind w:left="720" w:hanging="720"/>
      </w:pPr>
      <w:r w:rsidRPr="00D65D44">
        <w:t xml:space="preserve">MacHunter, J., P. Menkhorst, and R. Loyn 2009. </w:t>
      </w:r>
      <w:r w:rsidRPr="00D65D44">
        <w:rPr>
          <w:i/>
        </w:rPr>
        <w:t>Towards a process for integrating vertebrate fauna into fire management planning</w:t>
      </w:r>
      <w:r w:rsidRPr="00D65D44">
        <w:t>. Department of Sustainability and Environment, Melbourne, Australia.</w:t>
      </w:r>
    </w:p>
    <w:p w14:paraId="26BA265A" w14:textId="1990F42C" w:rsidR="00EA16BA" w:rsidRPr="00D65D44" w:rsidRDefault="00EA16BA" w:rsidP="00EA16BA">
      <w:pPr>
        <w:pStyle w:val="EndNoteBibliography"/>
        <w:spacing w:after="0"/>
        <w:ind w:left="720" w:hanging="720"/>
      </w:pPr>
      <w:r w:rsidRPr="00D65D44">
        <w:t xml:space="preserve">McCarthy, M.A., A.L. Moore, J. Krauss, J.W. Morgan, and C.F. Clements 2014. Linking indices for biodiversity monitoring to extinction risk theory. </w:t>
      </w:r>
      <w:r w:rsidRPr="00D65D44">
        <w:rPr>
          <w:i/>
        </w:rPr>
        <w:t xml:space="preserve">Conservarion Biology </w:t>
      </w:r>
      <w:r w:rsidRPr="00D65D44">
        <w:t>28: 1575-1583 10.1111/cobi.12308.</w:t>
      </w:r>
    </w:p>
    <w:p w14:paraId="4E5E1ADE" w14:textId="2CFDA433" w:rsidR="00EA16BA" w:rsidRPr="00D65D44" w:rsidRDefault="00EA16BA" w:rsidP="00EA16BA">
      <w:pPr>
        <w:pStyle w:val="EndNoteBibliography"/>
        <w:spacing w:after="0"/>
        <w:ind w:left="720" w:hanging="720"/>
      </w:pPr>
      <w:r w:rsidRPr="00D65D44">
        <w:t xml:space="preserve">Menges, E.S. 2007. Integrating demography and fire management: an example from Florida scrub. </w:t>
      </w:r>
      <w:r w:rsidRPr="00D65D44">
        <w:rPr>
          <w:i/>
        </w:rPr>
        <w:t xml:space="preserve">Australian Journal of Botany </w:t>
      </w:r>
      <w:r w:rsidRPr="00D65D44">
        <w:t xml:space="preserve">55: 261-272 </w:t>
      </w:r>
      <w:hyperlink r:id="rId20" w:history="1">
        <w:r w:rsidRPr="00D65D44">
          <w:rPr>
            <w:rStyle w:val="Hyperlink"/>
          </w:rPr>
          <w:t>https://doi.org/10.1071/BT06020</w:t>
        </w:r>
      </w:hyperlink>
      <w:r w:rsidRPr="00D65D44">
        <w:t>.</w:t>
      </w:r>
    </w:p>
    <w:p w14:paraId="08C7F850" w14:textId="79F32603" w:rsidR="00EA16BA" w:rsidRPr="00D65D44" w:rsidRDefault="00EA16BA" w:rsidP="00EA16BA">
      <w:pPr>
        <w:pStyle w:val="EndNoteBibliography"/>
        <w:spacing w:after="0"/>
        <w:ind w:left="720" w:hanging="720"/>
      </w:pPr>
      <w:r w:rsidRPr="00D65D44">
        <w:t xml:space="preserve">Morrison, D.A., G.J. Cary, S.M. Pengelly, D.G. Ross, B.J. Mullins, C.R. Thomas, and T.S. Anderson 1995. Effects of fire frequency on plant-species composition of sandstone communities in the Sydney region - inter-fire interval and time-since-fire. </w:t>
      </w:r>
      <w:r w:rsidRPr="00D65D44">
        <w:rPr>
          <w:i/>
        </w:rPr>
        <w:t xml:space="preserve">Australian Journal of Ecology </w:t>
      </w:r>
      <w:r w:rsidRPr="00D65D44">
        <w:t>20: 239-247.</w:t>
      </w:r>
    </w:p>
    <w:p w14:paraId="7A8DC2D7" w14:textId="00063010" w:rsidR="00EA16BA" w:rsidRPr="00D65D44" w:rsidRDefault="00EA16BA" w:rsidP="00EA16BA">
      <w:pPr>
        <w:pStyle w:val="EndNoteBibliography"/>
        <w:spacing w:after="0"/>
        <w:ind w:left="720" w:hanging="720"/>
      </w:pPr>
      <w:r w:rsidRPr="00D65D44">
        <w:t xml:space="preserve">Noble, I.R., and R.O. Slatyer 1980. The use of vital attributes to predict successional changes in plant communities subject to recurrent disturbances. </w:t>
      </w:r>
      <w:r w:rsidRPr="00D65D44">
        <w:rPr>
          <w:i/>
        </w:rPr>
        <w:t xml:space="preserve">Vegetatio </w:t>
      </w:r>
      <w:r w:rsidRPr="00D65D44">
        <w:t>43</w:t>
      </w:r>
      <w:r w:rsidR="00D664FA">
        <w:t>:</w:t>
      </w:r>
      <w:r w:rsidRPr="00D65D44">
        <w:t xml:space="preserve"> 5-21 </w:t>
      </w:r>
      <w:hyperlink r:id="rId21" w:history="1">
        <w:r w:rsidRPr="00D65D44">
          <w:rPr>
            <w:rStyle w:val="Hyperlink"/>
          </w:rPr>
          <w:t>https://doi.org/10.1007/BF00121013</w:t>
        </w:r>
      </w:hyperlink>
      <w:r w:rsidRPr="00D65D44">
        <w:t>.</w:t>
      </w:r>
    </w:p>
    <w:p w14:paraId="2E869E5C" w14:textId="086E89BE" w:rsidR="00EA16BA" w:rsidRPr="00D65D44" w:rsidRDefault="00EA16BA" w:rsidP="00EA16BA">
      <w:pPr>
        <w:pStyle w:val="EndNoteBibliography"/>
        <w:spacing w:after="0"/>
        <w:ind w:left="720" w:hanging="720"/>
      </w:pPr>
      <w:r w:rsidRPr="00D65D44">
        <w:t xml:space="preserve">Swan, M., H. Sitters, J. Cawson, T. Duff, Y. Wibisono, and A. York 2018. Fire planning for multispecies conservation: Integrating growth stage and fire severity. </w:t>
      </w:r>
      <w:r w:rsidRPr="00D65D44">
        <w:rPr>
          <w:i/>
        </w:rPr>
        <w:t xml:space="preserve">Forest ecology and management </w:t>
      </w:r>
      <w:r w:rsidRPr="00D65D44">
        <w:t>415</w:t>
      </w:r>
      <w:r w:rsidR="00D664FA">
        <w:t>:</w:t>
      </w:r>
      <w:r w:rsidRPr="00D65D44">
        <w:t xml:space="preserve"> 85-97 </w:t>
      </w:r>
      <w:r w:rsidR="00D664FA" w:rsidRPr="00D664FA">
        <w:t xml:space="preserve">https://doi.org </w:t>
      </w:r>
      <w:r w:rsidRPr="00D65D44">
        <w:t>10.1016/j.foreco.2018.01.003.</w:t>
      </w:r>
    </w:p>
    <w:p w14:paraId="7D760523" w14:textId="56D46398" w:rsidR="00EA16BA" w:rsidRDefault="00EA16BA" w:rsidP="00EA16BA">
      <w:pPr>
        <w:pStyle w:val="EndNoteBibliography"/>
        <w:spacing w:after="0"/>
        <w:ind w:left="720" w:hanging="720"/>
      </w:pPr>
      <w:r w:rsidRPr="00D65D44">
        <w:t xml:space="preserve">Watson, S.J., R.S. Taylor, D.G. Nimmo, L.T. Kelly, A. Haslem, M.F. Clarke, and A.F. Bennett 2012. Effects of time since fire on birds: How informative are generalized fire response curves for conservation management? </w:t>
      </w:r>
      <w:r w:rsidRPr="00D65D44">
        <w:rPr>
          <w:i/>
        </w:rPr>
        <w:t xml:space="preserve">Ecological Applications </w:t>
      </w:r>
      <w:r w:rsidRPr="00D65D44">
        <w:t>22: 685-696.</w:t>
      </w:r>
    </w:p>
    <w:p w14:paraId="65F881DF" w14:textId="77777777" w:rsidR="005B63B8" w:rsidRDefault="005B63B8" w:rsidP="00725A1E">
      <w:pPr>
        <w:pStyle w:val="BodyText"/>
        <w:spacing w:before="0" w:line="276" w:lineRule="auto"/>
        <w:rPr>
          <w:rFonts w:cstheme="minorHAnsi"/>
          <w:b/>
          <w:bCs/>
          <w:sz w:val="22"/>
          <w:szCs w:val="22"/>
        </w:rPr>
        <w:sectPr w:rsidR="005B63B8" w:rsidSect="00C67976">
          <w:footerReference w:type="even" r:id="rId22"/>
          <w:footerReference w:type="default" r:id="rId23"/>
          <w:footerReference w:type="first" r:id="rId24"/>
          <w:pgSz w:w="11906" w:h="16838"/>
          <w:pgMar w:top="1440" w:right="1080" w:bottom="1440" w:left="1080" w:header="708" w:footer="708" w:gutter="0"/>
          <w:cols w:space="708"/>
          <w:docGrid w:linePitch="360"/>
        </w:sectPr>
      </w:pPr>
    </w:p>
    <w:p w14:paraId="036BA6B6" w14:textId="0E93D14C" w:rsidR="00DD3B57" w:rsidRDefault="0009688F" w:rsidP="00725A1E">
      <w:pPr>
        <w:pStyle w:val="BodyText"/>
        <w:spacing w:before="0" w:line="276" w:lineRule="auto"/>
        <w:rPr>
          <w:rFonts w:cstheme="minorHAnsi"/>
          <w:noProof/>
          <w:sz w:val="22"/>
          <w:szCs w:val="22"/>
        </w:rPr>
      </w:pPr>
      <w:r w:rsidRPr="00D55DB7">
        <w:rPr>
          <w:rFonts w:cstheme="minorHAnsi"/>
          <w:b/>
          <w:bCs/>
          <w:sz w:val="22"/>
          <w:szCs w:val="22"/>
        </w:rPr>
        <w:t xml:space="preserve">Appendix </w:t>
      </w:r>
      <w:r w:rsidR="00180455">
        <w:rPr>
          <w:rFonts w:cstheme="minorHAnsi"/>
          <w:b/>
          <w:bCs/>
          <w:sz w:val="22"/>
          <w:szCs w:val="22"/>
        </w:rPr>
        <w:t>B</w:t>
      </w:r>
      <w:r w:rsidRPr="00D55DB7">
        <w:rPr>
          <w:rFonts w:cstheme="minorHAnsi"/>
          <w:b/>
          <w:bCs/>
          <w:sz w:val="22"/>
          <w:szCs w:val="22"/>
        </w:rPr>
        <w:t>.</w:t>
      </w:r>
      <w:r w:rsidRPr="00D55DB7">
        <w:rPr>
          <w:rFonts w:cstheme="minorHAnsi"/>
          <w:sz w:val="22"/>
          <w:szCs w:val="22"/>
        </w:rPr>
        <w:t xml:space="preserve">  Conceptual model identifying how fire regimes affect ecosystem resilience via different effects on biota.  The importance of (potentially strong) interactions with other factors in altering the way fire </w:t>
      </w:r>
      <w:r w:rsidR="00DE6773" w:rsidRPr="00D55DB7">
        <w:rPr>
          <w:rFonts w:cstheme="minorHAnsi"/>
          <w:sz w:val="22"/>
          <w:szCs w:val="22"/>
        </w:rPr>
        <w:t xml:space="preserve">(red) </w:t>
      </w:r>
      <w:r w:rsidRPr="00D55DB7">
        <w:rPr>
          <w:rFonts w:cstheme="minorHAnsi"/>
          <w:sz w:val="22"/>
          <w:szCs w:val="22"/>
        </w:rPr>
        <w:t xml:space="preserve">affects biota </w:t>
      </w:r>
      <w:r w:rsidR="00DE6773" w:rsidRPr="00D55DB7">
        <w:rPr>
          <w:rFonts w:cstheme="minorHAnsi"/>
          <w:sz w:val="22"/>
          <w:szCs w:val="22"/>
        </w:rPr>
        <w:t>(</w:t>
      </w:r>
      <w:r w:rsidR="00755C31" w:rsidRPr="00D55DB7">
        <w:rPr>
          <w:rFonts w:cstheme="minorHAnsi"/>
          <w:sz w:val="22"/>
          <w:szCs w:val="22"/>
        </w:rPr>
        <w:t>gold</w:t>
      </w:r>
      <w:proofErr w:type="gramStart"/>
      <w:r w:rsidR="00DE6773" w:rsidRPr="00D55DB7">
        <w:rPr>
          <w:rFonts w:cstheme="minorHAnsi"/>
          <w:sz w:val="22"/>
          <w:szCs w:val="22"/>
        </w:rPr>
        <w:t>)</w:t>
      </w:r>
      <w:proofErr w:type="gramEnd"/>
      <w:r w:rsidR="00DE6773" w:rsidRPr="00D55DB7">
        <w:rPr>
          <w:rFonts w:cstheme="minorHAnsi"/>
          <w:sz w:val="22"/>
          <w:szCs w:val="22"/>
        </w:rPr>
        <w:t xml:space="preserve"> </w:t>
      </w:r>
      <w:r w:rsidRPr="00D55DB7">
        <w:rPr>
          <w:rFonts w:cstheme="minorHAnsi"/>
          <w:sz w:val="22"/>
          <w:szCs w:val="22"/>
        </w:rPr>
        <w:t xml:space="preserve">and ecosystem resilience </w:t>
      </w:r>
      <w:r w:rsidR="00755C31" w:rsidRPr="00D55DB7">
        <w:rPr>
          <w:rFonts w:cstheme="minorHAnsi"/>
          <w:sz w:val="22"/>
          <w:szCs w:val="22"/>
        </w:rPr>
        <w:t xml:space="preserve">(green) </w:t>
      </w:r>
      <w:r w:rsidRPr="00D55DB7">
        <w:rPr>
          <w:rFonts w:cstheme="minorHAnsi"/>
          <w:sz w:val="22"/>
          <w:szCs w:val="22"/>
        </w:rPr>
        <w:t>is noted</w:t>
      </w:r>
      <w:r w:rsidR="00214FCB">
        <w:rPr>
          <w:rFonts w:cstheme="minorHAnsi"/>
          <w:sz w:val="22"/>
          <w:szCs w:val="22"/>
        </w:rPr>
        <w:t>. Among the suite of proposed ecosystem resilience metrics, o</w:t>
      </w:r>
      <w:r w:rsidRPr="00D55DB7">
        <w:rPr>
          <w:rFonts w:cstheme="minorHAnsi"/>
          <w:sz w:val="22"/>
          <w:szCs w:val="22"/>
        </w:rPr>
        <w:t xml:space="preserve">vals indicate </w:t>
      </w:r>
      <w:r w:rsidR="00601387">
        <w:rPr>
          <w:rFonts w:cstheme="minorHAnsi"/>
          <w:sz w:val="22"/>
          <w:szCs w:val="22"/>
        </w:rPr>
        <w:t xml:space="preserve">indirect </w:t>
      </w:r>
      <w:r w:rsidRPr="00D55DB7">
        <w:rPr>
          <w:rFonts w:cstheme="minorHAnsi"/>
          <w:sz w:val="22"/>
          <w:szCs w:val="22"/>
        </w:rPr>
        <w:t xml:space="preserve">metrics that reflect attributes of the fire regime; rectangles indicate </w:t>
      </w:r>
      <w:r w:rsidR="00601387">
        <w:rPr>
          <w:rFonts w:cstheme="minorHAnsi"/>
          <w:sz w:val="22"/>
          <w:szCs w:val="22"/>
        </w:rPr>
        <w:t xml:space="preserve">direct </w:t>
      </w:r>
      <w:r w:rsidRPr="00D55DB7">
        <w:rPr>
          <w:rFonts w:cstheme="minorHAnsi"/>
          <w:sz w:val="22"/>
          <w:szCs w:val="22"/>
        </w:rPr>
        <w:t xml:space="preserve">metrics that reflect biodiversity/ecosystem resilience. </w:t>
      </w:r>
      <w:r w:rsidR="001C2684">
        <w:rPr>
          <w:rFonts w:cstheme="minorHAnsi"/>
          <w:noProof/>
          <w:sz w:val="22"/>
          <w:szCs w:val="22"/>
        </w:rPr>
        <w:drawing>
          <wp:inline distT="0" distB="0" distL="0" distR="0" wp14:anchorId="7B67F1C2" wp14:editId="4B64B3E2">
            <wp:extent cx="8769245" cy="4898750"/>
            <wp:effectExtent l="0" t="0" r="0" b="0"/>
            <wp:docPr id="2049045263"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a:picLocks noChangeAspect="1" noChangeArrowheads="1"/>
                    </pic:cNvPicPr>
                  </pic:nvPicPr>
                  <pic:blipFill>
                    <a:blip r:embed="rId25" cstate="print">
                      <a:extLst>
                        <a:ext uri="{28A0092B-C50C-407E-A947-70E740481C1C}">
                          <a14:useLocalDpi xmlns:a14="http://schemas.microsoft.com/office/drawing/2010/main" val="0"/>
                        </a:ext>
                      </a:extLst>
                    </a:blip>
                    <a:srcRect/>
                    <a:stretch>
                      <a:fillRect/>
                    </a:stretch>
                  </pic:blipFill>
                  <pic:spPr bwMode="auto">
                    <a:xfrm>
                      <a:off x="0" y="0"/>
                      <a:ext cx="8789140" cy="4909864"/>
                    </a:xfrm>
                    <a:prstGeom prst="rect">
                      <a:avLst/>
                    </a:prstGeom>
                    <a:noFill/>
                  </pic:spPr>
                </pic:pic>
              </a:graphicData>
            </a:graphic>
          </wp:inline>
        </w:drawing>
      </w:r>
    </w:p>
    <w:p w14:paraId="3887F3AF" w14:textId="3F532CB5" w:rsidR="006F05FC" w:rsidRDefault="006F05FC" w:rsidP="00725A1E">
      <w:pPr>
        <w:pStyle w:val="BodyText"/>
        <w:spacing w:before="0" w:line="276" w:lineRule="auto"/>
        <w:rPr>
          <w:rFonts w:cstheme="minorHAnsi"/>
          <w:sz w:val="22"/>
          <w:szCs w:val="22"/>
        </w:rPr>
        <w:sectPr w:rsidR="006F05FC" w:rsidSect="00C67976">
          <w:pgSz w:w="16838" w:h="11906" w:orient="landscape"/>
          <w:pgMar w:top="1440" w:right="1080" w:bottom="1440" w:left="1080" w:header="708" w:footer="708" w:gutter="0"/>
          <w:cols w:space="708"/>
          <w:docGrid w:linePitch="360"/>
        </w:sectPr>
      </w:pPr>
    </w:p>
    <w:p w14:paraId="2A6B6631" w14:textId="28FBD9CE" w:rsidR="0009688F" w:rsidRPr="00D55DB7" w:rsidRDefault="0009688F" w:rsidP="00795315">
      <w:pPr>
        <w:pStyle w:val="CaptionImageorFigure"/>
        <w:spacing w:before="0" w:line="276" w:lineRule="auto"/>
        <w:rPr>
          <w:rFonts w:cstheme="minorHAnsi"/>
          <w:b w:val="0"/>
          <w:bCs w:val="0"/>
          <w:sz w:val="22"/>
          <w:szCs w:val="22"/>
        </w:rPr>
      </w:pPr>
      <w:r w:rsidRPr="00D55DB7">
        <w:rPr>
          <w:rFonts w:cstheme="minorHAnsi"/>
          <w:sz w:val="22"/>
          <w:szCs w:val="22"/>
        </w:rPr>
        <w:t xml:space="preserve">Appendix </w:t>
      </w:r>
      <w:r w:rsidR="003F35AA">
        <w:rPr>
          <w:rFonts w:cstheme="minorHAnsi"/>
          <w:sz w:val="22"/>
          <w:szCs w:val="22"/>
        </w:rPr>
        <w:t>C</w:t>
      </w:r>
      <w:r w:rsidRPr="00D55DB7">
        <w:rPr>
          <w:rFonts w:cstheme="minorHAnsi"/>
          <w:sz w:val="22"/>
          <w:szCs w:val="22"/>
        </w:rPr>
        <w:t xml:space="preserve">. </w:t>
      </w:r>
      <w:r w:rsidRPr="00D55DB7">
        <w:rPr>
          <w:rFonts w:cstheme="minorHAnsi"/>
          <w:b w:val="0"/>
          <w:bCs w:val="0"/>
          <w:sz w:val="22"/>
          <w:szCs w:val="22"/>
        </w:rPr>
        <w:t>Diagram illustrating the different spatial and management levels at which ecosystem resilience metrics can be measured and reported</w:t>
      </w:r>
      <w:r w:rsidR="00EC5932">
        <w:rPr>
          <w:rFonts w:cstheme="minorHAnsi"/>
          <w:b w:val="0"/>
          <w:bCs w:val="0"/>
          <w:sz w:val="22"/>
          <w:szCs w:val="22"/>
        </w:rPr>
        <w:t>, using the example of Victoria, Australia (see Figure 1, main text).</w:t>
      </w:r>
      <w:r w:rsidRPr="00D55DB7">
        <w:rPr>
          <w:rFonts w:cstheme="minorHAnsi"/>
          <w:b w:val="0"/>
          <w:bCs w:val="0"/>
          <w:sz w:val="22"/>
          <w:szCs w:val="22"/>
        </w:rPr>
        <w:t xml:space="preserve">  The lowest level is ecologically-defined (Ecological management unit), the upper three reflect administrative boundaries (District, Region, State).  </w:t>
      </w:r>
    </w:p>
    <w:p w14:paraId="4BF986E5" w14:textId="5274585C" w:rsidR="00A34AA1" w:rsidRDefault="00074D85" w:rsidP="00725A1E">
      <w:pPr>
        <w:pStyle w:val="ListBullet"/>
        <w:numPr>
          <w:ilvl w:val="0"/>
          <w:numId w:val="0"/>
        </w:numPr>
        <w:spacing w:before="0" w:line="276" w:lineRule="auto"/>
        <w:rPr>
          <w:rFonts w:cstheme="minorHAnsi"/>
          <w:sz w:val="22"/>
          <w:szCs w:val="22"/>
        </w:rPr>
      </w:pPr>
      <w:r w:rsidRPr="00D55DB7">
        <w:rPr>
          <w:rFonts w:cstheme="minorHAnsi"/>
          <w:sz w:val="22"/>
          <w:szCs w:val="22"/>
        </w:rPr>
        <w:t xml:space="preserve">Levels represent different spatial scales and </w:t>
      </w:r>
      <w:r w:rsidR="00E60803">
        <w:rPr>
          <w:rFonts w:cstheme="minorHAnsi"/>
          <w:sz w:val="22"/>
          <w:szCs w:val="22"/>
        </w:rPr>
        <w:t xml:space="preserve">levels of fire </w:t>
      </w:r>
      <w:r w:rsidRPr="00D55DB7">
        <w:rPr>
          <w:rFonts w:cstheme="minorHAnsi"/>
          <w:sz w:val="22"/>
          <w:szCs w:val="22"/>
        </w:rPr>
        <w:t>management</w:t>
      </w:r>
      <w:r w:rsidR="00D664FA">
        <w:rPr>
          <w:rFonts w:cstheme="minorHAnsi"/>
          <w:sz w:val="22"/>
          <w:szCs w:val="22"/>
        </w:rPr>
        <w:t xml:space="preserve"> administration</w:t>
      </w:r>
      <w:r w:rsidRPr="00D55DB7">
        <w:rPr>
          <w:rFonts w:cstheme="minorHAnsi"/>
          <w:sz w:val="22"/>
          <w:szCs w:val="22"/>
        </w:rPr>
        <w:t>.  The lowest level</w:t>
      </w:r>
      <w:r w:rsidR="002D4A47" w:rsidRPr="00D55DB7">
        <w:rPr>
          <w:rFonts w:cstheme="minorHAnsi"/>
          <w:sz w:val="22"/>
          <w:szCs w:val="22"/>
        </w:rPr>
        <w:t>/f</w:t>
      </w:r>
      <w:r w:rsidRPr="00D55DB7">
        <w:rPr>
          <w:rFonts w:cstheme="minorHAnsi"/>
          <w:sz w:val="22"/>
          <w:szCs w:val="22"/>
        </w:rPr>
        <w:t xml:space="preserve">inest spatial scale should be ecologically </w:t>
      </w:r>
      <w:proofErr w:type="gramStart"/>
      <w:r w:rsidRPr="00D55DB7">
        <w:rPr>
          <w:rFonts w:cstheme="minorHAnsi"/>
          <w:sz w:val="22"/>
          <w:szCs w:val="22"/>
        </w:rPr>
        <w:t>relevant, and</w:t>
      </w:r>
      <w:proofErr w:type="gramEnd"/>
      <w:r w:rsidRPr="00D55DB7">
        <w:rPr>
          <w:rFonts w:cstheme="minorHAnsi"/>
          <w:sz w:val="22"/>
          <w:szCs w:val="22"/>
        </w:rPr>
        <w:t xml:space="preserve"> provide information about </w:t>
      </w:r>
      <w:r w:rsidRPr="00E60803">
        <w:rPr>
          <w:rFonts w:cstheme="minorHAnsi"/>
          <w:sz w:val="22"/>
          <w:szCs w:val="22"/>
        </w:rPr>
        <w:t xml:space="preserve">where </w:t>
      </w:r>
      <w:r w:rsidRPr="00D55DB7">
        <w:rPr>
          <w:rFonts w:cstheme="minorHAnsi"/>
          <w:sz w:val="22"/>
          <w:szCs w:val="22"/>
        </w:rPr>
        <w:t xml:space="preserve">metrics are in desirable or undesirable states; at this level, metrics directly inform tactical and operational fire management.  Planning and management at the </w:t>
      </w:r>
      <w:proofErr w:type="gramStart"/>
      <w:r w:rsidRPr="00D55DB7">
        <w:rPr>
          <w:rFonts w:cstheme="minorHAnsi"/>
          <w:sz w:val="22"/>
          <w:szCs w:val="22"/>
        </w:rPr>
        <w:t>District</w:t>
      </w:r>
      <w:proofErr w:type="gramEnd"/>
      <w:r w:rsidRPr="00D55DB7">
        <w:rPr>
          <w:rFonts w:cstheme="minorHAnsi"/>
          <w:sz w:val="22"/>
          <w:szCs w:val="22"/>
        </w:rPr>
        <w:t xml:space="preserve"> level has a strong influence on outcomes for ecosystem resilience and so it is essential to measure metrics at this level to guide planning</w:t>
      </w:r>
      <w:r w:rsidR="00340AE4">
        <w:rPr>
          <w:rFonts w:cstheme="minorHAnsi"/>
          <w:sz w:val="22"/>
          <w:szCs w:val="22"/>
        </w:rPr>
        <w:t xml:space="preserve"> and </w:t>
      </w:r>
      <w:r w:rsidR="00340AE4" w:rsidRPr="00D55DB7">
        <w:rPr>
          <w:rFonts w:cstheme="minorHAnsi"/>
          <w:sz w:val="22"/>
          <w:szCs w:val="22"/>
        </w:rPr>
        <w:t>assess management effectiveness</w:t>
      </w:r>
      <w:r w:rsidRPr="00D55DB7">
        <w:rPr>
          <w:rFonts w:cstheme="minorHAnsi"/>
          <w:sz w:val="22"/>
          <w:szCs w:val="22"/>
        </w:rPr>
        <w:t xml:space="preserve">.  At higher levels (Region, State), metrics provide critical insight into how the status of ecosystem resilience is tracking over </w:t>
      </w:r>
      <w:proofErr w:type="gramStart"/>
      <w:r w:rsidRPr="00D55DB7">
        <w:rPr>
          <w:rFonts w:cstheme="minorHAnsi"/>
          <w:sz w:val="22"/>
          <w:szCs w:val="22"/>
        </w:rPr>
        <w:t>time, and</w:t>
      </w:r>
      <w:proofErr w:type="gramEnd"/>
      <w:r w:rsidRPr="00D55DB7">
        <w:rPr>
          <w:rFonts w:cstheme="minorHAnsi"/>
          <w:sz w:val="22"/>
          <w:szCs w:val="22"/>
        </w:rPr>
        <w:t xml:space="preserve"> inform both operational and strategic fire planning.  </w:t>
      </w:r>
    </w:p>
    <w:p w14:paraId="533B58C9" w14:textId="041272D0" w:rsidR="00AA3275" w:rsidRDefault="00592F8C" w:rsidP="00725A1E">
      <w:pPr>
        <w:pStyle w:val="ListBullet"/>
        <w:numPr>
          <w:ilvl w:val="0"/>
          <w:numId w:val="0"/>
        </w:numPr>
        <w:spacing w:before="0" w:line="276" w:lineRule="auto"/>
        <w:rPr>
          <w:rFonts w:cstheme="minorHAnsi"/>
          <w:sz w:val="22"/>
          <w:szCs w:val="22"/>
        </w:rPr>
      </w:pPr>
      <w:r w:rsidRPr="00D55DB7">
        <w:rPr>
          <w:rFonts w:cstheme="minorHAnsi"/>
          <w:sz w:val="22"/>
          <w:szCs w:val="22"/>
        </w:rPr>
        <w:t>C</w:t>
      </w:r>
      <w:r w:rsidR="00074D85" w:rsidRPr="00D55DB7">
        <w:rPr>
          <w:rFonts w:cstheme="minorHAnsi"/>
          <w:sz w:val="22"/>
          <w:szCs w:val="22"/>
        </w:rPr>
        <w:t xml:space="preserve">urrent reporting frameworks within </w:t>
      </w:r>
      <w:r w:rsidR="00B04E80">
        <w:rPr>
          <w:rFonts w:cstheme="minorHAnsi"/>
          <w:sz w:val="22"/>
          <w:szCs w:val="22"/>
        </w:rPr>
        <w:t xml:space="preserve">the </w:t>
      </w:r>
      <w:r w:rsidR="00B04E80" w:rsidRPr="00D55DB7">
        <w:rPr>
          <w:rFonts w:cstheme="minorHAnsi"/>
          <w:sz w:val="22"/>
          <w:szCs w:val="22"/>
        </w:rPr>
        <w:t>Department of Energy, Environment and Climate Action</w:t>
      </w:r>
      <w:r w:rsidR="00074D85" w:rsidRPr="00D55DB7">
        <w:rPr>
          <w:rFonts w:cstheme="minorHAnsi"/>
          <w:sz w:val="22"/>
          <w:szCs w:val="22"/>
        </w:rPr>
        <w:t xml:space="preserve"> encompass multiple levels and so a framework to guide the consistent measurement and interpretation of metrics </w:t>
      </w:r>
      <w:r w:rsidR="00074D85" w:rsidRPr="00D55DB7">
        <w:rPr>
          <w:rFonts w:cstheme="minorHAnsi"/>
          <w:i/>
          <w:iCs/>
          <w:sz w:val="22"/>
          <w:szCs w:val="22"/>
        </w:rPr>
        <w:t>between Districts and/or Regions</w:t>
      </w:r>
      <w:r w:rsidR="00074D85" w:rsidRPr="00D55DB7">
        <w:rPr>
          <w:rFonts w:cstheme="minorHAnsi"/>
          <w:sz w:val="22"/>
          <w:szCs w:val="22"/>
        </w:rPr>
        <w:t xml:space="preserve"> </w:t>
      </w:r>
      <w:r w:rsidR="003E433D" w:rsidRPr="00D55DB7">
        <w:rPr>
          <w:rFonts w:cstheme="minorHAnsi"/>
          <w:sz w:val="22"/>
          <w:szCs w:val="22"/>
        </w:rPr>
        <w:t xml:space="preserve">(across space) </w:t>
      </w:r>
      <w:r w:rsidR="00074D85" w:rsidRPr="00D55DB7">
        <w:rPr>
          <w:rFonts w:cstheme="minorHAnsi"/>
          <w:sz w:val="22"/>
          <w:szCs w:val="22"/>
        </w:rPr>
        <w:t xml:space="preserve">and </w:t>
      </w:r>
      <w:r w:rsidR="00074D85" w:rsidRPr="00D55DB7">
        <w:rPr>
          <w:rFonts w:cstheme="minorHAnsi"/>
          <w:i/>
          <w:iCs/>
          <w:sz w:val="22"/>
          <w:szCs w:val="22"/>
        </w:rPr>
        <w:t>across management levels</w:t>
      </w:r>
      <w:r w:rsidR="00074D85" w:rsidRPr="00D55DB7">
        <w:rPr>
          <w:rFonts w:cstheme="minorHAnsi"/>
          <w:sz w:val="22"/>
          <w:szCs w:val="22"/>
        </w:rPr>
        <w:t xml:space="preserve"> </w:t>
      </w:r>
      <w:r w:rsidR="003E433D" w:rsidRPr="00D55DB7">
        <w:rPr>
          <w:rFonts w:cstheme="minorHAnsi"/>
          <w:sz w:val="22"/>
          <w:szCs w:val="22"/>
        </w:rPr>
        <w:t xml:space="preserve">(across scales) </w:t>
      </w:r>
      <w:r w:rsidR="00074D85" w:rsidRPr="00D55DB7">
        <w:rPr>
          <w:rFonts w:cstheme="minorHAnsi"/>
          <w:sz w:val="22"/>
          <w:szCs w:val="22"/>
        </w:rPr>
        <w:t xml:space="preserve">will enable greater transparency in </w:t>
      </w:r>
      <w:r w:rsidR="003E433D" w:rsidRPr="00D55DB7">
        <w:rPr>
          <w:rFonts w:cstheme="minorHAnsi"/>
          <w:sz w:val="22"/>
          <w:szCs w:val="22"/>
        </w:rPr>
        <w:t xml:space="preserve">the evaluation and </w:t>
      </w:r>
      <w:r w:rsidR="00074D85" w:rsidRPr="00D55DB7">
        <w:rPr>
          <w:rFonts w:cstheme="minorHAnsi"/>
          <w:sz w:val="22"/>
          <w:szCs w:val="22"/>
        </w:rPr>
        <w:t>reporting</w:t>
      </w:r>
      <w:r w:rsidR="003E433D" w:rsidRPr="00D55DB7">
        <w:rPr>
          <w:rFonts w:cstheme="minorHAnsi"/>
          <w:sz w:val="22"/>
          <w:szCs w:val="22"/>
        </w:rPr>
        <w:t xml:space="preserve"> of the outcomes of fire management for ecosystem resilience</w:t>
      </w:r>
      <w:r w:rsidR="00074D85" w:rsidRPr="00D55DB7">
        <w:rPr>
          <w:rFonts w:cstheme="minorHAnsi"/>
          <w:sz w:val="22"/>
          <w:szCs w:val="22"/>
        </w:rPr>
        <w:t>.</w:t>
      </w:r>
      <w:r w:rsidR="008741D2" w:rsidRPr="00D55DB7">
        <w:rPr>
          <w:rFonts w:cstheme="minorHAnsi"/>
          <w:sz w:val="22"/>
          <w:szCs w:val="22"/>
        </w:rPr>
        <w:t xml:space="preserve"> </w:t>
      </w:r>
    </w:p>
    <w:p w14:paraId="635CFD99" w14:textId="45E2D753" w:rsidR="0009688F" w:rsidRPr="00D55DB7" w:rsidRDefault="0009688F" w:rsidP="000B77FA">
      <w:pPr>
        <w:pStyle w:val="CaptionImageorFigure"/>
        <w:spacing w:before="0" w:line="276" w:lineRule="auto"/>
        <w:rPr>
          <w:rFonts w:cstheme="minorHAnsi"/>
          <w:b w:val="0"/>
          <w:bCs w:val="0"/>
          <w:sz w:val="22"/>
          <w:szCs w:val="22"/>
        </w:rPr>
      </w:pPr>
      <w:r w:rsidRPr="00D55DB7">
        <w:rPr>
          <w:rFonts w:cstheme="minorHAnsi"/>
          <w:b w:val="0"/>
          <w:bCs w:val="0"/>
          <w:noProof/>
          <w:sz w:val="22"/>
          <w:szCs w:val="22"/>
        </w:rPr>
        <w:drawing>
          <wp:inline distT="0" distB="0" distL="0" distR="0" wp14:anchorId="0080ECED" wp14:editId="5578FFEB">
            <wp:extent cx="5938005" cy="3216275"/>
            <wp:effectExtent l="0" t="0" r="0" b="0"/>
            <wp:docPr id="1631587255" name="Picture 1631587255"/>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a:picLocks noChangeAspect="1" noChangeArrowheads="1"/>
                    </pic:cNvPicPr>
                  </pic:nvPicPr>
                  <pic:blipFill rotWithShape="1">
                    <a:blip r:embed="rId26" cstate="print">
                      <a:extLst>
                        <a:ext uri="{28A0092B-C50C-407E-A947-70E740481C1C}">
                          <a14:useLocalDpi xmlns:a14="http://schemas.microsoft.com/office/drawing/2010/main" val="0"/>
                        </a:ext>
                      </a:extLst>
                    </a:blip>
                    <a:srcRect l="2502" r="2864"/>
                    <a:stretch/>
                  </pic:blipFill>
                  <pic:spPr bwMode="auto">
                    <a:xfrm>
                      <a:off x="0" y="0"/>
                      <a:ext cx="6151352" cy="3331833"/>
                    </a:xfrm>
                    <a:prstGeom prst="rect">
                      <a:avLst/>
                    </a:prstGeom>
                    <a:noFill/>
                    <a:ln>
                      <a:noFill/>
                    </a:ln>
                    <a:extLst>
                      <a:ext uri="{53640926-AAD7-44D8-BBD7-CCE9431645EC}">
                        <a14:shadowObscured xmlns:a14="http://schemas.microsoft.com/office/drawing/2010/main"/>
                      </a:ext>
                    </a:extLst>
                  </pic:spPr>
                </pic:pic>
              </a:graphicData>
            </a:graphic>
          </wp:inline>
        </w:drawing>
      </w:r>
    </w:p>
    <w:p w14:paraId="1BEF7D81" w14:textId="58E1AF80" w:rsidR="0009688F" w:rsidRPr="00D55DB7" w:rsidRDefault="0009688F" w:rsidP="00725A1E">
      <w:pPr>
        <w:pStyle w:val="PullOutBoxBullet"/>
        <w:spacing w:before="0" w:line="276" w:lineRule="auto"/>
        <w:ind w:right="0" w:hanging="170"/>
        <w:rPr>
          <w:rFonts w:cstheme="minorHAnsi"/>
          <w:sz w:val="22"/>
          <w:szCs w:val="22"/>
        </w:rPr>
      </w:pPr>
    </w:p>
    <w:p w14:paraId="34A4D2D9" w14:textId="7174A320" w:rsidR="00580DA3" w:rsidRPr="00D55DB7" w:rsidRDefault="00580DA3" w:rsidP="00725A1E">
      <w:pPr>
        <w:pStyle w:val="CaptionImageorFigure"/>
        <w:spacing w:before="0" w:line="276" w:lineRule="auto"/>
        <w:rPr>
          <w:rFonts w:cstheme="minorHAnsi"/>
          <w:sz w:val="22"/>
          <w:szCs w:val="22"/>
        </w:rPr>
        <w:sectPr w:rsidR="00580DA3" w:rsidRPr="00D55DB7" w:rsidSect="00C67976">
          <w:pgSz w:w="11906" w:h="16838"/>
          <w:pgMar w:top="1440" w:right="1080" w:bottom="1440" w:left="1080" w:header="708" w:footer="708" w:gutter="0"/>
          <w:cols w:space="708"/>
          <w:docGrid w:linePitch="360"/>
        </w:sectPr>
      </w:pPr>
    </w:p>
    <w:p w14:paraId="4DAE8FAF" w14:textId="78F5126B" w:rsidR="0009688F" w:rsidRPr="00D55DB7" w:rsidRDefault="00580DA3" w:rsidP="00795315">
      <w:pPr>
        <w:pStyle w:val="CaptionImageorFigure"/>
        <w:spacing w:before="0" w:line="276" w:lineRule="auto"/>
        <w:rPr>
          <w:rFonts w:cstheme="minorHAnsi"/>
          <w:sz w:val="22"/>
          <w:szCs w:val="22"/>
        </w:rPr>
      </w:pPr>
      <w:r w:rsidRPr="00D55DB7">
        <w:rPr>
          <w:rFonts w:cstheme="minorHAnsi"/>
          <w:sz w:val="22"/>
          <w:szCs w:val="22"/>
        </w:rPr>
        <w:t xml:space="preserve">Appendix </w:t>
      </w:r>
      <w:r w:rsidR="003F35AA">
        <w:rPr>
          <w:rFonts w:cstheme="minorHAnsi"/>
          <w:sz w:val="22"/>
          <w:szCs w:val="22"/>
        </w:rPr>
        <w:t>D</w:t>
      </w:r>
      <w:r w:rsidR="00413037" w:rsidRPr="00D55DB7">
        <w:rPr>
          <w:rFonts w:cstheme="minorHAnsi"/>
          <w:sz w:val="22"/>
          <w:szCs w:val="22"/>
        </w:rPr>
        <w:t xml:space="preserve">. </w:t>
      </w:r>
      <w:r w:rsidR="00B461AF" w:rsidRPr="00D55DB7">
        <w:rPr>
          <w:rFonts w:cstheme="minorHAnsi"/>
          <w:b w:val="0"/>
          <w:bCs w:val="0"/>
          <w:sz w:val="22"/>
          <w:szCs w:val="22"/>
        </w:rPr>
        <w:t>Details of the emp</w:t>
      </w:r>
      <w:r w:rsidR="00004B0C" w:rsidRPr="00D55DB7">
        <w:rPr>
          <w:rFonts w:cstheme="minorHAnsi"/>
          <w:b w:val="0"/>
          <w:bCs w:val="0"/>
          <w:sz w:val="22"/>
          <w:szCs w:val="22"/>
        </w:rPr>
        <w:t>irically-based fire response curve used to calculate the Species Habitat Availability metric for the Southern Brown Bandicoot</w:t>
      </w:r>
      <w:r w:rsidR="00A81663">
        <w:rPr>
          <w:rFonts w:cstheme="minorHAnsi"/>
          <w:b w:val="0"/>
          <w:bCs w:val="0"/>
          <w:sz w:val="22"/>
          <w:szCs w:val="22"/>
        </w:rPr>
        <w:t xml:space="preserve"> </w:t>
      </w:r>
      <w:r w:rsidR="00A81663" w:rsidRPr="00D07148">
        <w:rPr>
          <w:rFonts w:cstheme="minorHAnsi"/>
          <w:b w:val="0"/>
          <w:bCs w:val="0"/>
          <w:i/>
          <w:iCs/>
          <w:sz w:val="22"/>
          <w:szCs w:val="22"/>
        </w:rPr>
        <w:t>(</w:t>
      </w:r>
      <w:proofErr w:type="spellStart"/>
      <w:r w:rsidR="00D07148" w:rsidRPr="00D07148">
        <w:rPr>
          <w:rFonts w:cstheme="minorHAnsi"/>
          <w:b w:val="0"/>
          <w:bCs w:val="0"/>
          <w:i/>
          <w:iCs/>
          <w:sz w:val="22"/>
          <w:szCs w:val="22"/>
        </w:rPr>
        <w:t>Isoodon</w:t>
      </w:r>
      <w:proofErr w:type="spellEnd"/>
      <w:r w:rsidR="00D07148" w:rsidRPr="00D07148">
        <w:rPr>
          <w:rFonts w:cstheme="minorHAnsi"/>
          <w:b w:val="0"/>
          <w:bCs w:val="0"/>
          <w:i/>
          <w:iCs/>
          <w:sz w:val="22"/>
          <w:szCs w:val="22"/>
        </w:rPr>
        <w:t xml:space="preserve"> </w:t>
      </w:r>
      <w:proofErr w:type="spellStart"/>
      <w:r w:rsidR="00D07148" w:rsidRPr="00D07148">
        <w:rPr>
          <w:rFonts w:cstheme="minorHAnsi"/>
          <w:b w:val="0"/>
          <w:bCs w:val="0"/>
          <w:i/>
          <w:iCs/>
          <w:sz w:val="22"/>
          <w:szCs w:val="22"/>
        </w:rPr>
        <w:t>obesulus</w:t>
      </w:r>
      <w:proofErr w:type="spellEnd"/>
      <w:r w:rsidR="00D07148">
        <w:rPr>
          <w:rFonts w:cstheme="minorHAnsi"/>
          <w:b w:val="0"/>
          <w:bCs w:val="0"/>
          <w:sz w:val="22"/>
          <w:szCs w:val="22"/>
        </w:rPr>
        <w:t>)</w:t>
      </w:r>
      <w:r w:rsidR="00795315">
        <w:rPr>
          <w:rFonts w:cstheme="minorHAnsi"/>
          <w:b w:val="0"/>
          <w:bCs w:val="0"/>
          <w:sz w:val="22"/>
          <w:szCs w:val="22"/>
        </w:rPr>
        <w:t>, a small ground-dwelling native mammal</w:t>
      </w:r>
      <w:r w:rsidR="00004B0C" w:rsidRPr="00D55DB7">
        <w:rPr>
          <w:rFonts w:cstheme="minorHAnsi"/>
          <w:b w:val="0"/>
          <w:bCs w:val="0"/>
          <w:sz w:val="22"/>
          <w:szCs w:val="22"/>
        </w:rPr>
        <w:t>.</w:t>
      </w:r>
      <w:r w:rsidR="00A81663">
        <w:rPr>
          <w:rFonts w:cstheme="minorHAnsi"/>
          <w:b w:val="0"/>
          <w:bCs w:val="0"/>
          <w:sz w:val="22"/>
          <w:szCs w:val="22"/>
        </w:rPr>
        <w:t xml:space="preserve"> </w:t>
      </w:r>
      <w:r w:rsidR="00004B0C" w:rsidRPr="00D55DB7">
        <w:rPr>
          <w:rFonts w:cstheme="minorHAnsi"/>
          <w:sz w:val="22"/>
          <w:szCs w:val="22"/>
        </w:rPr>
        <w:t xml:space="preserve"> </w:t>
      </w:r>
    </w:p>
    <w:p w14:paraId="4CD39992" w14:textId="0403EA01" w:rsidR="007C4028" w:rsidRDefault="007262C0" w:rsidP="00795315">
      <w:pPr>
        <w:spacing w:line="276" w:lineRule="auto"/>
        <w:rPr>
          <w:rFonts w:cstheme="minorHAnsi"/>
          <w:szCs w:val="22"/>
        </w:rPr>
      </w:pPr>
      <w:r>
        <w:rPr>
          <w:rFonts w:cstheme="minorHAnsi"/>
          <w:szCs w:val="22"/>
        </w:rPr>
        <w:t xml:space="preserve">The fire-response </w:t>
      </w:r>
      <w:r w:rsidR="00200B58">
        <w:rPr>
          <w:rFonts w:cstheme="minorHAnsi"/>
          <w:szCs w:val="22"/>
        </w:rPr>
        <w:t>curve</w:t>
      </w:r>
      <w:r w:rsidR="00B41F12">
        <w:rPr>
          <w:rFonts w:cstheme="minorHAnsi"/>
          <w:szCs w:val="22"/>
        </w:rPr>
        <w:t xml:space="preserve"> for the Southern Brown Bandicoot</w:t>
      </w:r>
      <w:r w:rsidR="008A13EA">
        <w:rPr>
          <w:rFonts w:cstheme="minorHAnsi"/>
          <w:szCs w:val="22"/>
        </w:rPr>
        <w:t>,</w:t>
      </w:r>
      <w:r w:rsidR="00200B58">
        <w:rPr>
          <w:rFonts w:cstheme="minorHAnsi"/>
          <w:szCs w:val="22"/>
        </w:rPr>
        <w:t xml:space="preserve"> used </w:t>
      </w:r>
      <w:r w:rsidR="009073F3">
        <w:rPr>
          <w:rFonts w:cstheme="minorHAnsi"/>
          <w:szCs w:val="22"/>
        </w:rPr>
        <w:t>when</w:t>
      </w:r>
      <w:r w:rsidR="00200B58">
        <w:rPr>
          <w:rFonts w:cstheme="minorHAnsi"/>
          <w:szCs w:val="22"/>
        </w:rPr>
        <w:t xml:space="preserve"> calculat</w:t>
      </w:r>
      <w:r w:rsidR="009073F3">
        <w:rPr>
          <w:rFonts w:cstheme="minorHAnsi"/>
          <w:szCs w:val="22"/>
        </w:rPr>
        <w:t xml:space="preserve">ing </w:t>
      </w:r>
      <w:r w:rsidR="00200B58">
        <w:rPr>
          <w:rFonts w:cstheme="minorHAnsi"/>
          <w:szCs w:val="22"/>
        </w:rPr>
        <w:t>the Species Habitat Availability metric</w:t>
      </w:r>
      <w:r w:rsidR="008A13EA">
        <w:rPr>
          <w:rFonts w:cstheme="minorHAnsi"/>
          <w:szCs w:val="22"/>
        </w:rPr>
        <w:t>,</w:t>
      </w:r>
      <w:r w:rsidR="00200B58">
        <w:rPr>
          <w:rFonts w:cstheme="minorHAnsi"/>
          <w:szCs w:val="22"/>
        </w:rPr>
        <w:t xml:space="preserve"> </w:t>
      </w:r>
      <w:r w:rsidR="00B41F12">
        <w:rPr>
          <w:rFonts w:cstheme="minorHAnsi"/>
          <w:szCs w:val="22"/>
        </w:rPr>
        <w:t xml:space="preserve">was generated using empirical data </w:t>
      </w:r>
      <w:r w:rsidR="00F973F7">
        <w:rPr>
          <w:rFonts w:cstheme="minorHAnsi"/>
          <w:szCs w:val="22"/>
        </w:rPr>
        <w:t xml:space="preserve">from the </w:t>
      </w:r>
      <w:proofErr w:type="gramStart"/>
      <w:r w:rsidR="009073F3" w:rsidRPr="009168C9">
        <w:t>South</w:t>
      </w:r>
      <w:r w:rsidR="00623097">
        <w:t xml:space="preserve"> W</w:t>
      </w:r>
      <w:r w:rsidR="009073F3" w:rsidRPr="009168C9">
        <w:t>est</w:t>
      </w:r>
      <w:proofErr w:type="gramEnd"/>
      <w:r w:rsidR="009073F3" w:rsidRPr="009168C9">
        <w:t xml:space="preserve"> Biodiversity </w:t>
      </w:r>
      <w:r w:rsidR="00623097">
        <w:t xml:space="preserve">Monitoring </w:t>
      </w:r>
      <w:r w:rsidR="009073F3" w:rsidRPr="009168C9">
        <w:t xml:space="preserve">Database. </w:t>
      </w:r>
      <w:r w:rsidR="00B41F12">
        <w:rPr>
          <w:rFonts w:cstheme="minorHAnsi"/>
          <w:szCs w:val="22"/>
        </w:rPr>
        <w:t xml:space="preserve"> </w:t>
      </w:r>
      <w:r w:rsidR="00EF13B8">
        <w:rPr>
          <w:rFonts w:cstheme="minorHAnsi"/>
          <w:szCs w:val="22"/>
        </w:rPr>
        <w:t xml:space="preserve">Monitoring </w:t>
      </w:r>
      <w:r w:rsidR="008A13EA">
        <w:rPr>
          <w:rFonts w:cstheme="minorHAnsi"/>
          <w:szCs w:val="22"/>
        </w:rPr>
        <w:t xml:space="preserve">data </w:t>
      </w:r>
      <w:r w:rsidR="002E13CA">
        <w:rPr>
          <w:rFonts w:cstheme="minorHAnsi"/>
          <w:szCs w:val="22"/>
        </w:rPr>
        <w:t>for</w:t>
      </w:r>
      <w:r w:rsidR="008A13EA">
        <w:rPr>
          <w:rFonts w:cstheme="minorHAnsi"/>
          <w:szCs w:val="22"/>
        </w:rPr>
        <w:t xml:space="preserve"> the occurrence </w:t>
      </w:r>
      <w:r w:rsidR="00EF13B8">
        <w:rPr>
          <w:rFonts w:cstheme="minorHAnsi"/>
          <w:szCs w:val="22"/>
        </w:rPr>
        <w:t xml:space="preserve">of the </w:t>
      </w:r>
      <w:r w:rsidR="004962D3">
        <w:rPr>
          <w:rFonts w:cstheme="minorHAnsi"/>
          <w:szCs w:val="22"/>
        </w:rPr>
        <w:t xml:space="preserve">Southern Brown Bandicoot </w:t>
      </w:r>
      <w:r w:rsidR="00E9662D">
        <w:rPr>
          <w:rFonts w:cstheme="minorHAnsi"/>
          <w:szCs w:val="22"/>
        </w:rPr>
        <w:t xml:space="preserve">was </w:t>
      </w:r>
      <w:r w:rsidR="00EF13B8">
        <w:rPr>
          <w:rFonts w:cstheme="minorHAnsi"/>
          <w:szCs w:val="22"/>
        </w:rPr>
        <w:t xml:space="preserve">available for </w:t>
      </w:r>
      <w:r w:rsidR="004962D3">
        <w:rPr>
          <w:rFonts w:cstheme="minorHAnsi"/>
          <w:szCs w:val="22"/>
        </w:rPr>
        <w:t xml:space="preserve">1011 sites </w:t>
      </w:r>
      <w:r w:rsidR="009A556A">
        <w:rPr>
          <w:rFonts w:cstheme="minorHAnsi"/>
          <w:szCs w:val="22"/>
        </w:rPr>
        <w:t xml:space="preserve">located across the Barwon </w:t>
      </w:r>
      <w:proofErr w:type="gramStart"/>
      <w:r w:rsidR="009A556A">
        <w:rPr>
          <w:rFonts w:cstheme="minorHAnsi"/>
          <w:szCs w:val="22"/>
        </w:rPr>
        <w:t>South West</w:t>
      </w:r>
      <w:proofErr w:type="gramEnd"/>
      <w:r w:rsidR="009A556A">
        <w:rPr>
          <w:rFonts w:cstheme="minorHAnsi"/>
          <w:szCs w:val="22"/>
        </w:rPr>
        <w:t xml:space="preserve"> Region.  Sites were aged between 1 and 80 years-since-fire (Figure 1) and </w:t>
      </w:r>
      <w:r w:rsidR="00137DBD">
        <w:rPr>
          <w:rFonts w:cstheme="minorHAnsi"/>
          <w:szCs w:val="22"/>
        </w:rPr>
        <w:t>d</w:t>
      </w:r>
      <w:r w:rsidR="009A556A">
        <w:rPr>
          <w:rFonts w:cstheme="minorHAnsi"/>
          <w:szCs w:val="22"/>
        </w:rPr>
        <w:t xml:space="preserve">istributed across </w:t>
      </w:r>
      <w:r w:rsidR="00137DBD">
        <w:rPr>
          <w:rFonts w:cstheme="minorHAnsi"/>
          <w:szCs w:val="22"/>
        </w:rPr>
        <w:t>nine</w:t>
      </w:r>
      <w:r w:rsidR="009A556A">
        <w:rPr>
          <w:rFonts w:cstheme="minorHAnsi"/>
          <w:szCs w:val="22"/>
        </w:rPr>
        <w:t xml:space="preserve"> vegetation types</w:t>
      </w:r>
      <w:r w:rsidR="004069B8">
        <w:rPr>
          <w:rFonts w:cstheme="minorHAnsi"/>
          <w:szCs w:val="22"/>
        </w:rPr>
        <w:t xml:space="preserve"> (Table 1). </w:t>
      </w:r>
      <w:r w:rsidR="00E9662D">
        <w:rPr>
          <w:rFonts w:cstheme="minorHAnsi"/>
          <w:szCs w:val="22"/>
        </w:rPr>
        <w:t xml:space="preserve"> </w:t>
      </w:r>
      <w:r w:rsidR="0019445A">
        <w:rPr>
          <w:rFonts w:cstheme="minorHAnsi"/>
          <w:szCs w:val="22"/>
        </w:rPr>
        <w:t>Data</w:t>
      </w:r>
      <w:r w:rsidR="00CB7FDE">
        <w:rPr>
          <w:rFonts w:cstheme="minorHAnsi"/>
          <w:szCs w:val="22"/>
        </w:rPr>
        <w:t xml:space="preserve"> </w:t>
      </w:r>
      <w:r w:rsidR="00AE4228">
        <w:rPr>
          <w:rFonts w:cstheme="minorHAnsi"/>
          <w:szCs w:val="22"/>
        </w:rPr>
        <w:t>t</w:t>
      </w:r>
      <w:r w:rsidR="0019445A">
        <w:rPr>
          <w:rFonts w:cstheme="minorHAnsi"/>
          <w:szCs w:val="22"/>
        </w:rPr>
        <w:t>ook</w:t>
      </w:r>
      <w:r w:rsidR="00AE4228">
        <w:rPr>
          <w:rFonts w:cstheme="minorHAnsi"/>
          <w:szCs w:val="22"/>
        </w:rPr>
        <w:t xml:space="preserve"> the form of presence/absence </w:t>
      </w:r>
      <w:r w:rsidR="0019445A">
        <w:rPr>
          <w:rFonts w:cstheme="minorHAnsi"/>
          <w:szCs w:val="22"/>
        </w:rPr>
        <w:t xml:space="preserve">records </w:t>
      </w:r>
      <w:r w:rsidR="005E5575">
        <w:rPr>
          <w:rFonts w:cstheme="minorHAnsi"/>
          <w:szCs w:val="22"/>
        </w:rPr>
        <w:t xml:space="preserve">for </w:t>
      </w:r>
      <w:r w:rsidR="0019445A">
        <w:rPr>
          <w:rFonts w:cstheme="minorHAnsi"/>
          <w:szCs w:val="22"/>
        </w:rPr>
        <w:t xml:space="preserve">the Southern Brown Bandicoot </w:t>
      </w:r>
      <w:r w:rsidR="005E5575">
        <w:rPr>
          <w:rFonts w:cstheme="minorHAnsi"/>
          <w:szCs w:val="22"/>
        </w:rPr>
        <w:t>at</w:t>
      </w:r>
      <w:r w:rsidR="00AE4228">
        <w:rPr>
          <w:rFonts w:cstheme="minorHAnsi"/>
          <w:szCs w:val="22"/>
        </w:rPr>
        <w:t xml:space="preserve"> each site.</w:t>
      </w:r>
    </w:p>
    <w:p w14:paraId="75D2E162" w14:textId="6CA59FCD" w:rsidR="00BB0CDA" w:rsidRDefault="00D77CE6" w:rsidP="00795315">
      <w:pPr>
        <w:spacing w:line="276" w:lineRule="auto"/>
        <w:rPr>
          <w:rFonts w:cstheme="minorHAnsi"/>
          <w:szCs w:val="22"/>
        </w:rPr>
      </w:pPr>
      <w:r>
        <w:rPr>
          <w:rFonts w:cstheme="minorHAnsi"/>
          <w:szCs w:val="22"/>
        </w:rPr>
        <w:t xml:space="preserve">A generalised additive model was used to </w:t>
      </w:r>
      <w:r w:rsidR="00C33005">
        <w:rPr>
          <w:rFonts w:cstheme="minorHAnsi"/>
          <w:szCs w:val="22"/>
        </w:rPr>
        <w:t xml:space="preserve">quantify the relationship between the </w:t>
      </w:r>
      <w:r w:rsidR="00D50E50">
        <w:rPr>
          <w:rFonts w:cstheme="minorHAnsi"/>
          <w:szCs w:val="22"/>
        </w:rPr>
        <w:t>fire-age of sites (</w:t>
      </w:r>
      <w:r w:rsidR="002D5209">
        <w:rPr>
          <w:rFonts w:cstheme="minorHAnsi"/>
          <w:szCs w:val="22"/>
        </w:rPr>
        <w:t xml:space="preserve">years-since-fire, as a continuous </w:t>
      </w:r>
      <w:r w:rsidR="00D50E50">
        <w:rPr>
          <w:rFonts w:cstheme="minorHAnsi"/>
          <w:szCs w:val="22"/>
        </w:rPr>
        <w:t xml:space="preserve">predictor variable) and the </w:t>
      </w:r>
      <w:r w:rsidR="00C33005">
        <w:rPr>
          <w:rFonts w:cstheme="minorHAnsi"/>
          <w:szCs w:val="22"/>
        </w:rPr>
        <w:t xml:space="preserve">probability of occurrence of </w:t>
      </w:r>
      <w:r w:rsidR="002A39C9">
        <w:rPr>
          <w:rFonts w:cstheme="minorHAnsi"/>
          <w:szCs w:val="22"/>
        </w:rPr>
        <w:t xml:space="preserve">the Southern Brown Bandicoot </w:t>
      </w:r>
      <w:r w:rsidR="00D50E50">
        <w:rPr>
          <w:rFonts w:cstheme="minorHAnsi"/>
          <w:szCs w:val="22"/>
        </w:rPr>
        <w:t>(</w:t>
      </w:r>
      <w:r w:rsidR="0019445A">
        <w:rPr>
          <w:rFonts w:cstheme="minorHAnsi"/>
          <w:szCs w:val="22"/>
        </w:rPr>
        <w:t xml:space="preserve">a binary </w:t>
      </w:r>
      <w:r w:rsidR="00D50E50">
        <w:rPr>
          <w:rFonts w:cstheme="minorHAnsi"/>
          <w:szCs w:val="22"/>
        </w:rPr>
        <w:t>response variable).  The</w:t>
      </w:r>
      <w:r w:rsidR="006F747D">
        <w:rPr>
          <w:rFonts w:cstheme="minorHAnsi"/>
          <w:szCs w:val="22"/>
        </w:rPr>
        <w:t xml:space="preserve"> model </w:t>
      </w:r>
      <w:r w:rsidR="00FA2FD4">
        <w:rPr>
          <w:rFonts w:cstheme="minorHAnsi"/>
          <w:szCs w:val="22"/>
        </w:rPr>
        <w:t xml:space="preserve">used </w:t>
      </w:r>
      <w:r w:rsidR="0022538D">
        <w:rPr>
          <w:rFonts w:cstheme="minorHAnsi"/>
          <w:szCs w:val="22"/>
        </w:rPr>
        <w:t xml:space="preserve">a </w:t>
      </w:r>
      <w:r w:rsidR="00FA2FD4">
        <w:rPr>
          <w:rFonts w:cstheme="minorHAnsi"/>
          <w:szCs w:val="22"/>
        </w:rPr>
        <w:t>smooth term</w:t>
      </w:r>
      <w:r w:rsidR="006C73CE">
        <w:rPr>
          <w:rFonts w:cstheme="minorHAnsi"/>
          <w:szCs w:val="22"/>
        </w:rPr>
        <w:t xml:space="preserve"> to </w:t>
      </w:r>
      <w:r w:rsidR="00E6457A">
        <w:rPr>
          <w:rFonts w:cstheme="minorHAnsi"/>
          <w:szCs w:val="22"/>
        </w:rPr>
        <w:t xml:space="preserve">allow for the detection of a </w:t>
      </w:r>
      <w:r w:rsidR="006C73CE">
        <w:rPr>
          <w:rFonts w:cstheme="minorHAnsi"/>
          <w:szCs w:val="22"/>
        </w:rPr>
        <w:t xml:space="preserve">non-linear </w:t>
      </w:r>
      <w:r w:rsidR="00E6457A">
        <w:rPr>
          <w:rFonts w:cstheme="minorHAnsi"/>
          <w:szCs w:val="22"/>
        </w:rPr>
        <w:t xml:space="preserve">response to </w:t>
      </w:r>
      <w:proofErr w:type="gramStart"/>
      <w:r w:rsidR="00E6457A">
        <w:rPr>
          <w:rFonts w:cstheme="minorHAnsi"/>
          <w:szCs w:val="22"/>
        </w:rPr>
        <w:t>fire</w:t>
      </w:r>
      <w:r w:rsidR="000A57D3">
        <w:rPr>
          <w:rFonts w:cstheme="minorHAnsi"/>
          <w:szCs w:val="22"/>
        </w:rPr>
        <w:t>, and</w:t>
      </w:r>
      <w:proofErr w:type="gramEnd"/>
      <w:r w:rsidR="00FA2FD4">
        <w:rPr>
          <w:rFonts w:cstheme="minorHAnsi"/>
          <w:szCs w:val="22"/>
        </w:rPr>
        <w:t xml:space="preserve"> </w:t>
      </w:r>
      <w:r w:rsidR="006F747D">
        <w:rPr>
          <w:rFonts w:cstheme="minorHAnsi"/>
          <w:szCs w:val="22"/>
        </w:rPr>
        <w:t>assumed a binomial distribution</w:t>
      </w:r>
      <w:r w:rsidR="000A57D3">
        <w:rPr>
          <w:rFonts w:cstheme="minorHAnsi"/>
          <w:szCs w:val="22"/>
        </w:rPr>
        <w:t xml:space="preserve">.  </w:t>
      </w:r>
      <w:r w:rsidR="00670D36">
        <w:rPr>
          <w:rFonts w:cstheme="minorHAnsi"/>
          <w:szCs w:val="22"/>
        </w:rPr>
        <w:t xml:space="preserve">Data from all </w:t>
      </w:r>
      <w:r w:rsidR="00670D36" w:rsidRPr="00B16F73">
        <w:rPr>
          <w:rFonts w:cstheme="minorHAnsi"/>
          <w:szCs w:val="22"/>
        </w:rPr>
        <w:t xml:space="preserve">vegetation types were pooled to produce a single </w:t>
      </w:r>
      <w:r w:rsidR="006F747D" w:rsidRPr="00B16F73">
        <w:rPr>
          <w:rFonts w:cstheme="minorHAnsi"/>
          <w:szCs w:val="22"/>
        </w:rPr>
        <w:t>fire-response curve across all vegetation types</w:t>
      </w:r>
      <w:r w:rsidR="00BB0CDA" w:rsidRPr="00B16F73">
        <w:rPr>
          <w:rFonts w:cstheme="minorHAnsi"/>
          <w:szCs w:val="22"/>
        </w:rPr>
        <w:t xml:space="preserve"> (Figure 2</w:t>
      </w:r>
      <w:r w:rsidR="00033012" w:rsidRPr="00B16F73">
        <w:rPr>
          <w:rFonts w:cstheme="minorHAnsi"/>
          <w:szCs w:val="22"/>
        </w:rPr>
        <w:t>; Table 2</w:t>
      </w:r>
      <w:r w:rsidR="00BB0CDA" w:rsidRPr="00B16F73">
        <w:rPr>
          <w:rFonts w:cstheme="minorHAnsi"/>
          <w:szCs w:val="22"/>
        </w:rPr>
        <w:t>)</w:t>
      </w:r>
      <w:r w:rsidR="006F747D" w:rsidRPr="00B16F73">
        <w:rPr>
          <w:rFonts w:cstheme="minorHAnsi"/>
          <w:szCs w:val="22"/>
        </w:rPr>
        <w:t>.</w:t>
      </w:r>
      <w:r w:rsidR="00E11FE2" w:rsidRPr="00B16F73">
        <w:rPr>
          <w:rFonts w:cstheme="minorHAnsi"/>
          <w:szCs w:val="22"/>
        </w:rPr>
        <w:t xml:space="preserve">  </w:t>
      </w:r>
      <w:r w:rsidR="000B4B7D">
        <w:rPr>
          <w:rFonts w:cstheme="minorHAnsi"/>
          <w:szCs w:val="22"/>
        </w:rPr>
        <w:t xml:space="preserve">Note: the </w:t>
      </w:r>
      <w:r w:rsidR="00346189">
        <w:rPr>
          <w:rFonts w:cstheme="minorHAnsi"/>
          <w:szCs w:val="22"/>
        </w:rPr>
        <w:t xml:space="preserve">available dataset was considered </w:t>
      </w:r>
      <w:r w:rsidR="00A7472E">
        <w:rPr>
          <w:rFonts w:cstheme="minorHAnsi"/>
          <w:szCs w:val="22"/>
        </w:rPr>
        <w:t>unsuitable</w:t>
      </w:r>
      <w:r w:rsidR="00FE63F7">
        <w:rPr>
          <w:rFonts w:cstheme="minorHAnsi"/>
          <w:szCs w:val="22"/>
        </w:rPr>
        <w:t xml:space="preserve"> for producing </w:t>
      </w:r>
      <w:r w:rsidR="00A7472E">
        <w:rPr>
          <w:rFonts w:cstheme="minorHAnsi"/>
          <w:szCs w:val="22"/>
        </w:rPr>
        <w:t xml:space="preserve">robust fire response curves for vegetation </w:t>
      </w:r>
      <w:r w:rsidR="00FE63F7">
        <w:rPr>
          <w:rFonts w:cstheme="minorHAnsi"/>
          <w:szCs w:val="22"/>
        </w:rPr>
        <w:t xml:space="preserve">types </w:t>
      </w:r>
      <w:r w:rsidR="00A7472E" w:rsidRPr="00A7472E">
        <w:rPr>
          <w:rFonts w:cstheme="minorHAnsi"/>
          <w:i/>
          <w:iCs/>
          <w:szCs w:val="22"/>
        </w:rPr>
        <w:t>separately</w:t>
      </w:r>
      <w:r w:rsidR="00A7472E">
        <w:rPr>
          <w:rFonts w:cstheme="minorHAnsi"/>
          <w:szCs w:val="22"/>
        </w:rPr>
        <w:t xml:space="preserve">, due to </w:t>
      </w:r>
      <w:r w:rsidR="00FE63F7">
        <w:rPr>
          <w:rFonts w:cstheme="minorHAnsi"/>
          <w:szCs w:val="22"/>
        </w:rPr>
        <w:t xml:space="preserve">the </w:t>
      </w:r>
      <w:r w:rsidR="008D317B">
        <w:rPr>
          <w:rFonts w:cstheme="minorHAnsi"/>
          <w:szCs w:val="22"/>
        </w:rPr>
        <w:t xml:space="preserve">combination of </w:t>
      </w:r>
      <w:r w:rsidR="00FE63F7">
        <w:rPr>
          <w:rFonts w:cstheme="minorHAnsi"/>
          <w:szCs w:val="22"/>
        </w:rPr>
        <w:t xml:space="preserve">low </w:t>
      </w:r>
      <w:r w:rsidR="00A7472E">
        <w:rPr>
          <w:rFonts w:cstheme="minorHAnsi"/>
          <w:szCs w:val="22"/>
        </w:rPr>
        <w:t>sample size</w:t>
      </w:r>
      <w:r w:rsidR="008D317B">
        <w:rPr>
          <w:rFonts w:cstheme="minorHAnsi"/>
          <w:szCs w:val="22"/>
        </w:rPr>
        <w:t xml:space="preserve"> in different vegetation types and restricted time-since-fire range</w:t>
      </w:r>
      <w:r w:rsidR="00BB6523">
        <w:rPr>
          <w:rFonts w:cstheme="minorHAnsi"/>
          <w:szCs w:val="22"/>
        </w:rPr>
        <w:t xml:space="preserve"> in many (e.g. </w:t>
      </w:r>
      <w:r w:rsidR="00870865">
        <w:rPr>
          <w:rFonts w:cstheme="minorHAnsi"/>
          <w:szCs w:val="22"/>
        </w:rPr>
        <w:t>sites in vegetation types for which most data were available</w:t>
      </w:r>
      <w:r w:rsidR="006A2706">
        <w:rPr>
          <w:rFonts w:cstheme="minorHAnsi"/>
          <w:szCs w:val="22"/>
        </w:rPr>
        <w:t xml:space="preserve">, Heathland (sands) </w:t>
      </w:r>
      <w:r w:rsidR="006750C3">
        <w:rPr>
          <w:rFonts w:cstheme="minorHAnsi"/>
          <w:szCs w:val="22"/>
        </w:rPr>
        <w:t>–</w:t>
      </w:r>
      <w:r w:rsidR="006A2706">
        <w:rPr>
          <w:rFonts w:cstheme="minorHAnsi"/>
          <w:szCs w:val="22"/>
        </w:rPr>
        <w:t xml:space="preserve"> General</w:t>
      </w:r>
      <w:r w:rsidR="00870865">
        <w:rPr>
          <w:rFonts w:cstheme="minorHAnsi"/>
          <w:szCs w:val="22"/>
        </w:rPr>
        <w:t xml:space="preserve"> and Damp Scrub</w:t>
      </w:r>
      <w:r w:rsidR="006750C3">
        <w:rPr>
          <w:rFonts w:cstheme="minorHAnsi"/>
          <w:szCs w:val="22"/>
        </w:rPr>
        <w:t xml:space="preserve">, spanned </w:t>
      </w:r>
      <w:r w:rsidR="00A04F2C">
        <w:rPr>
          <w:rFonts w:cstheme="minorHAnsi"/>
          <w:szCs w:val="22"/>
        </w:rPr>
        <w:t>less than half the time-since-fire range available</w:t>
      </w:r>
      <w:r w:rsidR="00A5339A">
        <w:rPr>
          <w:rFonts w:cstheme="minorHAnsi"/>
          <w:szCs w:val="22"/>
        </w:rPr>
        <w:t xml:space="preserve"> across the full dataset</w:t>
      </w:r>
      <w:r w:rsidR="003F0D51">
        <w:rPr>
          <w:rFonts w:cstheme="minorHAnsi"/>
          <w:szCs w:val="22"/>
        </w:rPr>
        <w:t xml:space="preserve"> (maximum fire-age of 35 years in both)</w:t>
      </w:r>
      <w:r w:rsidR="00BB6523">
        <w:rPr>
          <w:rFonts w:cstheme="minorHAnsi"/>
          <w:szCs w:val="22"/>
        </w:rPr>
        <w:t>).</w:t>
      </w:r>
      <w:r w:rsidR="000B4B7D">
        <w:rPr>
          <w:rFonts w:cstheme="minorHAnsi"/>
          <w:szCs w:val="22"/>
        </w:rPr>
        <w:t xml:space="preserve">  </w:t>
      </w:r>
      <w:r w:rsidR="00E11FE2" w:rsidRPr="00B16F73">
        <w:rPr>
          <w:rFonts w:cstheme="minorHAnsi"/>
          <w:szCs w:val="22"/>
        </w:rPr>
        <w:t>Modelling</w:t>
      </w:r>
      <w:r w:rsidR="00E11FE2">
        <w:rPr>
          <w:rFonts w:cstheme="minorHAnsi"/>
          <w:szCs w:val="22"/>
        </w:rPr>
        <w:t xml:space="preserve"> was undertaken in </w:t>
      </w:r>
      <w:r w:rsidR="00D56B38">
        <w:rPr>
          <w:rFonts w:cstheme="minorHAnsi"/>
          <w:szCs w:val="22"/>
        </w:rPr>
        <w:t xml:space="preserve">the </w:t>
      </w:r>
      <w:r w:rsidR="00D56B38" w:rsidRPr="009168C9">
        <w:t xml:space="preserve">R statistical environment v. 3.6.3 </w:t>
      </w:r>
      <w:r w:rsidR="003E78B1">
        <w:rPr>
          <w:noProof/>
        </w:rPr>
        <w:t>(R Core Team 2021)</w:t>
      </w:r>
      <w:r w:rsidR="00D56B38">
        <w:t>,</w:t>
      </w:r>
      <w:r w:rsidR="00E11FE2">
        <w:rPr>
          <w:rFonts w:cstheme="minorHAnsi"/>
          <w:szCs w:val="22"/>
        </w:rPr>
        <w:t xml:space="preserve"> using the package</w:t>
      </w:r>
      <w:r w:rsidR="00413968">
        <w:rPr>
          <w:rFonts w:cstheme="minorHAnsi"/>
          <w:szCs w:val="22"/>
        </w:rPr>
        <w:t xml:space="preserve">s </w:t>
      </w:r>
      <w:proofErr w:type="spellStart"/>
      <w:r w:rsidR="00413968">
        <w:rPr>
          <w:rFonts w:cstheme="minorHAnsi"/>
          <w:szCs w:val="22"/>
        </w:rPr>
        <w:t>mgcv</w:t>
      </w:r>
      <w:proofErr w:type="spellEnd"/>
      <w:r w:rsidR="00ED3535">
        <w:rPr>
          <w:rFonts w:cstheme="minorHAnsi"/>
          <w:szCs w:val="22"/>
        </w:rPr>
        <w:t xml:space="preserve"> </w:t>
      </w:r>
      <w:r w:rsidR="00FC4A29">
        <w:rPr>
          <w:rFonts w:cstheme="minorHAnsi"/>
          <w:noProof/>
          <w:szCs w:val="22"/>
        </w:rPr>
        <w:t>(Wood 2011)</w:t>
      </w:r>
      <w:r w:rsidR="00413968">
        <w:rPr>
          <w:rFonts w:cstheme="minorHAnsi"/>
          <w:szCs w:val="22"/>
        </w:rPr>
        <w:t xml:space="preserve"> and </w:t>
      </w:r>
      <w:r w:rsidR="000D32D1">
        <w:t>S</w:t>
      </w:r>
      <w:r w:rsidR="00413968" w:rsidRPr="009168C9">
        <w:t xml:space="preserve">hiny </w:t>
      </w:r>
      <w:r w:rsidR="00D65D44">
        <w:rPr>
          <w:noProof/>
        </w:rPr>
        <w:t>(Chang et al. 2020)</w:t>
      </w:r>
      <w:r w:rsidR="00ED3535">
        <w:t>.</w:t>
      </w:r>
      <w:r w:rsidR="00E11FE2">
        <w:rPr>
          <w:rFonts w:cstheme="minorHAnsi"/>
          <w:szCs w:val="22"/>
        </w:rPr>
        <w:t xml:space="preserve"> </w:t>
      </w:r>
    </w:p>
    <w:p w14:paraId="7AF74C05" w14:textId="7C766AF2" w:rsidR="0003531F" w:rsidRDefault="00A25FBC" w:rsidP="00795315">
      <w:pPr>
        <w:spacing w:line="276" w:lineRule="auto"/>
        <w:rPr>
          <w:rFonts w:cstheme="minorHAnsi"/>
          <w:szCs w:val="22"/>
        </w:rPr>
      </w:pPr>
      <w:r>
        <w:rPr>
          <w:rFonts w:cstheme="minorHAnsi"/>
          <w:szCs w:val="22"/>
        </w:rPr>
        <w:t xml:space="preserve">The modelled fire-response curve </w:t>
      </w:r>
      <w:r w:rsidR="001A2BAC">
        <w:rPr>
          <w:rFonts w:cstheme="minorHAnsi"/>
          <w:szCs w:val="22"/>
        </w:rPr>
        <w:t xml:space="preserve">(Figure 2) indicates that the probability of </w:t>
      </w:r>
      <w:r w:rsidR="00E137E3">
        <w:rPr>
          <w:rFonts w:cstheme="minorHAnsi"/>
          <w:szCs w:val="22"/>
        </w:rPr>
        <w:t xml:space="preserve">occurrence </w:t>
      </w:r>
      <w:r w:rsidR="001A2BAC">
        <w:rPr>
          <w:rFonts w:cstheme="minorHAnsi"/>
          <w:szCs w:val="22"/>
        </w:rPr>
        <w:t xml:space="preserve">of the Southern Brown Bandicoot increases </w:t>
      </w:r>
      <w:r w:rsidR="003A5943">
        <w:rPr>
          <w:rFonts w:cstheme="minorHAnsi"/>
          <w:szCs w:val="22"/>
        </w:rPr>
        <w:t xml:space="preserve">with the post-fire age of vegetation </w:t>
      </w:r>
      <w:r w:rsidR="004476D2">
        <w:rPr>
          <w:rFonts w:cstheme="minorHAnsi"/>
          <w:szCs w:val="22"/>
        </w:rPr>
        <w:t xml:space="preserve">until </w:t>
      </w:r>
      <w:r w:rsidR="00EB737B">
        <w:rPr>
          <w:rFonts w:cstheme="minorHAnsi"/>
          <w:szCs w:val="22"/>
        </w:rPr>
        <w:t>around 20</w:t>
      </w:r>
      <w:r w:rsidR="004476D2">
        <w:rPr>
          <w:rFonts w:cstheme="minorHAnsi"/>
          <w:szCs w:val="22"/>
        </w:rPr>
        <w:t xml:space="preserve"> year</w:t>
      </w:r>
      <w:r w:rsidR="00BA06AB">
        <w:rPr>
          <w:rFonts w:cstheme="minorHAnsi"/>
          <w:szCs w:val="22"/>
        </w:rPr>
        <w:t>s</w:t>
      </w:r>
      <w:r w:rsidR="004476D2">
        <w:rPr>
          <w:rFonts w:cstheme="minorHAnsi"/>
          <w:szCs w:val="22"/>
        </w:rPr>
        <w:t>-since-</w:t>
      </w:r>
      <w:r w:rsidR="00476BF8">
        <w:rPr>
          <w:rFonts w:cstheme="minorHAnsi"/>
          <w:szCs w:val="22"/>
        </w:rPr>
        <w:t>fire and</w:t>
      </w:r>
      <w:r w:rsidR="004476D2">
        <w:rPr>
          <w:rFonts w:cstheme="minorHAnsi"/>
          <w:szCs w:val="22"/>
        </w:rPr>
        <w:t xml:space="preserve"> decreases thereafter.  </w:t>
      </w:r>
      <w:r w:rsidR="00344889">
        <w:rPr>
          <w:rFonts w:cstheme="minorHAnsi"/>
          <w:szCs w:val="22"/>
        </w:rPr>
        <w:t>Th</w:t>
      </w:r>
      <w:r w:rsidR="000068E2">
        <w:rPr>
          <w:rFonts w:cstheme="minorHAnsi"/>
          <w:szCs w:val="22"/>
        </w:rPr>
        <w:t>is model ex</w:t>
      </w:r>
      <w:r w:rsidR="00344889">
        <w:rPr>
          <w:rFonts w:cstheme="minorHAnsi"/>
          <w:szCs w:val="22"/>
        </w:rPr>
        <w:t>plained</w:t>
      </w:r>
      <w:r w:rsidR="000068E2">
        <w:rPr>
          <w:rFonts w:cstheme="minorHAnsi"/>
          <w:szCs w:val="22"/>
        </w:rPr>
        <w:t xml:space="preserve"> 3.4% of the variation in the</w:t>
      </w:r>
      <w:r w:rsidR="00170827">
        <w:rPr>
          <w:rFonts w:cstheme="minorHAnsi"/>
          <w:szCs w:val="22"/>
        </w:rPr>
        <w:t xml:space="preserve"> response data</w:t>
      </w:r>
      <w:r w:rsidR="0055426D">
        <w:rPr>
          <w:rFonts w:cstheme="minorHAnsi"/>
          <w:szCs w:val="22"/>
        </w:rPr>
        <w:t xml:space="preserve"> (</w:t>
      </w:r>
      <w:r w:rsidR="004B1370">
        <w:rPr>
          <w:rFonts w:cstheme="minorHAnsi"/>
          <w:szCs w:val="22"/>
        </w:rPr>
        <w:t>Table 2)</w:t>
      </w:r>
      <w:r w:rsidR="00170827">
        <w:rPr>
          <w:rFonts w:cstheme="minorHAnsi"/>
          <w:szCs w:val="22"/>
        </w:rPr>
        <w:t>.</w:t>
      </w:r>
      <w:r w:rsidR="00344889">
        <w:rPr>
          <w:rFonts w:cstheme="minorHAnsi"/>
          <w:szCs w:val="22"/>
        </w:rPr>
        <w:t xml:space="preserve"> </w:t>
      </w:r>
      <w:r w:rsidR="00170827">
        <w:rPr>
          <w:rFonts w:cstheme="minorHAnsi"/>
          <w:szCs w:val="22"/>
        </w:rPr>
        <w:t xml:space="preserve"> </w:t>
      </w:r>
      <w:r w:rsidR="004476D2">
        <w:rPr>
          <w:rFonts w:cstheme="minorHAnsi"/>
          <w:szCs w:val="22"/>
        </w:rPr>
        <w:t xml:space="preserve">This relationship is similar to that </w:t>
      </w:r>
      <w:r w:rsidR="00F234A0">
        <w:rPr>
          <w:rFonts w:cstheme="minorHAnsi"/>
          <w:szCs w:val="22"/>
        </w:rPr>
        <w:t xml:space="preserve">reported by </w:t>
      </w:r>
      <w:r w:rsidR="004008A7">
        <w:rPr>
          <w:rFonts w:cstheme="minorHAnsi"/>
          <w:noProof/>
          <w:szCs w:val="22"/>
        </w:rPr>
        <w:t>Hale et al. (2016)</w:t>
      </w:r>
      <w:r w:rsidR="00DF7CC7">
        <w:rPr>
          <w:rFonts w:cstheme="minorHAnsi"/>
          <w:szCs w:val="22"/>
        </w:rPr>
        <w:t>,</w:t>
      </w:r>
      <w:r w:rsidR="003A5943">
        <w:rPr>
          <w:rFonts w:cstheme="minorHAnsi"/>
          <w:szCs w:val="22"/>
        </w:rPr>
        <w:t xml:space="preserve"> </w:t>
      </w:r>
      <w:r w:rsidR="00A61A54">
        <w:rPr>
          <w:rFonts w:cstheme="minorHAnsi"/>
          <w:szCs w:val="22"/>
        </w:rPr>
        <w:t xml:space="preserve">based on data from </w:t>
      </w:r>
      <w:r w:rsidR="009B6904">
        <w:rPr>
          <w:rFonts w:cstheme="minorHAnsi"/>
          <w:szCs w:val="22"/>
        </w:rPr>
        <w:t>the Grampians National Park,</w:t>
      </w:r>
      <w:r w:rsidR="007D1420">
        <w:rPr>
          <w:rFonts w:cstheme="minorHAnsi"/>
          <w:szCs w:val="22"/>
        </w:rPr>
        <w:t xml:space="preserve"> a large conservation reserve </w:t>
      </w:r>
      <w:r w:rsidR="0003531F">
        <w:rPr>
          <w:rFonts w:cstheme="minorHAnsi"/>
          <w:szCs w:val="22"/>
        </w:rPr>
        <w:t xml:space="preserve">that straddles the boundary between </w:t>
      </w:r>
      <w:r w:rsidR="00EC638C">
        <w:rPr>
          <w:rFonts w:cstheme="minorHAnsi"/>
          <w:szCs w:val="22"/>
        </w:rPr>
        <w:t xml:space="preserve">the Barwon </w:t>
      </w:r>
      <w:proofErr w:type="gramStart"/>
      <w:r w:rsidR="00EC638C">
        <w:rPr>
          <w:rFonts w:cstheme="minorHAnsi"/>
          <w:szCs w:val="22"/>
        </w:rPr>
        <w:t>South West</w:t>
      </w:r>
      <w:proofErr w:type="gramEnd"/>
      <w:r w:rsidR="00EC638C">
        <w:rPr>
          <w:rFonts w:cstheme="minorHAnsi"/>
          <w:szCs w:val="22"/>
        </w:rPr>
        <w:t xml:space="preserve"> </w:t>
      </w:r>
      <w:r w:rsidR="0003531F">
        <w:rPr>
          <w:rFonts w:cstheme="minorHAnsi"/>
          <w:szCs w:val="22"/>
        </w:rPr>
        <w:t>R</w:t>
      </w:r>
      <w:r w:rsidR="00EC638C">
        <w:rPr>
          <w:rFonts w:cstheme="minorHAnsi"/>
          <w:szCs w:val="22"/>
        </w:rPr>
        <w:t>egion, and the</w:t>
      </w:r>
      <w:r w:rsidR="00C245A1">
        <w:rPr>
          <w:rFonts w:cstheme="minorHAnsi"/>
          <w:szCs w:val="22"/>
        </w:rPr>
        <w:t xml:space="preserve"> Grampians</w:t>
      </w:r>
      <w:r w:rsidR="00EC638C">
        <w:rPr>
          <w:rFonts w:cstheme="minorHAnsi"/>
          <w:szCs w:val="22"/>
        </w:rPr>
        <w:t xml:space="preserve"> </w:t>
      </w:r>
      <w:r w:rsidR="0003531F">
        <w:rPr>
          <w:rFonts w:cstheme="minorHAnsi"/>
          <w:szCs w:val="22"/>
        </w:rPr>
        <w:t>R</w:t>
      </w:r>
      <w:r w:rsidR="00EC638C">
        <w:rPr>
          <w:rFonts w:cstheme="minorHAnsi"/>
          <w:szCs w:val="22"/>
        </w:rPr>
        <w:t>egion directly to the north.</w:t>
      </w:r>
      <w:r w:rsidR="007F640A">
        <w:rPr>
          <w:rFonts w:cstheme="minorHAnsi"/>
          <w:szCs w:val="22"/>
        </w:rPr>
        <w:t xml:space="preserve">  </w:t>
      </w:r>
    </w:p>
    <w:p w14:paraId="2299A9A4" w14:textId="38889DB7" w:rsidR="006F747D" w:rsidRDefault="007F640A" w:rsidP="00795315">
      <w:pPr>
        <w:spacing w:line="276" w:lineRule="auto"/>
        <w:rPr>
          <w:rFonts w:cstheme="minorHAnsi"/>
          <w:szCs w:val="22"/>
        </w:rPr>
      </w:pPr>
      <w:r>
        <w:rPr>
          <w:rFonts w:cstheme="minorHAnsi"/>
          <w:szCs w:val="22"/>
        </w:rPr>
        <w:t>This fire-response curve w</w:t>
      </w:r>
      <w:r w:rsidR="00A25FBC">
        <w:rPr>
          <w:rFonts w:cstheme="minorHAnsi"/>
          <w:szCs w:val="22"/>
        </w:rPr>
        <w:t xml:space="preserve">as then used to </w:t>
      </w:r>
      <w:r w:rsidR="00772055">
        <w:rPr>
          <w:rFonts w:cstheme="minorHAnsi"/>
          <w:szCs w:val="22"/>
        </w:rPr>
        <w:t xml:space="preserve">estimate </w:t>
      </w:r>
      <w:r w:rsidR="00A25FBC">
        <w:rPr>
          <w:rFonts w:cstheme="minorHAnsi"/>
          <w:szCs w:val="22"/>
        </w:rPr>
        <w:t>‘habitat suitability’ for all vegetation types within the distribution of the South</w:t>
      </w:r>
      <w:r w:rsidR="00631BC5">
        <w:rPr>
          <w:rFonts w:cstheme="minorHAnsi"/>
          <w:szCs w:val="22"/>
        </w:rPr>
        <w:t>ern</w:t>
      </w:r>
      <w:r w:rsidR="00A25FBC">
        <w:rPr>
          <w:rFonts w:cstheme="minorHAnsi"/>
          <w:szCs w:val="22"/>
        </w:rPr>
        <w:t xml:space="preserve"> Brown Bandicoot across Victoria</w:t>
      </w:r>
      <w:r w:rsidR="000D6F1B">
        <w:rPr>
          <w:rFonts w:cstheme="minorHAnsi"/>
          <w:szCs w:val="22"/>
        </w:rPr>
        <w:t xml:space="preserve"> </w:t>
      </w:r>
      <w:r w:rsidR="00A06F66">
        <w:rPr>
          <w:rFonts w:cstheme="minorHAnsi"/>
          <w:noProof/>
          <w:szCs w:val="22"/>
        </w:rPr>
        <w:t>(Liu et al. 2013)</w:t>
      </w:r>
      <w:r w:rsidR="00A25FBC">
        <w:rPr>
          <w:rFonts w:cstheme="minorHAnsi"/>
          <w:szCs w:val="22"/>
        </w:rPr>
        <w:t>, using the spatial</w:t>
      </w:r>
      <w:r w:rsidR="00E954D0">
        <w:rPr>
          <w:rFonts w:cstheme="minorHAnsi"/>
          <w:szCs w:val="22"/>
        </w:rPr>
        <w:t xml:space="preserve"> analysis</w:t>
      </w:r>
      <w:r w:rsidR="00A25FBC">
        <w:rPr>
          <w:rFonts w:cstheme="minorHAnsi"/>
          <w:szCs w:val="22"/>
        </w:rPr>
        <w:t xml:space="preserve"> tool </w:t>
      </w:r>
      <w:r w:rsidR="00E954D0">
        <w:rPr>
          <w:rFonts w:cstheme="minorHAnsi"/>
          <w:szCs w:val="22"/>
        </w:rPr>
        <w:t>‘</w:t>
      </w:r>
      <w:r w:rsidR="00A25FBC">
        <w:rPr>
          <w:rFonts w:cstheme="minorHAnsi"/>
          <w:szCs w:val="22"/>
        </w:rPr>
        <w:t>FAME</w:t>
      </w:r>
      <w:r w:rsidR="00E954D0">
        <w:rPr>
          <w:rFonts w:cstheme="minorHAnsi"/>
          <w:szCs w:val="22"/>
        </w:rPr>
        <w:t>’</w:t>
      </w:r>
      <w:r w:rsidR="00A25FBC">
        <w:rPr>
          <w:rFonts w:cstheme="minorHAnsi"/>
          <w:szCs w:val="22"/>
        </w:rPr>
        <w:t xml:space="preserve"> </w:t>
      </w:r>
      <w:r w:rsidR="00A06F66">
        <w:rPr>
          <w:rFonts w:cstheme="minorHAnsi"/>
          <w:noProof/>
          <w:szCs w:val="22"/>
        </w:rPr>
        <w:t>(Rumpff et al. 2019)</w:t>
      </w:r>
      <w:r w:rsidR="00E954D0">
        <w:rPr>
          <w:rFonts w:cstheme="minorHAnsi"/>
          <w:szCs w:val="22"/>
        </w:rPr>
        <w:t>.</w:t>
      </w:r>
      <w:r>
        <w:rPr>
          <w:rFonts w:cstheme="minorHAnsi"/>
          <w:szCs w:val="22"/>
        </w:rPr>
        <w:t xml:space="preserve"> </w:t>
      </w:r>
      <w:r w:rsidR="001B270C">
        <w:rPr>
          <w:rFonts w:cstheme="minorHAnsi"/>
          <w:szCs w:val="22"/>
        </w:rPr>
        <w:t>When doing so, the predicted probability of occurrence for vegetation aged 80 years-since-fire</w:t>
      </w:r>
      <w:r w:rsidR="00206303">
        <w:rPr>
          <w:rFonts w:cstheme="minorHAnsi"/>
          <w:szCs w:val="22"/>
        </w:rPr>
        <w:t>, the oldest age of vegetation in our model</w:t>
      </w:r>
      <w:r w:rsidR="00C77058">
        <w:rPr>
          <w:rFonts w:cstheme="minorHAnsi"/>
          <w:szCs w:val="22"/>
        </w:rPr>
        <w:t xml:space="preserve">, </w:t>
      </w:r>
      <w:r w:rsidR="00AB57AC">
        <w:rPr>
          <w:rFonts w:cstheme="minorHAnsi"/>
          <w:szCs w:val="22"/>
        </w:rPr>
        <w:t xml:space="preserve">was applied to all </w:t>
      </w:r>
      <w:r w:rsidR="00206303">
        <w:rPr>
          <w:rFonts w:cstheme="minorHAnsi"/>
          <w:szCs w:val="22"/>
        </w:rPr>
        <w:t xml:space="preserve">vegetation </w:t>
      </w:r>
      <w:r w:rsidR="00AC18DD">
        <w:rPr>
          <w:rFonts w:cstheme="minorHAnsi"/>
          <w:szCs w:val="22"/>
        </w:rPr>
        <w:t>aged &gt;80 year</w:t>
      </w:r>
      <w:r w:rsidR="00C11A4B">
        <w:rPr>
          <w:rFonts w:cstheme="minorHAnsi"/>
          <w:szCs w:val="22"/>
        </w:rPr>
        <w:t>s</w:t>
      </w:r>
      <w:r w:rsidR="00AC18DD">
        <w:rPr>
          <w:rFonts w:cstheme="minorHAnsi"/>
          <w:szCs w:val="22"/>
        </w:rPr>
        <w:t>-since-fire.</w:t>
      </w:r>
      <w:r w:rsidR="0003531F">
        <w:rPr>
          <w:rFonts w:cstheme="minorHAnsi"/>
          <w:szCs w:val="22"/>
        </w:rPr>
        <w:t xml:space="preserve">  </w:t>
      </w:r>
      <w:r w:rsidR="00206303">
        <w:rPr>
          <w:rFonts w:cstheme="minorHAnsi"/>
          <w:szCs w:val="22"/>
        </w:rPr>
        <w:t xml:space="preserve"> </w:t>
      </w:r>
    </w:p>
    <w:p w14:paraId="2A80510F" w14:textId="6CB7605C" w:rsidR="007262C0" w:rsidRDefault="003E51D3" w:rsidP="00A4420B">
      <w:pPr>
        <w:spacing w:line="276" w:lineRule="auto"/>
        <w:jc w:val="center"/>
        <w:rPr>
          <w:rFonts w:cstheme="minorHAnsi"/>
          <w:szCs w:val="22"/>
        </w:rPr>
      </w:pPr>
      <w:r>
        <w:rPr>
          <w:rFonts w:cstheme="minorHAnsi"/>
          <w:noProof/>
          <w:szCs w:val="22"/>
        </w:rPr>
        <w:drawing>
          <wp:inline distT="0" distB="0" distL="0" distR="0" wp14:anchorId="5272AE38" wp14:editId="41FB1025">
            <wp:extent cx="5914522" cy="2675545"/>
            <wp:effectExtent l="0" t="0" r="0" b="0"/>
            <wp:docPr id="1967254095" name="Picture 1967254095"/>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a:picLocks noChangeAspect="1" noChangeArrowheads="1"/>
                    </pic:cNvPicPr>
                  </pic:nvPicPr>
                  <pic:blipFill>
                    <a:blip r:embed="rId27" cstate="print">
                      <a:extLst>
                        <a:ext uri="{28A0092B-C50C-407E-A947-70E740481C1C}">
                          <a14:useLocalDpi xmlns:a14="http://schemas.microsoft.com/office/drawing/2010/main" val="0"/>
                        </a:ext>
                      </a:extLst>
                    </a:blip>
                    <a:srcRect/>
                    <a:stretch>
                      <a:fillRect/>
                    </a:stretch>
                  </pic:blipFill>
                  <pic:spPr bwMode="auto">
                    <a:xfrm>
                      <a:off x="0" y="0"/>
                      <a:ext cx="5994519" cy="2711733"/>
                    </a:xfrm>
                    <a:prstGeom prst="rect">
                      <a:avLst/>
                    </a:prstGeom>
                    <a:noFill/>
                  </pic:spPr>
                </pic:pic>
              </a:graphicData>
            </a:graphic>
          </wp:inline>
        </w:drawing>
      </w:r>
    </w:p>
    <w:p w14:paraId="4F6C452B" w14:textId="4D236E5D" w:rsidR="003E51D3" w:rsidRDefault="003E51D3" w:rsidP="00725A1E">
      <w:pPr>
        <w:spacing w:line="276" w:lineRule="auto"/>
        <w:rPr>
          <w:rFonts w:cstheme="minorHAnsi"/>
          <w:szCs w:val="22"/>
        </w:rPr>
      </w:pPr>
      <w:r>
        <w:rPr>
          <w:rFonts w:cstheme="minorHAnsi"/>
          <w:szCs w:val="22"/>
        </w:rPr>
        <w:t xml:space="preserve">Figure 1. </w:t>
      </w:r>
      <w:r w:rsidR="003762B5">
        <w:rPr>
          <w:rFonts w:cstheme="minorHAnsi"/>
          <w:szCs w:val="22"/>
        </w:rPr>
        <w:t xml:space="preserve">Plot summarising the fire-age of </w:t>
      </w:r>
      <w:r w:rsidR="003B6BD5">
        <w:rPr>
          <w:rFonts w:cstheme="minorHAnsi"/>
          <w:szCs w:val="22"/>
        </w:rPr>
        <w:t xml:space="preserve">monitoring sites in the </w:t>
      </w:r>
      <w:r w:rsidR="003B6BD5" w:rsidRPr="009168C9">
        <w:t>South-west Biodiversity Database</w:t>
      </w:r>
      <w:r w:rsidR="003B6BD5">
        <w:rPr>
          <w:rFonts w:cstheme="minorHAnsi"/>
          <w:szCs w:val="22"/>
        </w:rPr>
        <w:t xml:space="preserve"> for which data on the occurrence of the </w:t>
      </w:r>
      <w:r w:rsidR="003762B5">
        <w:rPr>
          <w:rFonts w:cstheme="minorHAnsi"/>
          <w:szCs w:val="22"/>
        </w:rPr>
        <w:t xml:space="preserve">Southern Brown Bandicoot </w:t>
      </w:r>
      <w:r w:rsidR="003B6BD5">
        <w:rPr>
          <w:rFonts w:cstheme="minorHAnsi"/>
          <w:szCs w:val="22"/>
        </w:rPr>
        <w:t>was available</w:t>
      </w:r>
      <w:r w:rsidR="003762B5">
        <w:rPr>
          <w:rFonts w:cstheme="minorHAnsi"/>
          <w:szCs w:val="22"/>
        </w:rPr>
        <w:t xml:space="preserve"> (n=</w:t>
      </w:r>
      <w:r w:rsidR="008D2BA4">
        <w:rPr>
          <w:rFonts w:cstheme="minorHAnsi"/>
          <w:szCs w:val="22"/>
        </w:rPr>
        <w:t>1011</w:t>
      </w:r>
      <w:r w:rsidR="00064A04">
        <w:rPr>
          <w:rFonts w:cstheme="minorHAnsi"/>
          <w:szCs w:val="22"/>
        </w:rPr>
        <w:t>)</w:t>
      </w:r>
      <w:r w:rsidR="008D2BA4">
        <w:rPr>
          <w:rFonts w:cstheme="minorHAnsi"/>
          <w:szCs w:val="22"/>
        </w:rPr>
        <w:t>.</w:t>
      </w:r>
    </w:p>
    <w:p w14:paraId="46BB2A30" w14:textId="77777777" w:rsidR="0085123A" w:rsidRDefault="0085123A" w:rsidP="00725A1E">
      <w:pPr>
        <w:spacing w:line="276" w:lineRule="auto"/>
        <w:rPr>
          <w:rFonts w:cstheme="minorHAnsi"/>
          <w:szCs w:val="22"/>
        </w:rPr>
      </w:pPr>
    </w:p>
    <w:p w14:paraId="50BECBBB" w14:textId="77777777" w:rsidR="0085123A" w:rsidRDefault="0085123A" w:rsidP="00725A1E">
      <w:pPr>
        <w:spacing w:line="276" w:lineRule="auto"/>
        <w:rPr>
          <w:rFonts w:cstheme="minorHAnsi"/>
          <w:szCs w:val="22"/>
        </w:rPr>
      </w:pPr>
    </w:p>
    <w:p w14:paraId="3075A8E4" w14:textId="77777777" w:rsidR="0085123A" w:rsidRDefault="0085123A" w:rsidP="00725A1E">
      <w:pPr>
        <w:spacing w:line="276" w:lineRule="auto"/>
        <w:rPr>
          <w:rFonts w:cstheme="minorHAnsi"/>
          <w:szCs w:val="22"/>
        </w:rPr>
      </w:pPr>
    </w:p>
    <w:p w14:paraId="34E028F4" w14:textId="77777777" w:rsidR="0085123A" w:rsidRDefault="0085123A" w:rsidP="00725A1E">
      <w:pPr>
        <w:spacing w:line="276" w:lineRule="auto"/>
        <w:rPr>
          <w:rFonts w:cstheme="minorHAnsi"/>
          <w:szCs w:val="22"/>
        </w:rPr>
      </w:pPr>
    </w:p>
    <w:p w14:paraId="098FC5B2" w14:textId="2DFF63ED" w:rsidR="00B46DED" w:rsidRPr="003E6C28" w:rsidRDefault="00064A04" w:rsidP="00064A04">
      <w:pPr>
        <w:spacing w:line="276" w:lineRule="auto"/>
        <w:jc w:val="center"/>
        <w:rPr>
          <w:rFonts w:cstheme="minorHAnsi"/>
          <w:szCs w:val="22"/>
        </w:rPr>
      </w:pPr>
      <w:r w:rsidRPr="003E6C28">
        <w:rPr>
          <w:noProof/>
        </w:rPr>
        <w:drawing>
          <wp:inline distT="0" distB="0" distL="0" distR="0" wp14:anchorId="37173AE6" wp14:editId="12FE897E">
            <wp:extent cx="4942899" cy="3241964"/>
            <wp:effectExtent l="0" t="0" r="0" b="0"/>
            <wp:docPr id="498394160" name="Picture 498394160" descr="A graph of a curve&#10;&#10;Description automatically generated with medium confidenc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498394160" name="Picture 1" descr="A graph of a curve&#10;&#10;Description automatically generated with medium confidence"/>
                    <pic:cNvPicPr>
                      <a:picLocks noChangeAspect="1" noChangeArrowheads="1"/>
                    </pic:cNvPicPr>
                  </pic:nvPicPr>
                  <pic:blipFill>
                    <a:blip r:embed="rId28">
                      <a:extLst>
                        <a:ext uri="{28A0092B-C50C-407E-A947-70E740481C1C}">
                          <a14:useLocalDpi xmlns:a14="http://schemas.microsoft.com/office/drawing/2010/main" val="0"/>
                        </a:ext>
                      </a:extLst>
                    </a:blip>
                    <a:srcRect/>
                    <a:stretch>
                      <a:fillRect/>
                    </a:stretch>
                  </pic:blipFill>
                  <pic:spPr bwMode="auto">
                    <a:xfrm>
                      <a:off x="0" y="0"/>
                      <a:ext cx="4966965" cy="3257748"/>
                    </a:xfrm>
                    <a:prstGeom prst="rect">
                      <a:avLst/>
                    </a:prstGeom>
                    <a:noFill/>
                    <a:ln>
                      <a:noFill/>
                    </a:ln>
                  </pic:spPr>
                </pic:pic>
              </a:graphicData>
            </a:graphic>
          </wp:inline>
        </w:drawing>
      </w:r>
    </w:p>
    <w:p w14:paraId="2A1BA22B" w14:textId="78A5DF38" w:rsidR="00042166" w:rsidRDefault="00042166" w:rsidP="00725A1E">
      <w:pPr>
        <w:spacing w:line="276" w:lineRule="auto"/>
        <w:rPr>
          <w:rFonts w:cstheme="minorHAnsi"/>
          <w:szCs w:val="22"/>
        </w:rPr>
      </w:pPr>
      <w:r w:rsidRPr="003E6C28">
        <w:rPr>
          <w:rFonts w:cstheme="minorHAnsi"/>
          <w:szCs w:val="22"/>
        </w:rPr>
        <w:t xml:space="preserve">Figure 2. </w:t>
      </w:r>
      <w:r w:rsidR="00083220" w:rsidRPr="003E6C28">
        <w:rPr>
          <w:rFonts w:cstheme="minorHAnsi"/>
          <w:szCs w:val="22"/>
        </w:rPr>
        <w:t>Plot of the</w:t>
      </w:r>
      <w:r w:rsidR="001C0355" w:rsidRPr="003E6C28">
        <w:rPr>
          <w:rFonts w:cstheme="minorHAnsi"/>
          <w:szCs w:val="22"/>
        </w:rPr>
        <w:t xml:space="preserve"> relationship between </w:t>
      </w:r>
      <w:r w:rsidR="005752BA" w:rsidRPr="003E6C28">
        <w:rPr>
          <w:rFonts w:cstheme="minorHAnsi"/>
          <w:szCs w:val="22"/>
        </w:rPr>
        <w:t>the fire-age of vegetation (represented by time-since-fire)</w:t>
      </w:r>
      <w:r w:rsidR="005752BA">
        <w:rPr>
          <w:rFonts w:cstheme="minorHAnsi"/>
          <w:szCs w:val="22"/>
        </w:rPr>
        <w:t xml:space="preserve"> and </w:t>
      </w:r>
      <w:r w:rsidR="001C0355" w:rsidRPr="003E6C28">
        <w:rPr>
          <w:rFonts w:cstheme="minorHAnsi"/>
          <w:szCs w:val="22"/>
        </w:rPr>
        <w:t xml:space="preserve">the probability of occurrence of the Southern Brown Bandicoot </w:t>
      </w:r>
      <w:r w:rsidR="005752BA">
        <w:rPr>
          <w:rFonts w:cstheme="minorHAnsi"/>
          <w:szCs w:val="22"/>
        </w:rPr>
        <w:t>at sites</w:t>
      </w:r>
      <w:r w:rsidR="003E6C28" w:rsidRPr="003E6C28">
        <w:rPr>
          <w:rFonts w:cstheme="minorHAnsi"/>
          <w:szCs w:val="22"/>
        </w:rPr>
        <w:t xml:space="preserve">.  This relationship represents the </w:t>
      </w:r>
      <w:r w:rsidR="00083220" w:rsidRPr="003E6C28">
        <w:rPr>
          <w:rFonts w:cstheme="minorHAnsi"/>
          <w:szCs w:val="22"/>
        </w:rPr>
        <w:t xml:space="preserve">fire-response curve </w:t>
      </w:r>
      <w:r w:rsidR="003E6C28" w:rsidRPr="003E6C28">
        <w:rPr>
          <w:rFonts w:cstheme="minorHAnsi"/>
          <w:szCs w:val="22"/>
        </w:rPr>
        <w:t>used when quantifying the Species Habitat Availability metric for this species.</w:t>
      </w:r>
    </w:p>
    <w:p w14:paraId="79AEFACB" w14:textId="77777777" w:rsidR="00D1401C" w:rsidRDefault="00D1401C" w:rsidP="00725A1E">
      <w:pPr>
        <w:spacing w:line="276" w:lineRule="auto"/>
        <w:rPr>
          <w:rFonts w:cstheme="minorHAnsi"/>
          <w:szCs w:val="22"/>
        </w:rPr>
      </w:pPr>
    </w:p>
    <w:p w14:paraId="0EC268CA" w14:textId="40CC65E8" w:rsidR="008D2BA4" w:rsidRDefault="00B46DED" w:rsidP="00725A1E">
      <w:pPr>
        <w:spacing w:line="276" w:lineRule="auto"/>
        <w:rPr>
          <w:rFonts w:cstheme="minorHAnsi"/>
          <w:szCs w:val="22"/>
        </w:rPr>
      </w:pPr>
      <w:r>
        <w:rPr>
          <w:rFonts w:cstheme="minorHAnsi"/>
          <w:szCs w:val="22"/>
        </w:rPr>
        <w:t xml:space="preserve">Table 1. Summary of </w:t>
      </w:r>
      <w:r w:rsidR="00890EB2">
        <w:rPr>
          <w:rFonts w:cstheme="minorHAnsi"/>
          <w:szCs w:val="22"/>
        </w:rPr>
        <w:t xml:space="preserve">survey sites for </w:t>
      </w:r>
      <w:r w:rsidR="001C13B3">
        <w:rPr>
          <w:rFonts w:cstheme="minorHAnsi"/>
          <w:szCs w:val="22"/>
        </w:rPr>
        <w:t xml:space="preserve">the </w:t>
      </w:r>
      <w:r w:rsidR="00890EB2">
        <w:rPr>
          <w:rFonts w:cstheme="minorHAnsi"/>
          <w:szCs w:val="22"/>
        </w:rPr>
        <w:t>Southern Brown Bandicoot (n=1011)</w:t>
      </w:r>
      <w:r w:rsidR="00157C76">
        <w:rPr>
          <w:rFonts w:cstheme="minorHAnsi"/>
          <w:szCs w:val="22"/>
        </w:rPr>
        <w:t xml:space="preserve"> in south-west Victoria, Australia, </w:t>
      </w:r>
      <w:r w:rsidR="001F1B76">
        <w:rPr>
          <w:rFonts w:cstheme="minorHAnsi"/>
          <w:szCs w:val="22"/>
        </w:rPr>
        <w:t xml:space="preserve">in terms of the vegetation type </w:t>
      </w:r>
      <w:r w:rsidR="00C27729">
        <w:rPr>
          <w:rFonts w:cstheme="minorHAnsi"/>
          <w:szCs w:val="22"/>
        </w:rPr>
        <w:t xml:space="preserve">they </w:t>
      </w:r>
      <w:proofErr w:type="gramStart"/>
      <w:r w:rsidR="00C27729">
        <w:rPr>
          <w:rFonts w:cstheme="minorHAnsi"/>
          <w:szCs w:val="22"/>
        </w:rPr>
        <w:t>were located in</w:t>
      </w:r>
      <w:proofErr w:type="gramEnd"/>
      <w:r w:rsidR="00C27729">
        <w:rPr>
          <w:rFonts w:cstheme="minorHAnsi"/>
          <w:szCs w:val="22"/>
        </w:rPr>
        <w:t xml:space="preserve">, and the associated </w:t>
      </w:r>
      <w:r w:rsidR="00DB650F">
        <w:rPr>
          <w:rFonts w:cstheme="minorHAnsi"/>
          <w:szCs w:val="22"/>
        </w:rPr>
        <w:t>presence</w:t>
      </w:r>
      <w:r w:rsidR="00206935">
        <w:rPr>
          <w:rFonts w:cstheme="minorHAnsi"/>
          <w:szCs w:val="22"/>
        </w:rPr>
        <w:t xml:space="preserve"> </w:t>
      </w:r>
      <w:r w:rsidR="00C27729">
        <w:rPr>
          <w:rFonts w:cstheme="minorHAnsi"/>
          <w:szCs w:val="22"/>
        </w:rPr>
        <w:t>records</w:t>
      </w:r>
      <w:r w:rsidR="00D1401C">
        <w:rPr>
          <w:rFonts w:cstheme="minorHAnsi"/>
          <w:szCs w:val="22"/>
        </w:rPr>
        <w:t>.</w:t>
      </w:r>
    </w:p>
    <w:tbl>
      <w:tblPr>
        <w:tblW w:w="9072" w:type="dxa"/>
        <w:jc w:val="center"/>
        <w:tblLook w:val="04A0" w:firstRow="1" w:lastRow="0" w:firstColumn="1" w:lastColumn="0" w:noHBand="0" w:noVBand="1"/>
      </w:tblPr>
      <w:tblGrid>
        <w:gridCol w:w="2346"/>
        <w:gridCol w:w="1198"/>
        <w:gridCol w:w="1843"/>
        <w:gridCol w:w="1984"/>
        <w:gridCol w:w="1701"/>
      </w:tblGrid>
      <w:tr w:rsidR="00E6369D" w:rsidRPr="007002D2" w14:paraId="1FE0E35E" w14:textId="3917E147" w:rsidTr="00AC2542">
        <w:trPr>
          <w:trHeight w:val="288"/>
          <w:jc w:val="center"/>
        </w:trPr>
        <w:tc>
          <w:tcPr>
            <w:tcW w:w="2346" w:type="dxa"/>
            <w:tcBorders>
              <w:top w:val="single" w:sz="4" w:space="0" w:color="auto"/>
              <w:left w:val="nil"/>
              <w:bottom w:val="single" w:sz="4" w:space="0" w:color="auto"/>
              <w:right w:val="nil"/>
            </w:tcBorders>
            <w:shd w:val="clear" w:color="auto" w:fill="auto"/>
            <w:noWrap/>
            <w:hideMark/>
          </w:tcPr>
          <w:p w14:paraId="1F9457EB" w14:textId="77777777" w:rsidR="00E6369D" w:rsidRPr="007002D2" w:rsidRDefault="00E6369D" w:rsidP="00AC254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Vegetation type</w:t>
            </w:r>
          </w:p>
        </w:tc>
        <w:tc>
          <w:tcPr>
            <w:tcW w:w="1198" w:type="dxa"/>
            <w:tcBorders>
              <w:top w:val="single" w:sz="4" w:space="0" w:color="auto"/>
              <w:left w:val="nil"/>
              <w:bottom w:val="single" w:sz="4" w:space="0" w:color="auto"/>
              <w:right w:val="nil"/>
            </w:tcBorders>
            <w:shd w:val="clear" w:color="auto" w:fill="auto"/>
            <w:noWrap/>
            <w:vAlign w:val="bottom"/>
            <w:hideMark/>
          </w:tcPr>
          <w:p w14:paraId="18FDA458"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Sites sampled (#)</w:t>
            </w:r>
          </w:p>
        </w:tc>
        <w:tc>
          <w:tcPr>
            <w:tcW w:w="1843" w:type="dxa"/>
            <w:tcBorders>
              <w:top w:val="single" w:sz="4" w:space="0" w:color="auto"/>
              <w:left w:val="nil"/>
              <w:bottom w:val="single" w:sz="4" w:space="0" w:color="auto"/>
              <w:right w:val="nil"/>
            </w:tcBorders>
            <w:shd w:val="clear" w:color="auto" w:fill="auto"/>
            <w:noWrap/>
            <w:vAlign w:val="bottom"/>
            <w:hideMark/>
          </w:tcPr>
          <w:p w14:paraId="559692DE"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Sites with 'presence' records (#)</w:t>
            </w:r>
          </w:p>
        </w:tc>
        <w:tc>
          <w:tcPr>
            <w:tcW w:w="1984" w:type="dxa"/>
            <w:tcBorders>
              <w:top w:val="single" w:sz="4" w:space="0" w:color="auto"/>
              <w:left w:val="nil"/>
              <w:bottom w:val="single" w:sz="4" w:space="0" w:color="auto"/>
              <w:right w:val="nil"/>
            </w:tcBorders>
            <w:shd w:val="clear" w:color="auto" w:fill="auto"/>
            <w:noWrap/>
            <w:vAlign w:val="bottom"/>
            <w:hideMark/>
          </w:tcPr>
          <w:p w14:paraId="0C8D32C2"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Sites with 'presence' records (%)</w:t>
            </w:r>
          </w:p>
        </w:tc>
        <w:tc>
          <w:tcPr>
            <w:tcW w:w="1701" w:type="dxa"/>
            <w:tcBorders>
              <w:top w:val="single" w:sz="4" w:space="0" w:color="auto"/>
              <w:left w:val="nil"/>
              <w:bottom w:val="single" w:sz="4" w:space="0" w:color="auto"/>
              <w:right w:val="nil"/>
            </w:tcBorders>
          </w:tcPr>
          <w:p w14:paraId="642A4306" w14:textId="2FE7D7C7" w:rsidR="00E6369D" w:rsidRPr="007002D2" w:rsidRDefault="005E0A5E"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Maximum time-since-fire (years)</w:t>
            </w:r>
          </w:p>
        </w:tc>
      </w:tr>
      <w:tr w:rsidR="00E6369D" w:rsidRPr="007002D2" w14:paraId="198D619E" w14:textId="25B8077A" w:rsidTr="00AC2542">
        <w:trPr>
          <w:trHeight w:val="288"/>
          <w:jc w:val="center"/>
        </w:trPr>
        <w:tc>
          <w:tcPr>
            <w:tcW w:w="2346" w:type="dxa"/>
            <w:tcBorders>
              <w:top w:val="nil"/>
              <w:left w:val="nil"/>
              <w:bottom w:val="nil"/>
              <w:right w:val="nil"/>
            </w:tcBorders>
            <w:shd w:val="clear" w:color="auto" w:fill="auto"/>
            <w:noWrap/>
            <w:vAlign w:val="bottom"/>
            <w:hideMark/>
          </w:tcPr>
          <w:p w14:paraId="117F4B0B" w14:textId="77777777" w:rsidR="00E6369D" w:rsidRPr="007002D2" w:rsidRDefault="00E6369D" w:rsidP="007002D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Moist Forest</w:t>
            </w:r>
          </w:p>
        </w:tc>
        <w:tc>
          <w:tcPr>
            <w:tcW w:w="1198" w:type="dxa"/>
            <w:tcBorders>
              <w:top w:val="nil"/>
              <w:left w:val="nil"/>
              <w:bottom w:val="nil"/>
              <w:right w:val="nil"/>
            </w:tcBorders>
            <w:shd w:val="clear" w:color="auto" w:fill="auto"/>
            <w:noWrap/>
            <w:vAlign w:val="bottom"/>
            <w:hideMark/>
          </w:tcPr>
          <w:p w14:paraId="5B6E99D2"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346</w:t>
            </w:r>
          </w:p>
        </w:tc>
        <w:tc>
          <w:tcPr>
            <w:tcW w:w="1843" w:type="dxa"/>
            <w:tcBorders>
              <w:top w:val="nil"/>
              <w:left w:val="nil"/>
              <w:bottom w:val="nil"/>
              <w:right w:val="nil"/>
            </w:tcBorders>
            <w:shd w:val="clear" w:color="auto" w:fill="auto"/>
            <w:noWrap/>
            <w:vAlign w:val="bottom"/>
            <w:hideMark/>
          </w:tcPr>
          <w:p w14:paraId="3D0FE94D"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4</w:t>
            </w:r>
          </w:p>
        </w:tc>
        <w:tc>
          <w:tcPr>
            <w:tcW w:w="1984" w:type="dxa"/>
            <w:tcBorders>
              <w:top w:val="nil"/>
              <w:left w:val="nil"/>
              <w:bottom w:val="nil"/>
              <w:right w:val="nil"/>
            </w:tcBorders>
            <w:shd w:val="clear" w:color="auto" w:fill="auto"/>
            <w:noWrap/>
            <w:vAlign w:val="bottom"/>
            <w:hideMark/>
          </w:tcPr>
          <w:p w14:paraId="26760AE9"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1.2%</w:t>
            </w:r>
          </w:p>
        </w:tc>
        <w:tc>
          <w:tcPr>
            <w:tcW w:w="1701" w:type="dxa"/>
            <w:tcBorders>
              <w:top w:val="nil"/>
              <w:left w:val="nil"/>
              <w:bottom w:val="nil"/>
              <w:right w:val="nil"/>
            </w:tcBorders>
          </w:tcPr>
          <w:p w14:paraId="20039449" w14:textId="7F758E2A" w:rsidR="00E6369D" w:rsidRPr="007002D2" w:rsidRDefault="005E0A5E"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79</w:t>
            </w:r>
          </w:p>
        </w:tc>
      </w:tr>
      <w:tr w:rsidR="00E6369D" w:rsidRPr="007002D2" w14:paraId="1ED7E8E3" w14:textId="335AA215" w:rsidTr="00AC2542">
        <w:trPr>
          <w:trHeight w:val="288"/>
          <w:jc w:val="center"/>
        </w:trPr>
        <w:tc>
          <w:tcPr>
            <w:tcW w:w="2346" w:type="dxa"/>
            <w:tcBorders>
              <w:top w:val="nil"/>
              <w:left w:val="nil"/>
              <w:bottom w:val="nil"/>
              <w:right w:val="nil"/>
            </w:tcBorders>
            <w:shd w:val="clear" w:color="auto" w:fill="auto"/>
            <w:noWrap/>
            <w:vAlign w:val="bottom"/>
            <w:hideMark/>
          </w:tcPr>
          <w:p w14:paraId="5FE69D20" w14:textId="77777777" w:rsidR="00E6369D" w:rsidRPr="007002D2" w:rsidRDefault="00E6369D" w:rsidP="007002D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Heathland (sands) - General</w:t>
            </w:r>
          </w:p>
        </w:tc>
        <w:tc>
          <w:tcPr>
            <w:tcW w:w="1198" w:type="dxa"/>
            <w:tcBorders>
              <w:top w:val="nil"/>
              <w:left w:val="nil"/>
              <w:bottom w:val="nil"/>
              <w:right w:val="nil"/>
            </w:tcBorders>
            <w:shd w:val="clear" w:color="auto" w:fill="auto"/>
            <w:noWrap/>
            <w:vAlign w:val="bottom"/>
            <w:hideMark/>
          </w:tcPr>
          <w:p w14:paraId="2D26AD57"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174</w:t>
            </w:r>
          </w:p>
        </w:tc>
        <w:tc>
          <w:tcPr>
            <w:tcW w:w="1843" w:type="dxa"/>
            <w:tcBorders>
              <w:top w:val="nil"/>
              <w:left w:val="nil"/>
              <w:bottom w:val="nil"/>
              <w:right w:val="nil"/>
            </w:tcBorders>
            <w:shd w:val="clear" w:color="auto" w:fill="auto"/>
            <w:noWrap/>
            <w:vAlign w:val="bottom"/>
            <w:hideMark/>
          </w:tcPr>
          <w:p w14:paraId="3FD4BED8"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43</w:t>
            </w:r>
          </w:p>
        </w:tc>
        <w:tc>
          <w:tcPr>
            <w:tcW w:w="1984" w:type="dxa"/>
            <w:tcBorders>
              <w:top w:val="nil"/>
              <w:left w:val="nil"/>
              <w:bottom w:val="nil"/>
              <w:right w:val="nil"/>
            </w:tcBorders>
            <w:shd w:val="clear" w:color="auto" w:fill="auto"/>
            <w:noWrap/>
            <w:vAlign w:val="bottom"/>
            <w:hideMark/>
          </w:tcPr>
          <w:p w14:paraId="5FAA2EF2"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24.7%</w:t>
            </w:r>
          </w:p>
        </w:tc>
        <w:tc>
          <w:tcPr>
            <w:tcW w:w="1701" w:type="dxa"/>
            <w:tcBorders>
              <w:top w:val="nil"/>
              <w:left w:val="nil"/>
              <w:bottom w:val="nil"/>
              <w:right w:val="nil"/>
            </w:tcBorders>
          </w:tcPr>
          <w:p w14:paraId="3708DDAA" w14:textId="57C91162" w:rsidR="00E6369D" w:rsidRPr="007002D2" w:rsidRDefault="00AC2542"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35</w:t>
            </w:r>
          </w:p>
        </w:tc>
      </w:tr>
      <w:tr w:rsidR="00E6369D" w:rsidRPr="007002D2" w14:paraId="19806E4D" w14:textId="69D8C64C" w:rsidTr="00AC2542">
        <w:trPr>
          <w:trHeight w:val="288"/>
          <w:jc w:val="center"/>
        </w:trPr>
        <w:tc>
          <w:tcPr>
            <w:tcW w:w="2346" w:type="dxa"/>
            <w:tcBorders>
              <w:top w:val="nil"/>
              <w:left w:val="nil"/>
              <w:bottom w:val="nil"/>
              <w:right w:val="nil"/>
            </w:tcBorders>
            <w:shd w:val="clear" w:color="auto" w:fill="auto"/>
            <w:noWrap/>
            <w:vAlign w:val="bottom"/>
            <w:hideMark/>
          </w:tcPr>
          <w:p w14:paraId="5C0E0050" w14:textId="77777777" w:rsidR="00E6369D" w:rsidRPr="007002D2" w:rsidRDefault="00E6369D" w:rsidP="007002D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Tall Mixed Forest</w:t>
            </w:r>
          </w:p>
        </w:tc>
        <w:tc>
          <w:tcPr>
            <w:tcW w:w="1198" w:type="dxa"/>
            <w:tcBorders>
              <w:top w:val="nil"/>
              <w:left w:val="nil"/>
              <w:bottom w:val="nil"/>
              <w:right w:val="nil"/>
            </w:tcBorders>
            <w:shd w:val="clear" w:color="auto" w:fill="auto"/>
            <w:noWrap/>
            <w:vAlign w:val="bottom"/>
            <w:hideMark/>
          </w:tcPr>
          <w:p w14:paraId="202EF194"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158</w:t>
            </w:r>
          </w:p>
        </w:tc>
        <w:tc>
          <w:tcPr>
            <w:tcW w:w="1843" w:type="dxa"/>
            <w:tcBorders>
              <w:top w:val="nil"/>
              <w:left w:val="nil"/>
              <w:bottom w:val="nil"/>
              <w:right w:val="nil"/>
            </w:tcBorders>
            <w:shd w:val="clear" w:color="auto" w:fill="auto"/>
            <w:noWrap/>
            <w:vAlign w:val="bottom"/>
            <w:hideMark/>
          </w:tcPr>
          <w:p w14:paraId="43F67F8D"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6</w:t>
            </w:r>
          </w:p>
        </w:tc>
        <w:tc>
          <w:tcPr>
            <w:tcW w:w="1984" w:type="dxa"/>
            <w:tcBorders>
              <w:top w:val="nil"/>
              <w:left w:val="nil"/>
              <w:bottom w:val="nil"/>
              <w:right w:val="nil"/>
            </w:tcBorders>
            <w:shd w:val="clear" w:color="auto" w:fill="auto"/>
            <w:noWrap/>
            <w:vAlign w:val="bottom"/>
            <w:hideMark/>
          </w:tcPr>
          <w:p w14:paraId="62881452"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3.8%</w:t>
            </w:r>
          </w:p>
        </w:tc>
        <w:tc>
          <w:tcPr>
            <w:tcW w:w="1701" w:type="dxa"/>
            <w:tcBorders>
              <w:top w:val="nil"/>
              <w:left w:val="nil"/>
              <w:bottom w:val="nil"/>
              <w:right w:val="nil"/>
            </w:tcBorders>
          </w:tcPr>
          <w:p w14:paraId="3C3C3E55" w14:textId="193BAF14" w:rsidR="00E6369D" w:rsidRPr="007002D2" w:rsidRDefault="00AC2542"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49</w:t>
            </w:r>
          </w:p>
        </w:tc>
      </w:tr>
      <w:tr w:rsidR="00E6369D" w:rsidRPr="007002D2" w14:paraId="1DE11762" w14:textId="7833E004" w:rsidTr="00AC2542">
        <w:trPr>
          <w:trHeight w:val="288"/>
          <w:jc w:val="center"/>
        </w:trPr>
        <w:tc>
          <w:tcPr>
            <w:tcW w:w="2346" w:type="dxa"/>
            <w:tcBorders>
              <w:top w:val="nil"/>
              <w:left w:val="nil"/>
              <w:bottom w:val="nil"/>
              <w:right w:val="nil"/>
            </w:tcBorders>
            <w:shd w:val="clear" w:color="auto" w:fill="auto"/>
            <w:noWrap/>
            <w:vAlign w:val="bottom"/>
            <w:hideMark/>
          </w:tcPr>
          <w:p w14:paraId="6F1431A6" w14:textId="77777777" w:rsidR="00E6369D" w:rsidRPr="007002D2" w:rsidRDefault="00E6369D" w:rsidP="007002D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Grassy/Heathy Dry Forest</w:t>
            </w:r>
          </w:p>
        </w:tc>
        <w:tc>
          <w:tcPr>
            <w:tcW w:w="1198" w:type="dxa"/>
            <w:tcBorders>
              <w:top w:val="nil"/>
              <w:left w:val="nil"/>
              <w:bottom w:val="nil"/>
              <w:right w:val="nil"/>
            </w:tcBorders>
            <w:shd w:val="clear" w:color="auto" w:fill="auto"/>
            <w:noWrap/>
            <w:vAlign w:val="bottom"/>
            <w:hideMark/>
          </w:tcPr>
          <w:p w14:paraId="74C1978D"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112</w:t>
            </w:r>
          </w:p>
        </w:tc>
        <w:tc>
          <w:tcPr>
            <w:tcW w:w="1843" w:type="dxa"/>
            <w:tcBorders>
              <w:top w:val="nil"/>
              <w:left w:val="nil"/>
              <w:bottom w:val="nil"/>
              <w:right w:val="nil"/>
            </w:tcBorders>
            <w:shd w:val="clear" w:color="auto" w:fill="auto"/>
            <w:noWrap/>
            <w:vAlign w:val="bottom"/>
            <w:hideMark/>
          </w:tcPr>
          <w:p w14:paraId="41DFEBF1"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2</w:t>
            </w:r>
          </w:p>
        </w:tc>
        <w:tc>
          <w:tcPr>
            <w:tcW w:w="1984" w:type="dxa"/>
            <w:tcBorders>
              <w:top w:val="nil"/>
              <w:left w:val="nil"/>
              <w:bottom w:val="nil"/>
              <w:right w:val="nil"/>
            </w:tcBorders>
            <w:shd w:val="clear" w:color="auto" w:fill="auto"/>
            <w:noWrap/>
            <w:vAlign w:val="bottom"/>
            <w:hideMark/>
          </w:tcPr>
          <w:p w14:paraId="466B4FCC"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1.8%</w:t>
            </w:r>
          </w:p>
        </w:tc>
        <w:tc>
          <w:tcPr>
            <w:tcW w:w="1701" w:type="dxa"/>
            <w:tcBorders>
              <w:top w:val="nil"/>
              <w:left w:val="nil"/>
              <w:bottom w:val="nil"/>
              <w:right w:val="nil"/>
            </w:tcBorders>
          </w:tcPr>
          <w:p w14:paraId="7925ED70" w14:textId="3549FC58" w:rsidR="00E6369D" w:rsidRPr="007002D2" w:rsidRDefault="00AC2542"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80</w:t>
            </w:r>
          </w:p>
        </w:tc>
      </w:tr>
      <w:tr w:rsidR="00E6369D" w:rsidRPr="007002D2" w14:paraId="0551AA6C" w14:textId="6ADA2AB3" w:rsidTr="00AC2542">
        <w:trPr>
          <w:trHeight w:val="288"/>
          <w:jc w:val="center"/>
        </w:trPr>
        <w:tc>
          <w:tcPr>
            <w:tcW w:w="2346" w:type="dxa"/>
            <w:tcBorders>
              <w:top w:val="nil"/>
              <w:left w:val="nil"/>
              <w:bottom w:val="nil"/>
              <w:right w:val="nil"/>
            </w:tcBorders>
            <w:shd w:val="clear" w:color="auto" w:fill="auto"/>
            <w:noWrap/>
            <w:vAlign w:val="bottom"/>
            <w:hideMark/>
          </w:tcPr>
          <w:p w14:paraId="5F4ACF02" w14:textId="77777777" w:rsidR="00E6369D" w:rsidRPr="007002D2" w:rsidRDefault="00E6369D" w:rsidP="007002D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Forby Forest</w:t>
            </w:r>
          </w:p>
        </w:tc>
        <w:tc>
          <w:tcPr>
            <w:tcW w:w="1198" w:type="dxa"/>
            <w:tcBorders>
              <w:top w:val="nil"/>
              <w:left w:val="nil"/>
              <w:bottom w:val="nil"/>
              <w:right w:val="nil"/>
            </w:tcBorders>
            <w:shd w:val="clear" w:color="auto" w:fill="auto"/>
            <w:noWrap/>
            <w:vAlign w:val="bottom"/>
            <w:hideMark/>
          </w:tcPr>
          <w:p w14:paraId="53F479B5"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97</w:t>
            </w:r>
          </w:p>
        </w:tc>
        <w:tc>
          <w:tcPr>
            <w:tcW w:w="1843" w:type="dxa"/>
            <w:tcBorders>
              <w:top w:val="nil"/>
              <w:left w:val="nil"/>
              <w:bottom w:val="nil"/>
              <w:right w:val="nil"/>
            </w:tcBorders>
            <w:shd w:val="clear" w:color="auto" w:fill="auto"/>
            <w:noWrap/>
            <w:vAlign w:val="bottom"/>
            <w:hideMark/>
          </w:tcPr>
          <w:p w14:paraId="64EE09DD"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0</w:t>
            </w:r>
          </w:p>
        </w:tc>
        <w:tc>
          <w:tcPr>
            <w:tcW w:w="1984" w:type="dxa"/>
            <w:tcBorders>
              <w:top w:val="nil"/>
              <w:left w:val="nil"/>
              <w:bottom w:val="nil"/>
              <w:right w:val="nil"/>
            </w:tcBorders>
            <w:shd w:val="clear" w:color="auto" w:fill="auto"/>
            <w:noWrap/>
            <w:vAlign w:val="bottom"/>
            <w:hideMark/>
          </w:tcPr>
          <w:p w14:paraId="1AFD5FD2"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0.0%</w:t>
            </w:r>
          </w:p>
        </w:tc>
        <w:tc>
          <w:tcPr>
            <w:tcW w:w="1701" w:type="dxa"/>
            <w:tcBorders>
              <w:top w:val="nil"/>
              <w:left w:val="nil"/>
              <w:bottom w:val="nil"/>
              <w:right w:val="nil"/>
            </w:tcBorders>
          </w:tcPr>
          <w:p w14:paraId="4EA50199" w14:textId="485F774C" w:rsidR="00E6369D" w:rsidRPr="007002D2" w:rsidRDefault="00AC2542"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79</w:t>
            </w:r>
          </w:p>
        </w:tc>
      </w:tr>
      <w:tr w:rsidR="00E6369D" w:rsidRPr="007002D2" w14:paraId="6C5F87E2" w14:textId="29CA1285" w:rsidTr="00AC2542">
        <w:trPr>
          <w:trHeight w:val="288"/>
          <w:jc w:val="center"/>
        </w:trPr>
        <w:tc>
          <w:tcPr>
            <w:tcW w:w="2346" w:type="dxa"/>
            <w:tcBorders>
              <w:top w:val="nil"/>
              <w:left w:val="nil"/>
              <w:bottom w:val="nil"/>
              <w:right w:val="nil"/>
            </w:tcBorders>
            <w:shd w:val="clear" w:color="auto" w:fill="auto"/>
            <w:noWrap/>
            <w:vAlign w:val="bottom"/>
            <w:hideMark/>
          </w:tcPr>
          <w:p w14:paraId="2903AE61" w14:textId="77777777" w:rsidR="00E6369D" w:rsidRPr="007002D2" w:rsidRDefault="00E6369D" w:rsidP="007002D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Tall Mist Forest</w:t>
            </w:r>
          </w:p>
        </w:tc>
        <w:tc>
          <w:tcPr>
            <w:tcW w:w="1198" w:type="dxa"/>
            <w:tcBorders>
              <w:top w:val="nil"/>
              <w:left w:val="nil"/>
              <w:bottom w:val="nil"/>
              <w:right w:val="nil"/>
            </w:tcBorders>
            <w:shd w:val="clear" w:color="auto" w:fill="auto"/>
            <w:noWrap/>
            <w:vAlign w:val="bottom"/>
            <w:hideMark/>
          </w:tcPr>
          <w:p w14:paraId="0D457B1C"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57</w:t>
            </w:r>
          </w:p>
        </w:tc>
        <w:tc>
          <w:tcPr>
            <w:tcW w:w="1843" w:type="dxa"/>
            <w:tcBorders>
              <w:top w:val="nil"/>
              <w:left w:val="nil"/>
              <w:bottom w:val="nil"/>
              <w:right w:val="nil"/>
            </w:tcBorders>
            <w:shd w:val="clear" w:color="auto" w:fill="auto"/>
            <w:noWrap/>
            <w:vAlign w:val="bottom"/>
            <w:hideMark/>
          </w:tcPr>
          <w:p w14:paraId="3D9099AB"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w:t>
            </w:r>
          </w:p>
        </w:tc>
        <w:tc>
          <w:tcPr>
            <w:tcW w:w="1984" w:type="dxa"/>
            <w:tcBorders>
              <w:top w:val="nil"/>
              <w:left w:val="nil"/>
              <w:bottom w:val="nil"/>
              <w:right w:val="nil"/>
            </w:tcBorders>
            <w:shd w:val="clear" w:color="auto" w:fill="auto"/>
            <w:noWrap/>
            <w:vAlign w:val="bottom"/>
            <w:hideMark/>
          </w:tcPr>
          <w:p w14:paraId="6F640D4F"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1.8%</w:t>
            </w:r>
          </w:p>
        </w:tc>
        <w:tc>
          <w:tcPr>
            <w:tcW w:w="1701" w:type="dxa"/>
            <w:tcBorders>
              <w:top w:val="nil"/>
              <w:left w:val="nil"/>
              <w:bottom w:val="nil"/>
              <w:right w:val="nil"/>
            </w:tcBorders>
          </w:tcPr>
          <w:p w14:paraId="48354664" w14:textId="23539F3E" w:rsidR="00E6369D" w:rsidRPr="007002D2" w:rsidRDefault="00AC2542"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79</w:t>
            </w:r>
          </w:p>
        </w:tc>
      </w:tr>
      <w:tr w:rsidR="00E6369D" w:rsidRPr="007002D2" w14:paraId="16122B14" w14:textId="7891E68B" w:rsidTr="00AC2542">
        <w:trPr>
          <w:trHeight w:val="288"/>
          <w:jc w:val="center"/>
        </w:trPr>
        <w:tc>
          <w:tcPr>
            <w:tcW w:w="2346" w:type="dxa"/>
            <w:tcBorders>
              <w:top w:val="nil"/>
              <w:left w:val="nil"/>
              <w:bottom w:val="nil"/>
              <w:right w:val="nil"/>
            </w:tcBorders>
            <w:shd w:val="clear" w:color="auto" w:fill="auto"/>
            <w:noWrap/>
            <w:vAlign w:val="bottom"/>
            <w:hideMark/>
          </w:tcPr>
          <w:p w14:paraId="27ECD06E" w14:textId="77777777" w:rsidR="00E6369D" w:rsidRPr="007002D2" w:rsidRDefault="00E6369D" w:rsidP="007002D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Damp Scrub</w:t>
            </w:r>
          </w:p>
        </w:tc>
        <w:tc>
          <w:tcPr>
            <w:tcW w:w="1198" w:type="dxa"/>
            <w:tcBorders>
              <w:top w:val="nil"/>
              <w:left w:val="nil"/>
              <w:bottom w:val="nil"/>
              <w:right w:val="nil"/>
            </w:tcBorders>
            <w:shd w:val="clear" w:color="auto" w:fill="auto"/>
            <w:noWrap/>
            <w:vAlign w:val="bottom"/>
            <w:hideMark/>
          </w:tcPr>
          <w:p w14:paraId="4304D205"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42</w:t>
            </w:r>
          </w:p>
        </w:tc>
        <w:tc>
          <w:tcPr>
            <w:tcW w:w="1843" w:type="dxa"/>
            <w:tcBorders>
              <w:top w:val="nil"/>
              <w:left w:val="nil"/>
              <w:bottom w:val="nil"/>
              <w:right w:val="nil"/>
            </w:tcBorders>
            <w:shd w:val="clear" w:color="auto" w:fill="auto"/>
            <w:noWrap/>
            <w:vAlign w:val="bottom"/>
            <w:hideMark/>
          </w:tcPr>
          <w:p w14:paraId="2AF9DD4A"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12</w:t>
            </w:r>
          </w:p>
        </w:tc>
        <w:tc>
          <w:tcPr>
            <w:tcW w:w="1984" w:type="dxa"/>
            <w:tcBorders>
              <w:top w:val="nil"/>
              <w:left w:val="nil"/>
              <w:bottom w:val="nil"/>
              <w:right w:val="nil"/>
            </w:tcBorders>
            <w:shd w:val="clear" w:color="auto" w:fill="auto"/>
            <w:noWrap/>
            <w:vAlign w:val="bottom"/>
            <w:hideMark/>
          </w:tcPr>
          <w:p w14:paraId="4EAB20B2"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28.6%</w:t>
            </w:r>
          </w:p>
        </w:tc>
        <w:tc>
          <w:tcPr>
            <w:tcW w:w="1701" w:type="dxa"/>
            <w:tcBorders>
              <w:top w:val="nil"/>
              <w:left w:val="nil"/>
              <w:bottom w:val="nil"/>
              <w:right w:val="nil"/>
            </w:tcBorders>
          </w:tcPr>
          <w:p w14:paraId="1046646D" w14:textId="54917794" w:rsidR="00E6369D" w:rsidRPr="007002D2" w:rsidRDefault="00AC2542"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35</w:t>
            </w:r>
          </w:p>
        </w:tc>
      </w:tr>
      <w:tr w:rsidR="00E6369D" w:rsidRPr="007002D2" w14:paraId="4D7C47B9" w14:textId="0A9A09B2" w:rsidTr="00AC2542">
        <w:trPr>
          <w:trHeight w:val="288"/>
          <w:jc w:val="center"/>
        </w:trPr>
        <w:tc>
          <w:tcPr>
            <w:tcW w:w="2346" w:type="dxa"/>
            <w:tcBorders>
              <w:top w:val="nil"/>
              <w:left w:val="nil"/>
              <w:bottom w:val="nil"/>
              <w:right w:val="nil"/>
            </w:tcBorders>
            <w:shd w:val="clear" w:color="auto" w:fill="auto"/>
            <w:noWrap/>
            <w:vAlign w:val="bottom"/>
            <w:hideMark/>
          </w:tcPr>
          <w:p w14:paraId="520B4CA5" w14:textId="77777777" w:rsidR="00E6369D" w:rsidRPr="007002D2" w:rsidRDefault="00E6369D" w:rsidP="007002D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Treed Swampy Wetland</w:t>
            </w:r>
          </w:p>
        </w:tc>
        <w:tc>
          <w:tcPr>
            <w:tcW w:w="1198" w:type="dxa"/>
            <w:tcBorders>
              <w:top w:val="nil"/>
              <w:left w:val="nil"/>
              <w:bottom w:val="nil"/>
              <w:right w:val="nil"/>
            </w:tcBorders>
            <w:shd w:val="clear" w:color="auto" w:fill="auto"/>
            <w:noWrap/>
            <w:vAlign w:val="bottom"/>
            <w:hideMark/>
          </w:tcPr>
          <w:p w14:paraId="1688407E"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15</w:t>
            </w:r>
          </w:p>
        </w:tc>
        <w:tc>
          <w:tcPr>
            <w:tcW w:w="1843" w:type="dxa"/>
            <w:tcBorders>
              <w:top w:val="nil"/>
              <w:left w:val="nil"/>
              <w:bottom w:val="nil"/>
              <w:right w:val="nil"/>
            </w:tcBorders>
            <w:shd w:val="clear" w:color="auto" w:fill="auto"/>
            <w:noWrap/>
            <w:vAlign w:val="bottom"/>
            <w:hideMark/>
          </w:tcPr>
          <w:p w14:paraId="041EE07E"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2</w:t>
            </w:r>
          </w:p>
        </w:tc>
        <w:tc>
          <w:tcPr>
            <w:tcW w:w="1984" w:type="dxa"/>
            <w:tcBorders>
              <w:top w:val="nil"/>
              <w:left w:val="nil"/>
              <w:bottom w:val="nil"/>
              <w:right w:val="nil"/>
            </w:tcBorders>
            <w:shd w:val="clear" w:color="auto" w:fill="auto"/>
            <w:noWrap/>
            <w:vAlign w:val="bottom"/>
            <w:hideMark/>
          </w:tcPr>
          <w:p w14:paraId="2F96F686"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13.3%</w:t>
            </w:r>
          </w:p>
        </w:tc>
        <w:tc>
          <w:tcPr>
            <w:tcW w:w="1701" w:type="dxa"/>
            <w:tcBorders>
              <w:top w:val="nil"/>
              <w:left w:val="nil"/>
              <w:bottom w:val="nil"/>
              <w:right w:val="nil"/>
            </w:tcBorders>
          </w:tcPr>
          <w:p w14:paraId="5272A178" w14:textId="3F4676FB" w:rsidR="00E6369D" w:rsidRPr="007002D2" w:rsidRDefault="00AC2542"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46</w:t>
            </w:r>
          </w:p>
        </w:tc>
      </w:tr>
      <w:tr w:rsidR="00E6369D" w:rsidRPr="007002D2" w14:paraId="0F75BE33" w14:textId="2E7F3B5E" w:rsidTr="00AC2542">
        <w:trPr>
          <w:trHeight w:val="288"/>
          <w:jc w:val="center"/>
        </w:trPr>
        <w:tc>
          <w:tcPr>
            <w:tcW w:w="2346" w:type="dxa"/>
            <w:tcBorders>
              <w:top w:val="nil"/>
              <w:left w:val="nil"/>
              <w:bottom w:val="single" w:sz="4" w:space="0" w:color="auto"/>
              <w:right w:val="nil"/>
            </w:tcBorders>
            <w:shd w:val="clear" w:color="auto" w:fill="auto"/>
            <w:noWrap/>
            <w:vAlign w:val="bottom"/>
            <w:hideMark/>
          </w:tcPr>
          <w:p w14:paraId="33D86444" w14:textId="77777777" w:rsidR="00E6369D" w:rsidRPr="007002D2" w:rsidRDefault="00E6369D" w:rsidP="007002D2">
            <w:pPr>
              <w:spacing w:after="0"/>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Riparian</w:t>
            </w:r>
          </w:p>
        </w:tc>
        <w:tc>
          <w:tcPr>
            <w:tcW w:w="1198" w:type="dxa"/>
            <w:tcBorders>
              <w:top w:val="nil"/>
              <w:left w:val="nil"/>
              <w:bottom w:val="single" w:sz="4" w:space="0" w:color="auto"/>
              <w:right w:val="nil"/>
            </w:tcBorders>
            <w:shd w:val="clear" w:color="auto" w:fill="auto"/>
            <w:noWrap/>
            <w:vAlign w:val="bottom"/>
            <w:hideMark/>
          </w:tcPr>
          <w:p w14:paraId="0F8B594D"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10</w:t>
            </w:r>
          </w:p>
        </w:tc>
        <w:tc>
          <w:tcPr>
            <w:tcW w:w="1843" w:type="dxa"/>
            <w:tcBorders>
              <w:top w:val="nil"/>
              <w:left w:val="nil"/>
              <w:bottom w:val="single" w:sz="4" w:space="0" w:color="auto"/>
              <w:right w:val="nil"/>
            </w:tcBorders>
            <w:shd w:val="clear" w:color="auto" w:fill="auto"/>
            <w:noWrap/>
            <w:vAlign w:val="bottom"/>
            <w:hideMark/>
          </w:tcPr>
          <w:p w14:paraId="6FED9538"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0</w:t>
            </w:r>
          </w:p>
        </w:tc>
        <w:tc>
          <w:tcPr>
            <w:tcW w:w="1984" w:type="dxa"/>
            <w:tcBorders>
              <w:top w:val="nil"/>
              <w:left w:val="nil"/>
              <w:bottom w:val="single" w:sz="4" w:space="0" w:color="auto"/>
              <w:right w:val="nil"/>
            </w:tcBorders>
            <w:shd w:val="clear" w:color="auto" w:fill="auto"/>
            <w:noWrap/>
            <w:vAlign w:val="bottom"/>
            <w:hideMark/>
          </w:tcPr>
          <w:p w14:paraId="088272AB" w14:textId="77777777" w:rsidR="00E6369D" w:rsidRPr="007002D2" w:rsidRDefault="00E6369D" w:rsidP="007002D2">
            <w:pPr>
              <w:spacing w:after="0"/>
              <w:jc w:val="center"/>
              <w:rPr>
                <w:rFonts w:ascii="Calibri" w:hAnsi="Calibri" w:cs="Calibri"/>
                <w:color w:val="000000"/>
                <w:kern w:val="0"/>
                <w:sz w:val="18"/>
                <w:szCs w:val="18"/>
                <w:lang w:eastAsia="en-AU"/>
                <w14:ligatures w14:val="none"/>
              </w:rPr>
            </w:pPr>
            <w:r w:rsidRPr="007002D2">
              <w:rPr>
                <w:rFonts w:ascii="Calibri" w:hAnsi="Calibri" w:cs="Calibri"/>
                <w:color w:val="000000"/>
                <w:kern w:val="0"/>
                <w:sz w:val="18"/>
                <w:szCs w:val="18"/>
                <w:lang w:eastAsia="en-AU"/>
                <w14:ligatures w14:val="none"/>
              </w:rPr>
              <w:t>0.0%</w:t>
            </w:r>
          </w:p>
        </w:tc>
        <w:tc>
          <w:tcPr>
            <w:tcW w:w="1701" w:type="dxa"/>
            <w:tcBorders>
              <w:top w:val="nil"/>
              <w:left w:val="nil"/>
              <w:bottom w:val="single" w:sz="4" w:space="0" w:color="auto"/>
              <w:right w:val="nil"/>
            </w:tcBorders>
          </w:tcPr>
          <w:p w14:paraId="62156402" w14:textId="34CBB7E4" w:rsidR="00E6369D" w:rsidRPr="007002D2" w:rsidRDefault="00AC2542" w:rsidP="007002D2">
            <w:pPr>
              <w:spacing w:after="0"/>
              <w:jc w:val="center"/>
              <w:rPr>
                <w:rFonts w:ascii="Calibri" w:hAnsi="Calibri" w:cs="Calibri"/>
                <w:color w:val="000000"/>
                <w:kern w:val="0"/>
                <w:sz w:val="18"/>
                <w:szCs w:val="18"/>
                <w:lang w:eastAsia="en-AU"/>
                <w14:ligatures w14:val="none"/>
              </w:rPr>
            </w:pPr>
            <w:r>
              <w:rPr>
                <w:rFonts w:ascii="Calibri" w:hAnsi="Calibri" w:cs="Calibri"/>
                <w:color w:val="000000"/>
                <w:kern w:val="0"/>
                <w:sz w:val="18"/>
                <w:szCs w:val="18"/>
                <w:lang w:eastAsia="en-AU"/>
                <w14:ligatures w14:val="none"/>
              </w:rPr>
              <w:t>32</w:t>
            </w:r>
          </w:p>
        </w:tc>
      </w:tr>
    </w:tbl>
    <w:p w14:paraId="677D47DA" w14:textId="77777777" w:rsidR="00D1401C" w:rsidRDefault="00D1401C" w:rsidP="00E126FF">
      <w:pPr>
        <w:spacing w:line="276" w:lineRule="auto"/>
        <w:rPr>
          <w:rFonts w:cstheme="minorHAnsi"/>
          <w:szCs w:val="22"/>
        </w:rPr>
      </w:pPr>
    </w:p>
    <w:p w14:paraId="30625360" w14:textId="77777777" w:rsidR="0003766F" w:rsidRDefault="0003766F" w:rsidP="00E126FF">
      <w:pPr>
        <w:spacing w:line="276" w:lineRule="auto"/>
        <w:rPr>
          <w:rFonts w:cstheme="minorHAnsi"/>
          <w:szCs w:val="22"/>
        </w:rPr>
      </w:pPr>
    </w:p>
    <w:p w14:paraId="4E83383E" w14:textId="66AA2952" w:rsidR="00441EA8" w:rsidRDefault="00441EA8" w:rsidP="00E126FF">
      <w:pPr>
        <w:spacing w:line="276" w:lineRule="auto"/>
        <w:rPr>
          <w:rFonts w:cstheme="minorHAnsi"/>
          <w:szCs w:val="22"/>
        </w:rPr>
      </w:pPr>
      <w:r w:rsidRPr="002D3625">
        <w:rPr>
          <w:rFonts w:cstheme="minorHAnsi"/>
          <w:szCs w:val="22"/>
        </w:rPr>
        <w:t xml:space="preserve">Table 2. </w:t>
      </w:r>
      <w:r w:rsidR="002D3625" w:rsidRPr="002D3625">
        <w:rPr>
          <w:rFonts w:cstheme="minorHAnsi"/>
          <w:szCs w:val="22"/>
        </w:rPr>
        <w:t xml:space="preserve">Output of </w:t>
      </w:r>
      <w:r w:rsidR="002D3625">
        <w:rPr>
          <w:rFonts w:cstheme="minorHAnsi"/>
          <w:szCs w:val="22"/>
        </w:rPr>
        <w:t xml:space="preserve">the </w:t>
      </w:r>
      <w:r w:rsidR="002D3625" w:rsidRPr="002D3625">
        <w:rPr>
          <w:rFonts w:cstheme="minorHAnsi"/>
          <w:szCs w:val="22"/>
        </w:rPr>
        <w:t xml:space="preserve">smoothed term for time-since-fire from the generalised additive model quantifying the relationship between the </w:t>
      </w:r>
      <w:r w:rsidR="00000AB5" w:rsidRPr="002D3625">
        <w:rPr>
          <w:rFonts w:cstheme="minorHAnsi"/>
          <w:szCs w:val="22"/>
        </w:rPr>
        <w:t>fire-age of vegetation</w:t>
      </w:r>
      <w:r w:rsidR="00000AB5">
        <w:rPr>
          <w:rFonts w:cstheme="minorHAnsi"/>
          <w:szCs w:val="22"/>
        </w:rPr>
        <w:t xml:space="preserve"> and</w:t>
      </w:r>
      <w:r w:rsidR="00000AB5" w:rsidRPr="002D3625">
        <w:rPr>
          <w:rFonts w:cstheme="minorHAnsi"/>
          <w:szCs w:val="22"/>
        </w:rPr>
        <w:t xml:space="preserve"> </w:t>
      </w:r>
      <w:r w:rsidR="002D3625" w:rsidRPr="002D3625">
        <w:rPr>
          <w:rFonts w:cstheme="minorHAnsi"/>
          <w:szCs w:val="22"/>
        </w:rPr>
        <w:t>probability of occurrence of the Southern Brown Bandicoot.   This predicted relationship is illustrated in Figure 2 and used to calculate the Species Habitat Availability metric for this species.</w:t>
      </w:r>
    </w:p>
    <w:tbl>
      <w:tblPr>
        <w:tblW w:w="9072" w:type="dxa"/>
        <w:jc w:val="center"/>
        <w:tblLayout w:type="fixed"/>
        <w:tblLook w:val="04A0" w:firstRow="1" w:lastRow="0" w:firstColumn="1" w:lastColumn="0" w:noHBand="0" w:noVBand="1"/>
      </w:tblPr>
      <w:tblGrid>
        <w:gridCol w:w="1701"/>
        <w:gridCol w:w="2694"/>
        <w:gridCol w:w="1842"/>
        <w:gridCol w:w="993"/>
        <w:gridCol w:w="1842"/>
      </w:tblGrid>
      <w:tr w:rsidR="000068E2" w:rsidRPr="007818FF" w14:paraId="2F079D05" w14:textId="037E8001" w:rsidTr="00CE5D7C">
        <w:trPr>
          <w:trHeight w:val="288"/>
          <w:jc w:val="center"/>
        </w:trPr>
        <w:tc>
          <w:tcPr>
            <w:tcW w:w="1701" w:type="dxa"/>
            <w:tcBorders>
              <w:top w:val="single" w:sz="4" w:space="0" w:color="auto"/>
              <w:left w:val="nil"/>
              <w:bottom w:val="single" w:sz="4" w:space="0" w:color="auto"/>
              <w:right w:val="nil"/>
            </w:tcBorders>
            <w:shd w:val="clear" w:color="auto" w:fill="auto"/>
            <w:noWrap/>
            <w:hideMark/>
          </w:tcPr>
          <w:p w14:paraId="4FBAFCAC" w14:textId="77777777" w:rsidR="000068E2" w:rsidRPr="007818FF" w:rsidRDefault="000068E2" w:rsidP="000068E2">
            <w:pPr>
              <w:spacing w:after="0"/>
              <w:rPr>
                <w:rFonts w:ascii="Calibri" w:hAnsi="Calibri" w:cs="Calibri"/>
                <w:color w:val="000000"/>
                <w:kern w:val="0"/>
                <w:sz w:val="20"/>
                <w:szCs w:val="20"/>
                <w:lang w:eastAsia="en-AU"/>
                <w14:ligatures w14:val="none"/>
              </w:rPr>
            </w:pPr>
            <w:r w:rsidRPr="007818FF">
              <w:rPr>
                <w:rFonts w:ascii="Calibri" w:hAnsi="Calibri" w:cs="Calibri"/>
                <w:color w:val="000000"/>
                <w:kern w:val="0"/>
                <w:sz w:val="20"/>
                <w:szCs w:val="20"/>
                <w:lang w:eastAsia="en-AU"/>
                <w14:ligatures w14:val="none"/>
              </w:rPr>
              <w:t>Predictor variable</w:t>
            </w:r>
          </w:p>
        </w:tc>
        <w:tc>
          <w:tcPr>
            <w:tcW w:w="2694" w:type="dxa"/>
            <w:tcBorders>
              <w:top w:val="single" w:sz="4" w:space="0" w:color="auto"/>
              <w:left w:val="nil"/>
              <w:bottom w:val="single" w:sz="4" w:space="0" w:color="auto"/>
              <w:right w:val="nil"/>
            </w:tcBorders>
            <w:shd w:val="clear" w:color="auto" w:fill="auto"/>
            <w:noWrap/>
            <w:hideMark/>
          </w:tcPr>
          <w:p w14:paraId="537C3C82" w14:textId="4ABBF080" w:rsidR="000068E2" w:rsidRPr="007818FF" w:rsidRDefault="000068E2" w:rsidP="000068E2">
            <w:pPr>
              <w:spacing w:after="0"/>
              <w:jc w:val="center"/>
              <w:rPr>
                <w:rFonts w:ascii="Calibri" w:hAnsi="Calibri" w:cs="Calibri"/>
                <w:color w:val="000000"/>
                <w:kern w:val="0"/>
                <w:sz w:val="20"/>
                <w:szCs w:val="20"/>
                <w:lang w:eastAsia="en-AU"/>
                <w14:ligatures w14:val="none"/>
              </w:rPr>
            </w:pPr>
            <w:r w:rsidRPr="007818FF">
              <w:rPr>
                <w:rFonts w:ascii="Calibri" w:hAnsi="Calibri" w:cs="Calibri"/>
                <w:color w:val="000000"/>
                <w:kern w:val="0"/>
                <w:sz w:val="20"/>
                <w:szCs w:val="20"/>
                <w:lang w:eastAsia="en-AU"/>
                <w14:ligatures w14:val="none"/>
              </w:rPr>
              <w:t>Estimated degrees of freedo</w:t>
            </w:r>
            <w:r>
              <w:rPr>
                <w:rFonts w:ascii="Calibri" w:hAnsi="Calibri" w:cs="Calibri"/>
                <w:color w:val="000000"/>
                <w:kern w:val="0"/>
                <w:sz w:val="20"/>
                <w:szCs w:val="20"/>
                <w:lang w:eastAsia="en-AU"/>
                <w14:ligatures w14:val="none"/>
              </w:rPr>
              <w:t>m</w:t>
            </w:r>
          </w:p>
        </w:tc>
        <w:tc>
          <w:tcPr>
            <w:tcW w:w="1842" w:type="dxa"/>
            <w:tcBorders>
              <w:top w:val="single" w:sz="4" w:space="0" w:color="auto"/>
              <w:left w:val="nil"/>
              <w:bottom w:val="single" w:sz="4" w:space="0" w:color="auto"/>
              <w:right w:val="nil"/>
            </w:tcBorders>
            <w:shd w:val="clear" w:color="auto" w:fill="auto"/>
            <w:noWrap/>
            <w:hideMark/>
          </w:tcPr>
          <w:p w14:paraId="602A21E3" w14:textId="77777777" w:rsidR="000068E2" w:rsidRPr="007818FF" w:rsidRDefault="000068E2" w:rsidP="000068E2">
            <w:pPr>
              <w:spacing w:after="0"/>
              <w:jc w:val="center"/>
              <w:rPr>
                <w:rFonts w:ascii="Calibri" w:hAnsi="Calibri" w:cs="Calibri"/>
                <w:color w:val="000000"/>
                <w:kern w:val="0"/>
                <w:sz w:val="20"/>
                <w:szCs w:val="20"/>
                <w:lang w:eastAsia="en-AU"/>
                <w14:ligatures w14:val="none"/>
              </w:rPr>
            </w:pPr>
            <w:r w:rsidRPr="007818FF">
              <w:rPr>
                <w:rFonts w:ascii="Calibri" w:hAnsi="Calibri" w:cs="Calibri"/>
                <w:color w:val="000000"/>
                <w:kern w:val="0"/>
                <w:sz w:val="20"/>
                <w:szCs w:val="20"/>
                <w:lang w:eastAsia="en-AU"/>
                <w14:ligatures w14:val="none"/>
              </w:rPr>
              <w:t>Chi square statistic</w:t>
            </w:r>
          </w:p>
        </w:tc>
        <w:tc>
          <w:tcPr>
            <w:tcW w:w="993" w:type="dxa"/>
            <w:tcBorders>
              <w:top w:val="single" w:sz="4" w:space="0" w:color="auto"/>
              <w:left w:val="nil"/>
              <w:bottom w:val="single" w:sz="4" w:space="0" w:color="auto"/>
              <w:right w:val="nil"/>
            </w:tcBorders>
            <w:shd w:val="clear" w:color="auto" w:fill="auto"/>
            <w:noWrap/>
            <w:hideMark/>
          </w:tcPr>
          <w:p w14:paraId="4B62F96D" w14:textId="10AE33F9" w:rsidR="000068E2" w:rsidRPr="007818FF" w:rsidRDefault="000068E2" w:rsidP="000068E2">
            <w:pPr>
              <w:spacing w:after="0"/>
              <w:jc w:val="center"/>
              <w:rPr>
                <w:rFonts w:ascii="Calibri" w:hAnsi="Calibri" w:cs="Calibri"/>
                <w:color w:val="000000"/>
                <w:kern w:val="0"/>
                <w:sz w:val="20"/>
                <w:szCs w:val="20"/>
                <w:lang w:eastAsia="en-AU"/>
                <w14:ligatures w14:val="none"/>
              </w:rPr>
            </w:pPr>
            <w:r w:rsidRPr="007818FF">
              <w:rPr>
                <w:rFonts w:ascii="Calibri" w:hAnsi="Calibri" w:cs="Calibri"/>
                <w:color w:val="000000"/>
                <w:kern w:val="0"/>
                <w:sz w:val="20"/>
                <w:szCs w:val="20"/>
                <w:lang w:eastAsia="en-AU"/>
                <w14:ligatures w14:val="none"/>
              </w:rPr>
              <w:t>p-value</w:t>
            </w:r>
          </w:p>
        </w:tc>
        <w:tc>
          <w:tcPr>
            <w:tcW w:w="1842" w:type="dxa"/>
            <w:tcBorders>
              <w:top w:val="single" w:sz="4" w:space="0" w:color="auto"/>
              <w:left w:val="nil"/>
              <w:bottom w:val="single" w:sz="4" w:space="0" w:color="auto"/>
              <w:right w:val="nil"/>
            </w:tcBorders>
          </w:tcPr>
          <w:p w14:paraId="270145C3" w14:textId="651C4B1B" w:rsidR="000068E2" w:rsidRPr="007818FF" w:rsidRDefault="000068E2" w:rsidP="000068E2">
            <w:pPr>
              <w:spacing w:after="0"/>
              <w:jc w:val="center"/>
              <w:rPr>
                <w:rFonts w:ascii="Calibri" w:hAnsi="Calibri" w:cs="Calibri"/>
                <w:color w:val="000000"/>
                <w:kern w:val="0"/>
                <w:sz w:val="20"/>
                <w:szCs w:val="20"/>
                <w:lang w:eastAsia="en-AU"/>
                <w14:ligatures w14:val="none"/>
              </w:rPr>
            </w:pPr>
            <w:r>
              <w:rPr>
                <w:rFonts w:ascii="Calibri" w:hAnsi="Calibri" w:cs="Calibri"/>
                <w:color w:val="000000"/>
                <w:kern w:val="0"/>
                <w:sz w:val="20"/>
                <w:szCs w:val="20"/>
                <w:lang w:eastAsia="en-AU"/>
                <w14:ligatures w14:val="none"/>
              </w:rPr>
              <w:t>Deviance explained</w:t>
            </w:r>
          </w:p>
        </w:tc>
      </w:tr>
      <w:tr w:rsidR="000068E2" w:rsidRPr="007818FF" w14:paraId="38C590F5" w14:textId="53B4FE88" w:rsidTr="00CE5D7C">
        <w:trPr>
          <w:trHeight w:val="288"/>
          <w:jc w:val="center"/>
        </w:trPr>
        <w:tc>
          <w:tcPr>
            <w:tcW w:w="1701" w:type="dxa"/>
            <w:tcBorders>
              <w:top w:val="nil"/>
              <w:left w:val="nil"/>
              <w:bottom w:val="single" w:sz="4" w:space="0" w:color="auto"/>
              <w:right w:val="nil"/>
            </w:tcBorders>
            <w:shd w:val="clear" w:color="auto" w:fill="auto"/>
            <w:noWrap/>
            <w:hideMark/>
          </w:tcPr>
          <w:p w14:paraId="521F9B29" w14:textId="77777777" w:rsidR="000068E2" w:rsidRPr="007818FF" w:rsidRDefault="000068E2" w:rsidP="000068E2">
            <w:pPr>
              <w:spacing w:after="0"/>
              <w:rPr>
                <w:rFonts w:ascii="Calibri" w:hAnsi="Calibri" w:cs="Calibri"/>
                <w:color w:val="000000"/>
                <w:kern w:val="0"/>
                <w:sz w:val="20"/>
                <w:szCs w:val="20"/>
                <w:lang w:eastAsia="en-AU"/>
                <w14:ligatures w14:val="none"/>
              </w:rPr>
            </w:pPr>
            <w:r w:rsidRPr="007818FF">
              <w:rPr>
                <w:rFonts w:ascii="Calibri" w:hAnsi="Calibri" w:cs="Calibri"/>
                <w:color w:val="000000"/>
                <w:kern w:val="0"/>
                <w:sz w:val="20"/>
                <w:szCs w:val="20"/>
                <w:lang w:eastAsia="en-AU"/>
                <w14:ligatures w14:val="none"/>
              </w:rPr>
              <w:t>Time-since-fire</w:t>
            </w:r>
          </w:p>
        </w:tc>
        <w:tc>
          <w:tcPr>
            <w:tcW w:w="2694" w:type="dxa"/>
            <w:tcBorders>
              <w:top w:val="nil"/>
              <w:left w:val="nil"/>
              <w:bottom w:val="single" w:sz="4" w:space="0" w:color="auto"/>
              <w:right w:val="nil"/>
            </w:tcBorders>
            <w:shd w:val="clear" w:color="auto" w:fill="auto"/>
            <w:noWrap/>
            <w:hideMark/>
          </w:tcPr>
          <w:p w14:paraId="219065A3" w14:textId="77777777" w:rsidR="000068E2" w:rsidRPr="007818FF" w:rsidRDefault="000068E2" w:rsidP="000068E2">
            <w:pPr>
              <w:spacing w:after="0"/>
              <w:jc w:val="center"/>
              <w:rPr>
                <w:rFonts w:ascii="Calibri" w:hAnsi="Calibri" w:cs="Calibri"/>
                <w:color w:val="000000"/>
                <w:kern w:val="0"/>
                <w:sz w:val="20"/>
                <w:szCs w:val="20"/>
                <w:lang w:eastAsia="en-AU"/>
                <w14:ligatures w14:val="none"/>
              </w:rPr>
            </w:pPr>
            <w:r w:rsidRPr="007818FF">
              <w:rPr>
                <w:rFonts w:ascii="Calibri" w:hAnsi="Calibri" w:cs="Calibri"/>
                <w:color w:val="000000"/>
                <w:kern w:val="0"/>
                <w:sz w:val="20"/>
                <w:szCs w:val="20"/>
                <w:lang w:eastAsia="en-AU"/>
                <w14:ligatures w14:val="none"/>
              </w:rPr>
              <w:t>2.78</w:t>
            </w:r>
          </w:p>
        </w:tc>
        <w:tc>
          <w:tcPr>
            <w:tcW w:w="1842" w:type="dxa"/>
            <w:tcBorders>
              <w:top w:val="nil"/>
              <w:left w:val="nil"/>
              <w:bottom w:val="single" w:sz="4" w:space="0" w:color="auto"/>
              <w:right w:val="nil"/>
            </w:tcBorders>
            <w:shd w:val="clear" w:color="auto" w:fill="auto"/>
            <w:noWrap/>
            <w:hideMark/>
          </w:tcPr>
          <w:p w14:paraId="3B97EDB7" w14:textId="77777777" w:rsidR="000068E2" w:rsidRPr="007818FF" w:rsidRDefault="000068E2" w:rsidP="000068E2">
            <w:pPr>
              <w:spacing w:after="0"/>
              <w:jc w:val="center"/>
              <w:rPr>
                <w:rFonts w:ascii="Calibri" w:hAnsi="Calibri" w:cs="Calibri"/>
                <w:color w:val="000000"/>
                <w:kern w:val="0"/>
                <w:sz w:val="20"/>
                <w:szCs w:val="20"/>
                <w:lang w:eastAsia="en-AU"/>
                <w14:ligatures w14:val="none"/>
              </w:rPr>
            </w:pPr>
            <w:r w:rsidRPr="007818FF">
              <w:rPr>
                <w:rFonts w:ascii="Calibri" w:hAnsi="Calibri" w:cs="Calibri"/>
                <w:color w:val="000000"/>
                <w:kern w:val="0"/>
                <w:sz w:val="20"/>
                <w:szCs w:val="20"/>
                <w:lang w:eastAsia="en-AU"/>
                <w14:ligatures w14:val="none"/>
              </w:rPr>
              <w:t>12.26</w:t>
            </w:r>
          </w:p>
        </w:tc>
        <w:tc>
          <w:tcPr>
            <w:tcW w:w="993" w:type="dxa"/>
            <w:tcBorders>
              <w:top w:val="nil"/>
              <w:left w:val="nil"/>
              <w:bottom w:val="single" w:sz="4" w:space="0" w:color="auto"/>
              <w:right w:val="nil"/>
            </w:tcBorders>
            <w:shd w:val="clear" w:color="auto" w:fill="auto"/>
            <w:noWrap/>
            <w:hideMark/>
          </w:tcPr>
          <w:p w14:paraId="4E87549B" w14:textId="77777777" w:rsidR="000068E2" w:rsidRPr="007818FF" w:rsidRDefault="000068E2" w:rsidP="000068E2">
            <w:pPr>
              <w:spacing w:after="0"/>
              <w:jc w:val="center"/>
              <w:rPr>
                <w:rFonts w:ascii="Calibri" w:hAnsi="Calibri" w:cs="Calibri"/>
                <w:color w:val="000000"/>
                <w:kern w:val="0"/>
                <w:sz w:val="20"/>
                <w:szCs w:val="20"/>
                <w:lang w:eastAsia="en-AU"/>
                <w14:ligatures w14:val="none"/>
              </w:rPr>
            </w:pPr>
            <w:r w:rsidRPr="007818FF">
              <w:rPr>
                <w:rFonts w:ascii="Calibri" w:hAnsi="Calibri" w:cs="Calibri"/>
                <w:color w:val="000000"/>
                <w:kern w:val="0"/>
                <w:sz w:val="20"/>
                <w:szCs w:val="20"/>
                <w:lang w:eastAsia="en-AU"/>
                <w14:ligatures w14:val="none"/>
              </w:rPr>
              <w:t>0.007</w:t>
            </w:r>
          </w:p>
        </w:tc>
        <w:tc>
          <w:tcPr>
            <w:tcW w:w="1842" w:type="dxa"/>
            <w:tcBorders>
              <w:top w:val="nil"/>
              <w:left w:val="nil"/>
              <w:bottom w:val="single" w:sz="4" w:space="0" w:color="auto"/>
              <w:right w:val="nil"/>
            </w:tcBorders>
          </w:tcPr>
          <w:p w14:paraId="61959134" w14:textId="465244C7" w:rsidR="000068E2" w:rsidRPr="007818FF" w:rsidRDefault="000068E2" w:rsidP="000068E2">
            <w:pPr>
              <w:spacing w:after="0"/>
              <w:jc w:val="center"/>
              <w:rPr>
                <w:rFonts w:ascii="Calibri" w:hAnsi="Calibri" w:cs="Calibri"/>
                <w:color w:val="000000"/>
                <w:kern w:val="0"/>
                <w:sz w:val="20"/>
                <w:szCs w:val="20"/>
                <w:lang w:eastAsia="en-AU"/>
                <w14:ligatures w14:val="none"/>
              </w:rPr>
            </w:pPr>
            <w:r w:rsidRPr="000068E2">
              <w:rPr>
                <w:rFonts w:ascii="Calibri" w:hAnsi="Calibri" w:cs="Calibri"/>
                <w:color w:val="000000"/>
                <w:kern w:val="0"/>
                <w:sz w:val="20"/>
                <w:szCs w:val="20"/>
                <w:lang w:eastAsia="en-AU"/>
                <w14:ligatures w14:val="none"/>
              </w:rPr>
              <w:t>3.43%</w:t>
            </w:r>
          </w:p>
        </w:tc>
      </w:tr>
    </w:tbl>
    <w:p w14:paraId="58D8C9A3" w14:textId="77777777" w:rsidR="00C11A4B" w:rsidRDefault="00C11A4B" w:rsidP="00E126FF">
      <w:pPr>
        <w:spacing w:line="276" w:lineRule="auto"/>
        <w:rPr>
          <w:rFonts w:cstheme="minorHAnsi"/>
          <w:szCs w:val="22"/>
        </w:rPr>
      </w:pPr>
    </w:p>
    <w:p w14:paraId="51FFC91E" w14:textId="77777777" w:rsidR="00D1401C" w:rsidRDefault="00D1401C" w:rsidP="00E126FF">
      <w:pPr>
        <w:spacing w:line="276" w:lineRule="auto"/>
        <w:rPr>
          <w:rFonts w:cstheme="minorHAnsi"/>
          <w:i/>
          <w:iCs/>
          <w:szCs w:val="22"/>
        </w:rPr>
      </w:pPr>
    </w:p>
    <w:p w14:paraId="12F3FAC6" w14:textId="77777777" w:rsidR="0085123A" w:rsidRDefault="0085123A" w:rsidP="00E126FF">
      <w:pPr>
        <w:spacing w:line="276" w:lineRule="auto"/>
        <w:rPr>
          <w:rFonts w:cstheme="minorHAnsi"/>
          <w:i/>
          <w:iCs/>
          <w:szCs w:val="22"/>
        </w:rPr>
      </w:pPr>
    </w:p>
    <w:p w14:paraId="0FBC5E7D" w14:textId="6544BB5B" w:rsidR="00C11A4B" w:rsidRPr="004C4449" w:rsidRDefault="00C11A4B" w:rsidP="00E126FF">
      <w:pPr>
        <w:spacing w:line="276" w:lineRule="auto"/>
        <w:rPr>
          <w:rFonts w:cstheme="minorHAnsi"/>
          <w:i/>
          <w:iCs/>
          <w:szCs w:val="22"/>
        </w:rPr>
      </w:pPr>
      <w:r w:rsidRPr="004C4449">
        <w:rPr>
          <w:rFonts w:cstheme="minorHAnsi"/>
          <w:i/>
          <w:iCs/>
          <w:szCs w:val="22"/>
        </w:rPr>
        <w:t>References</w:t>
      </w:r>
    </w:p>
    <w:p w14:paraId="60E8A087" w14:textId="77777777" w:rsidR="00EA16BA" w:rsidRPr="00D65D44" w:rsidRDefault="00EA16BA" w:rsidP="00EA16BA">
      <w:pPr>
        <w:pStyle w:val="EndNoteBibliography"/>
        <w:spacing w:after="0"/>
        <w:ind w:left="720" w:hanging="720"/>
      </w:pPr>
      <w:r w:rsidRPr="00D65D44">
        <w:t xml:space="preserve">Chang, W., J. Cheng, J.J. Allaire, Y. Xie, and J. McPherson 2020. Shiny: web application framework for R.: </w:t>
      </w:r>
      <w:hyperlink r:id="rId29" w:history="1">
        <w:r w:rsidRPr="00D65D44">
          <w:rPr>
            <w:rStyle w:val="Hyperlink"/>
          </w:rPr>
          <w:t>https://shiny.rstudio.com/</w:t>
        </w:r>
      </w:hyperlink>
      <w:r w:rsidRPr="00D65D44">
        <w:t>.</w:t>
      </w:r>
    </w:p>
    <w:p w14:paraId="434C5868" w14:textId="4BDF1B6C" w:rsidR="00EA16BA" w:rsidRPr="00D65D44" w:rsidRDefault="00EA16BA" w:rsidP="00EA16BA">
      <w:pPr>
        <w:pStyle w:val="EndNoteBibliography"/>
        <w:spacing w:after="0"/>
        <w:ind w:left="720" w:hanging="720"/>
      </w:pPr>
      <w:r w:rsidRPr="00D65D44">
        <w:t xml:space="preserve">Hale, S., D.G. Nimmo, R. Cooke, G. Holland, S. James, M. Stevens, N. De Bondi, R. Woods, M. Castle, K. Campbell, K. Senior, S. Cassidy, R. Duffy, B. Holmes, and J.G. White 2016. Fire and climatic extremes shape mammal distributions in a fire-prone landscape. </w:t>
      </w:r>
      <w:r w:rsidRPr="00D65D44">
        <w:rPr>
          <w:i/>
        </w:rPr>
        <w:t xml:space="preserve">Diversity and Distributions </w:t>
      </w:r>
      <w:r w:rsidRPr="00D65D44">
        <w:t xml:space="preserve">22: 1127-1138 </w:t>
      </w:r>
      <w:hyperlink r:id="rId30" w:history="1">
        <w:r w:rsidRPr="00D65D44">
          <w:rPr>
            <w:rStyle w:val="Hyperlink"/>
          </w:rPr>
          <w:t>https://doi.org/10.1111/ddi.12471</w:t>
        </w:r>
      </w:hyperlink>
      <w:r w:rsidRPr="00D65D44">
        <w:t>.</w:t>
      </w:r>
    </w:p>
    <w:p w14:paraId="1ACB7B30" w14:textId="492BCA70" w:rsidR="00EA16BA" w:rsidRPr="00D65D44" w:rsidRDefault="00EA16BA" w:rsidP="00EA16BA">
      <w:pPr>
        <w:pStyle w:val="EndNoteBibliography"/>
        <w:spacing w:after="0"/>
        <w:ind w:left="720" w:hanging="720"/>
      </w:pPr>
      <w:r w:rsidRPr="00D65D44">
        <w:t xml:space="preserve">Liu, C., M. White, G. Newell, and P. Griffioen 2013. Species distribution modelling for conservation planning in Victoria, Australia. </w:t>
      </w:r>
      <w:r w:rsidRPr="00D65D44">
        <w:rPr>
          <w:i/>
        </w:rPr>
        <w:t xml:space="preserve">Ecological Modelling </w:t>
      </w:r>
      <w:r w:rsidRPr="00D65D44">
        <w:t>249</w:t>
      </w:r>
      <w:r w:rsidR="00340AE4">
        <w:t>:</w:t>
      </w:r>
      <w:r w:rsidRPr="00D65D44">
        <w:t xml:space="preserve"> 68-74.</w:t>
      </w:r>
    </w:p>
    <w:p w14:paraId="7DA48515" w14:textId="77777777" w:rsidR="00EA16BA" w:rsidRPr="00D65D44" w:rsidRDefault="00EA16BA" w:rsidP="00EA16BA">
      <w:pPr>
        <w:pStyle w:val="EndNoteBibliography"/>
        <w:spacing w:after="0"/>
        <w:ind w:left="720" w:hanging="720"/>
      </w:pPr>
      <w:r w:rsidRPr="00D65D44">
        <w:t>R Core Team 2021. R: A language and environment for statistical computing. Vienna, Austria: R Foundation for Statistical Computing.</w:t>
      </w:r>
    </w:p>
    <w:p w14:paraId="433EA055" w14:textId="02BBDFEA" w:rsidR="00EA16BA" w:rsidRDefault="00EA16BA" w:rsidP="00EA16BA">
      <w:pPr>
        <w:pStyle w:val="EndNoteBibliography"/>
        <w:spacing w:after="0"/>
        <w:ind w:left="720" w:hanging="720"/>
      </w:pPr>
      <w:r w:rsidRPr="00D65D44">
        <w:t xml:space="preserve">Rumpff, L., N. Amos, and J. MacHunter 2019. </w:t>
      </w:r>
      <w:r w:rsidRPr="00D65D44">
        <w:rPr>
          <w:i/>
        </w:rPr>
        <w:t>Framework for using and updating ecological models to inform bushfire management planning</w:t>
      </w:r>
      <w:r w:rsidRPr="00D65D44">
        <w:t>. Department of Environment, Water and Planning, Heidelberg, Victoria.</w:t>
      </w:r>
    </w:p>
    <w:p w14:paraId="7E48E7C4" w14:textId="7C89C1DC" w:rsidR="00CC725F" w:rsidRDefault="00EA16BA" w:rsidP="00EA16BA">
      <w:pPr>
        <w:pStyle w:val="EndNoteBibliography"/>
        <w:spacing w:after="0"/>
        <w:ind w:left="720" w:hanging="720"/>
        <w:rPr>
          <w:rFonts w:cstheme="minorHAnsi"/>
          <w:szCs w:val="22"/>
        </w:rPr>
      </w:pPr>
      <w:r w:rsidRPr="00D65D44">
        <w:t xml:space="preserve">Wood, S.N. 2011. Fast stable restricted maximum likelihood and marginal likelihood estimation of semiparametric generalized linear models. </w:t>
      </w:r>
      <w:r w:rsidRPr="00D65D44">
        <w:rPr>
          <w:i/>
        </w:rPr>
        <w:t xml:space="preserve">Journal of the Royal Statistical Society (B) </w:t>
      </w:r>
      <w:r w:rsidRPr="00D65D44">
        <w:t>73: 3-36.</w:t>
      </w:r>
      <w:r w:rsidR="00CC725F" w:rsidRPr="00D55DB7">
        <w:rPr>
          <w:rFonts w:cstheme="minorHAnsi"/>
          <w:szCs w:val="22"/>
        </w:rPr>
        <w:br w:type="page"/>
      </w:r>
    </w:p>
    <w:p w14:paraId="1C9D6788" w14:textId="24A5636B" w:rsidR="007C4F8A" w:rsidRPr="00D55DB7" w:rsidRDefault="007C4F8A" w:rsidP="007C4F8A">
      <w:pPr>
        <w:spacing w:line="276" w:lineRule="auto"/>
        <w:rPr>
          <w:rFonts w:cstheme="minorHAnsi"/>
          <w:b/>
          <w:bCs/>
          <w:szCs w:val="22"/>
        </w:rPr>
      </w:pPr>
      <w:r w:rsidRPr="00D55DB7">
        <w:rPr>
          <w:rFonts w:cstheme="minorHAnsi"/>
          <w:b/>
          <w:bCs/>
          <w:szCs w:val="22"/>
        </w:rPr>
        <w:t xml:space="preserve">Appendix </w:t>
      </w:r>
      <w:r w:rsidR="00A34F40">
        <w:rPr>
          <w:rFonts w:cstheme="minorHAnsi"/>
          <w:b/>
          <w:bCs/>
          <w:szCs w:val="22"/>
        </w:rPr>
        <w:t>E</w:t>
      </w:r>
      <w:r w:rsidRPr="00D55DB7">
        <w:rPr>
          <w:rFonts w:cstheme="minorHAnsi"/>
          <w:b/>
          <w:bCs/>
          <w:szCs w:val="22"/>
        </w:rPr>
        <w:t xml:space="preserve">.  </w:t>
      </w:r>
      <w:r w:rsidRPr="00D55DB7">
        <w:rPr>
          <w:rFonts w:cstheme="minorHAnsi"/>
          <w:szCs w:val="22"/>
        </w:rPr>
        <w:t>Criteria for selecting which fire-sensitive species to include in the Species Habitat Availability</w:t>
      </w:r>
      <w:r>
        <w:rPr>
          <w:rFonts w:cstheme="minorHAnsi"/>
          <w:szCs w:val="22"/>
        </w:rPr>
        <w:t xml:space="preserve"> </w:t>
      </w:r>
      <w:r w:rsidRPr="00D55DB7">
        <w:rPr>
          <w:rFonts w:cstheme="minorHAnsi"/>
          <w:szCs w:val="22"/>
        </w:rPr>
        <w:t>metric.</w:t>
      </w:r>
      <w:r w:rsidRPr="00D55DB7">
        <w:rPr>
          <w:rFonts w:cstheme="minorHAnsi"/>
          <w:b/>
          <w:bCs/>
          <w:szCs w:val="22"/>
        </w:rPr>
        <w:t xml:space="preserve">  </w:t>
      </w:r>
    </w:p>
    <w:p w14:paraId="5D99801B" w14:textId="77777777" w:rsidR="007C4F8A" w:rsidRPr="00D55DB7" w:rsidRDefault="007C4F8A" w:rsidP="007C4F8A">
      <w:pPr>
        <w:spacing w:line="276" w:lineRule="auto"/>
        <w:rPr>
          <w:rFonts w:cstheme="minorHAnsi"/>
          <w:color w:val="2E74B5" w:themeColor="accent5" w:themeShade="BF"/>
          <w:szCs w:val="22"/>
        </w:rPr>
      </w:pPr>
      <w:r w:rsidRPr="00D55DB7">
        <w:rPr>
          <w:rFonts w:cstheme="minorHAnsi"/>
          <w:szCs w:val="22"/>
        </w:rPr>
        <w:t xml:space="preserve">The choice of which species to include in the Species Habitat Availability </w:t>
      </w:r>
      <w:r>
        <w:rPr>
          <w:rFonts w:cstheme="minorHAnsi"/>
          <w:szCs w:val="22"/>
        </w:rPr>
        <w:t xml:space="preserve">(SHA) </w:t>
      </w:r>
      <w:r w:rsidRPr="00D55DB7">
        <w:rPr>
          <w:rFonts w:cstheme="minorHAnsi"/>
          <w:szCs w:val="22"/>
        </w:rPr>
        <w:t>metric will affect how informative it is.  To guide the selection of fire-sensitive species, such that this metric provides greatest value and insight to inform fire management, the following criteria are recommended:</w:t>
      </w:r>
    </w:p>
    <w:p w14:paraId="64D47262" w14:textId="77777777" w:rsidR="007C4F8A" w:rsidRPr="00777D27" w:rsidRDefault="007C4F8A" w:rsidP="007C4F8A">
      <w:pPr>
        <w:pStyle w:val="ListNumber"/>
        <w:numPr>
          <w:ilvl w:val="0"/>
          <w:numId w:val="16"/>
        </w:numPr>
        <w:spacing w:before="0" w:line="276" w:lineRule="auto"/>
        <w:rPr>
          <w:rFonts w:cstheme="minorHAnsi"/>
          <w:sz w:val="22"/>
          <w:szCs w:val="22"/>
        </w:rPr>
      </w:pPr>
      <w:r w:rsidRPr="00777D27">
        <w:rPr>
          <w:rFonts w:cstheme="minorHAnsi"/>
          <w:sz w:val="22"/>
          <w:szCs w:val="22"/>
        </w:rPr>
        <w:t xml:space="preserve">There is a known relationship between the frequency of occurrence of the species and time since fire (i.e. </w:t>
      </w:r>
      <w:r w:rsidRPr="00777D27">
        <w:rPr>
          <w:rFonts w:cstheme="minorHAnsi"/>
          <w:spacing w:val="-47"/>
          <w:sz w:val="22"/>
          <w:szCs w:val="22"/>
        </w:rPr>
        <w:t xml:space="preserve">       </w:t>
      </w:r>
      <w:r w:rsidRPr="00777D27">
        <w:rPr>
          <w:rFonts w:cstheme="minorHAnsi"/>
          <w:sz w:val="22"/>
          <w:szCs w:val="22"/>
        </w:rPr>
        <w:t>either an empirical relationship, or an expert-derived relationship).</w:t>
      </w:r>
      <w:r w:rsidRPr="00777D27">
        <w:rPr>
          <w:rFonts w:cstheme="minorHAnsi"/>
          <w:spacing w:val="1"/>
          <w:sz w:val="22"/>
          <w:szCs w:val="22"/>
        </w:rPr>
        <w:t xml:space="preserve"> </w:t>
      </w:r>
      <w:r w:rsidRPr="00777D27">
        <w:rPr>
          <w:rFonts w:cstheme="minorHAnsi"/>
          <w:sz w:val="22"/>
          <w:szCs w:val="22"/>
        </w:rPr>
        <w:t>Species with a strong, empirical</w:t>
      </w:r>
      <w:r w:rsidRPr="00777D27">
        <w:rPr>
          <w:rFonts w:cstheme="minorHAnsi"/>
          <w:spacing w:val="1"/>
          <w:sz w:val="22"/>
          <w:szCs w:val="22"/>
        </w:rPr>
        <w:t xml:space="preserve"> </w:t>
      </w:r>
      <w:r w:rsidRPr="00777D27">
        <w:rPr>
          <w:rFonts w:cstheme="minorHAnsi"/>
          <w:sz w:val="22"/>
          <w:szCs w:val="22"/>
        </w:rPr>
        <w:t>relationship</w:t>
      </w:r>
      <w:r w:rsidRPr="00777D27">
        <w:rPr>
          <w:rFonts w:cstheme="minorHAnsi"/>
          <w:spacing w:val="-4"/>
          <w:sz w:val="22"/>
          <w:szCs w:val="22"/>
        </w:rPr>
        <w:t xml:space="preserve"> </w:t>
      </w:r>
      <w:r w:rsidRPr="00777D27">
        <w:rPr>
          <w:rFonts w:cstheme="minorHAnsi"/>
          <w:sz w:val="22"/>
          <w:szCs w:val="22"/>
        </w:rPr>
        <w:t>will be</w:t>
      </w:r>
      <w:r w:rsidRPr="00777D27">
        <w:rPr>
          <w:rFonts w:cstheme="minorHAnsi"/>
          <w:spacing w:val="-2"/>
          <w:sz w:val="22"/>
          <w:szCs w:val="22"/>
        </w:rPr>
        <w:t xml:space="preserve"> </w:t>
      </w:r>
      <w:r w:rsidRPr="00777D27">
        <w:rPr>
          <w:rFonts w:cstheme="minorHAnsi"/>
          <w:sz w:val="22"/>
          <w:szCs w:val="22"/>
        </w:rPr>
        <w:t>most</w:t>
      </w:r>
      <w:r w:rsidRPr="00777D27">
        <w:rPr>
          <w:rFonts w:cstheme="minorHAnsi"/>
          <w:spacing w:val="-2"/>
          <w:sz w:val="22"/>
          <w:szCs w:val="22"/>
        </w:rPr>
        <w:t xml:space="preserve"> </w:t>
      </w:r>
      <w:r w:rsidRPr="00777D27">
        <w:rPr>
          <w:rFonts w:cstheme="minorHAnsi"/>
          <w:sz w:val="22"/>
          <w:szCs w:val="22"/>
        </w:rPr>
        <w:t>suitable.</w:t>
      </w:r>
    </w:p>
    <w:p w14:paraId="45350CFE" w14:textId="77777777" w:rsidR="007C4F8A" w:rsidRDefault="007C4F8A" w:rsidP="007C4F8A">
      <w:pPr>
        <w:pStyle w:val="ListNumber"/>
        <w:numPr>
          <w:ilvl w:val="0"/>
          <w:numId w:val="16"/>
        </w:numPr>
        <w:tabs>
          <w:tab w:val="num" w:pos="680"/>
        </w:tabs>
        <w:spacing w:before="0" w:after="0" w:line="276" w:lineRule="auto"/>
        <w:ind w:left="357" w:hanging="357"/>
        <w:rPr>
          <w:sz w:val="22"/>
          <w:szCs w:val="22"/>
        </w:rPr>
      </w:pPr>
      <w:r w:rsidRPr="00777D27">
        <w:rPr>
          <w:rFonts w:cstheme="minorHAnsi"/>
          <w:sz w:val="22"/>
          <w:szCs w:val="22"/>
        </w:rPr>
        <w:t>The overall s</w:t>
      </w:r>
      <w:r>
        <w:rPr>
          <w:rFonts w:cstheme="minorHAnsi"/>
          <w:sz w:val="22"/>
          <w:szCs w:val="22"/>
        </w:rPr>
        <w:t>uite</w:t>
      </w:r>
      <w:r w:rsidRPr="00777D27">
        <w:rPr>
          <w:rFonts w:cstheme="minorHAnsi"/>
          <w:sz w:val="22"/>
          <w:szCs w:val="22"/>
        </w:rPr>
        <w:t xml:space="preserve"> of species selected at a </w:t>
      </w:r>
      <w:proofErr w:type="gramStart"/>
      <w:r>
        <w:rPr>
          <w:rFonts w:cstheme="minorHAnsi"/>
          <w:sz w:val="22"/>
          <w:szCs w:val="22"/>
        </w:rPr>
        <w:t>R</w:t>
      </w:r>
      <w:r w:rsidRPr="00777D27">
        <w:rPr>
          <w:rFonts w:cstheme="minorHAnsi"/>
          <w:sz w:val="22"/>
          <w:szCs w:val="22"/>
        </w:rPr>
        <w:t>egional</w:t>
      </w:r>
      <w:proofErr w:type="gramEnd"/>
      <w:r w:rsidRPr="00777D27">
        <w:rPr>
          <w:rFonts w:cstheme="minorHAnsi"/>
          <w:sz w:val="22"/>
          <w:szCs w:val="22"/>
        </w:rPr>
        <w:t xml:space="preserve"> scale represent</w:t>
      </w:r>
      <w:r>
        <w:rPr>
          <w:rFonts w:cstheme="minorHAnsi"/>
          <w:sz w:val="22"/>
          <w:szCs w:val="22"/>
        </w:rPr>
        <w:t>s</w:t>
      </w:r>
      <w:r w:rsidRPr="00777D27">
        <w:rPr>
          <w:rFonts w:cstheme="minorHAnsi"/>
          <w:sz w:val="22"/>
          <w:szCs w:val="22"/>
        </w:rPr>
        <w:t xml:space="preserve"> a range of types of responses to time since</w:t>
      </w:r>
      <w:r w:rsidRPr="00777D27">
        <w:rPr>
          <w:rFonts w:cstheme="minorHAnsi"/>
          <w:spacing w:val="-1"/>
          <w:sz w:val="22"/>
          <w:szCs w:val="22"/>
        </w:rPr>
        <w:t xml:space="preserve"> </w:t>
      </w:r>
      <w:r w:rsidRPr="00777D27">
        <w:rPr>
          <w:rFonts w:cstheme="minorHAnsi"/>
          <w:sz w:val="22"/>
          <w:szCs w:val="22"/>
        </w:rPr>
        <w:t>fire;</w:t>
      </w:r>
      <w:r w:rsidRPr="00777D27">
        <w:rPr>
          <w:rFonts w:cstheme="minorHAnsi"/>
          <w:spacing w:val="-1"/>
          <w:sz w:val="22"/>
          <w:szCs w:val="22"/>
        </w:rPr>
        <w:t xml:space="preserve"> </w:t>
      </w:r>
      <w:r w:rsidRPr="00777D27">
        <w:rPr>
          <w:rFonts w:cstheme="minorHAnsi"/>
          <w:sz w:val="22"/>
          <w:szCs w:val="22"/>
        </w:rPr>
        <w:t>for</w:t>
      </w:r>
      <w:r w:rsidRPr="00777D27">
        <w:rPr>
          <w:rFonts w:cstheme="minorHAnsi"/>
          <w:spacing w:val="-1"/>
          <w:sz w:val="22"/>
          <w:szCs w:val="22"/>
        </w:rPr>
        <w:t xml:space="preserve"> </w:t>
      </w:r>
      <w:r w:rsidRPr="00777D27">
        <w:rPr>
          <w:rFonts w:cstheme="minorHAnsi"/>
          <w:sz w:val="22"/>
          <w:szCs w:val="22"/>
        </w:rPr>
        <w:t>example,</w:t>
      </w:r>
      <w:r w:rsidRPr="00777D27">
        <w:rPr>
          <w:rFonts w:cstheme="minorHAnsi"/>
          <w:spacing w:val="-1"/>
          <w:sz w:val="22"/>
          <w:szCs w:val="22"/>
        </w:rPr>
        <w:t xml:space="preserve"> </w:t>
      </w:r>
      <w:r w:rsidRPr="00777D27">
        <w:rPr>
          <w:rFonts w:cstheme="minorHAnsi"/>
          <w:sz w:val="22"/>
          <w:szCs w:val="22"/>
        </w:rPr>
        <w:t>as</w:t>
      </w:r>
      <w:r w:rsidRPr="00777D27">
        <w:rPr>
          <w:rFonts w:cstheme="minorHAnsi"/>
          <w:spacing w:val="-3"/>
          <w:sz w:val="22"/>
          <w:szCs w:val="22"/>
        </w:rPr>
        <w:t xml:space="preserve"> </w:t>
      </w:r>
      <w:r w:rsidRPr="00777D27">
        <w:rPr>
          <w:rFonts w:cstheme="minorHAnsi"/>
          <w:sz w:val="22"/>
          <w:szCs w:val="22"/>
        </w:rPr>
        <w:t>illustrated</w:t>
      </w:r>
      <w:r w:rsidRPr="00777D27">
        <w:rPr>
          <w:rFonts w:cstheme="minorHAnsi"/>
          <w:spacing w:val="-2"/>
          <w:sz w:val="22"/>
          <w:szCs w:val="22"/>
        </w:rPr>
        <w:t xml:space="preserve"> </w:t>
      </w:r>
      <w:r w:rsidRPr="00777D27">
        <w:rPr>
          <w:rFonts w:cstheme="minorHAnsi"/>
          <w:sz w:val="22"/>
          <w:szCs w:val="22"/>
        </w:rPr>
        <w:t>in</w:t>
      </w:r>
      <w:r w:rsidRPr="00777D27">
        <w:rPr>
          <w:rFonts w:cstheme="minorHAnsi"/>
          <w:spacing w:val="-4"/>
          <w:sz w:val="22"/>
          <w:szCs w:val="22"/>
        </w:rPr>
        <w:t xml:space="preserve"> </w:t>
      </w:r>
      <w:r w:rsidRPr="00777D27">
        <w:rPr>
          <w:rFonts w:cstheme="minorHAnsi"/>
          <w:sz w:val="22"/>
          <w:szCs w:val="22"/>
        </w:rPr>
        <w:t>the</w:t>
      </w:r>
      <w:r w:rsidRPr="00777D27">
        <w:rPr>
          <w:rFonts w:cstheme="minorHAnsi"/>
          <w:spacing w:val="-1"/>
          <w:sz w:val="22"/>
          <w:szCs w:val="22"/>
        </w:rPr>
        <w:t xml:space="preserve"> </w:t>
      </w:r>
      <w:r w:rsidRPr="00777D27">
        <w:rPr>
          <w:rFonts w:cstheme="minorHAnsi"/>
          <w:sz w:val="22"/>
          <w:szCs w:val="22"/>
        </w:rPr>
        <w:t>fire</w:t>
      </w:r>
      <w:r w:rsidRPr="00777D27">
        <w:rPr>
          <w:rFonts w:cstheme="minorHAnsi"/>
          <w:spacing w:val="-3"/>
          <w:sz w:val="22"/>
          <w:szCs w:val="22"/>
        </w:rPr>
        <w:t xml:space="preserve"> </w:t>
      </w:r>
      <w:r w:rsidRPr="00777D27">
        <w:rPr>
          <w:rFonts w:cstheme="minorHAnsi"/>
          <w:sz w:val="22"/>
          <w:szCs w:val="22"/>
        </w:rPr>
        <w:t xml:space="preserve">response </w:t>
      </w:r>
      <w:r w:rsidRPr="00032FE4">
        <w:rPr>
          <w:rFonts w:cstheme="minorHAnsi"/>
          <w:sz w:val="22"/>
          <w:szCs w:val="22"/>
        </w:rPr>
        <w:t>curves</w:t>
      </w:r>
      <w:r w:rsidRPr="00032FE4">
        <w:rPr>
          <w:rFonts w:cstheme="minorHAnsi"/>
          <w:spacing w:val="-2"/>
          <w:sz w:val="22"/>
          <w:szCs w:val="22"/>
        </w:rPr>
        <w:t xml:space="preserve"> </w:t>
      </w:r>
      <w:r w:rsidRPr="00032FE4">
        <w:rPr>
          <w:rFonts w:cstheme="minorHAnsi"/>
          <w:sz w:val="22"/>
          <w:szCs w:val="22"/>
        </w:rPr>
        <w:t>of Watson</w:t>
      </w:r>
      <w:r w:rsidRPr="00032FE4">
        <w:rPr>
          <w:rFonts w:cstheme="minorHAnsi"/>
          <w:spacing w:val="-2"/>
          <w:sz w:val="22"/>
          <w:szCs w:val="22"/>
        </w:rPr>
        <w:t xml:space="preserve"> </w:t>
      </w:r>
      <w:r w:rsidRPr="00032FE4">
        <w:rPr>
          <w:rFonts w:cstheme="minorHAnsi"/>
          <w:sz w:val="22"/>
          <w:szCs w:val="22"/>
        </w:rPr>
        <w:t>et</w:t>
      </w:r>
      <w:r w:rsidRPr="00032FE4">
        <w:rPr>
          <w:rFonts w:cstheme="minorHAnsi"/>
          <w:spacing w:val="-1"/>
          <w:sz w:val="22"/>
          <w:szCs w:val="22"/>
        </w:rPr>
        <w:t xml:space="preserve"> </w:t>
      </w:r>
      <w:r w:rsidRPr="00032FE4">
        <w:rPr>
          <w:rFonts w:cstheme="minorHAnsi"/>
          <w:sz w:val="22"/>
          <w:szCs w:val="22"/>
        </w:rPr>
        <w:t>al.</w:t>
      </w:r>
      <w:r w:rsidRPr="00032FE4">
        <w:rPr>
          <w:rFonts w:cstheme="minorHAnsi"/>
          <w:spacing w:val="-3"/>
          <w:sz w:val="22"/>
          <w:szCs w:val="22"/>
        </w:rPr>
        <w:t xml:space="preserve"> </w:t>
      </w:r>
      <w:r w:rsidRPr="00032FE4">
        <w:rPr>
          <w:rFonts w:cstheme="minorHAnsi"/>
          <w:noProof/>
          <w:spacing w:val="-3"/>
          <w:sz w:val="22"/>
          <w:szCs w:val="22"/>
        </w:rPr>
        <w:t>(2012)</w:t>
      </w:r>
      <w:r w:rsidRPr="00032FE4">
        <w:rPr>
          <w:rFonts w:cstheme="minorHAnsi"/>
          <w:sz w:val="22"/>
          <w:szCs w:val="22"/>
        </w:rPr>
        <w:t>.</w:t>
      </w:r>
      <w:r w:rsidRPr="00777D27">
        <w:rPr>
          <w:rFonts w:cstheme="minorHAnsi"/>
          <w:spacing w:val="46"/>
          <w:sz w:val="22"/>
          <w:szCs w:val="22"/>
        </w:rPr>
        <w:t xml:space="preserve"> </w:t>
      </w:r>
      <w:r w:rsidRPr="00777D27">
        <w:rPr>
          <w:rFonts w:cstheme="minorHAnsi"/>
          <w:sz w:val="22"/>
          <w:szCs w:val="22"/>
        </w:rPr>
        <w:t>This</w:t>
      </w:r>
      <w:r w:rsidRPr="00777D27">
        <w:rPr>
          <w:rFonts w:cstheme="minorHAnsi"/>
          <w:spacing w:val="-1"/>
          <w:sz w:val="22"/>
          <w:szCs w:val="22"/>
        </w:rPr>
        <w:t xml:space="preserve"> </w:t>
      </w:r>
      <w:r w:rsidRPr="00777D27">
        <w:rPr>
          <w:rFonts w:cstheme="minorHAnsi"/>
          <w:sz w:val="22"/>
          <w:szCs w:val="22"/>
        </w:rPr>
        <w:t>includes:</w:t>
      </w:r>
      <w:r w:rsidRPr="00777D27">
        <w:rPr>
          <w:sz w:val="22"/>
          <w:szCs w:val="22"/>
        </w:rPr>
        <w:t xml:space="preserve"> </w:t>
      </w:r>
    </w:p>
    <w:p w14:paraId="1F403BA0" w14:textId="77777777" w:rsidR="007C4F8A" w:rsidRPr="00777D27" w:rsidRDefault="007C4F8A" w:rsidP="007C4F8A">
      <w:pPr>
        <w:pStyle w:val="ListNumber"/>
        <w:numPr>
          <w:ilvl w:val="0"/>
          <w:numId w:val="0"/>
        </w:numPr>
        <w:spacing w:before="0" w:after="0" w:line="276" w:lineRule="auto"/>
        <w:ind w:left="720"/>
        <w:rPr>
          <w:sz w:val="22"/>
          <w:szCs w:val="22"/>
        </w:rPr>
      </w:pPr>
      <w:r>
        <w:rPr>
          <w:sz w:val="22"/>
          <w:szCs w:val="22"/>
        </w:rPr>
        <w:t xml:space="preserve">- </w:t>
      </w:r>
      <w:r w:rsidRPr="00777D27">
        <w:rPr>
          <w:sz w:val="22"/>
          <w:szCs w:val="22"/>
        </w:rPr>
        <w:t>Irruptive</w:t>
      </w:r>
      <w:r>
        <w:rPr>
          <w:sz w:val="22"/>
          <w:szCs w:val="22"/>
        </w:rPr>
        <w:t xml:space="preserve">: </w:t>
      </w:r>
      <w:r w:rsidRPr="00777D27">
        <w:rPr>
          <w:sz w:val="22"/>
          <w:szCs w:val="22"/>
        </w:rPr>
        <w:t>peaks in occurrence/abundance shortly after fire, then declines with increasing time.</w:t>
      </w:r>
    </w:p>
    <w:p w14:paraId="7E3C2A4F" w14:textId="77777777" w:rsidR="007C4F8A" w:rsidRPr="00777D27" w:rsidRDefault="007C4F8A" w:rsidP="007C4F8A">
      <w:pPr>
        <w:pStyle w:val="ListNumber"/>
        <w:numPr>
          <w:ilvl w:val="0"/>
          <w:numId w:val="0"/>
        </w:numPr>
        <w:spacing w:before="0" w:after="0" w:line="276" w:lineRule="auto"/>
        <w:ind w:left="720"/>
        <w:rPr>
          <w:sz w:val="22"/>
          <w:szCs w:val="22"/>
        </w:rPr>
      </w:pPr>
      <w:r>
        <w:rPr>
          <w:sz w:val="22"/>
          <w:szCs w:val="22"/>
        </w:rPr>
        <w:t xml:space="preserve">- </w:t>
      </w:r>
      <w:r w:rsidRPr="00777D27">
        <w:rPr>
          <w:sz w:val="22"/>
          <w:szCs w:val="22"/>
        </w:rPr>
        <w:t>Bell-</w:t>
      </w:r>
      <w:proofErr w:type="gramStart"/>
      <w:r w:rsidRPr="00777D27">
        <w:rPr>
          <w:sz w:val="22"/>
          <w:szCs w:val="22"/>
        </w:rPr>
        <w:t>shape</w:t>
      </w:r>
      <w:r>
        <w:rPr>
          <w:sz w:val="22"/>
          <w:szCs w:val="22"/>
        </w:rPr>
        <w:t>:</w:t>
      </w:r>
      <w:proofErr w:type="gramEnd"/>
      <w:r>
        <w:rPr>
          <w:sz w:val="22"/>
          <w:szCs w:val="22"/>
        </w:rPr>
        <w:t xml:space="preserve"> </w:t>
      </w:r>
      <w:r w:rsidRPr="00777D27">
        <w:rPr>
          <w:sz w:val="22"/>
          <w:szCs w:val="22"/>
        </w:rPr>
        <w:t>increases in occurrence/abundance with time, reaches a peak (typically mid-succession), and then declines with increasing time.</w:t>
      </w:r>
    </w:p>
    <w:p w14:paraId="653019F3" w14:textId="77777777" w:rsidR="007C4F8A" w:rsidRPr="00777D27" w:rsidRDefault="007C4F8A" w:rsidP="007C4F8A">
      <w:pPr>
        <w:pStyle w:val="ListNumber"/>
        <w:numPr>
          <w:ilvl w:val="0"/>
          <w:numId w:val="0"/>
        </w:numPr>
        <w:spacing w:before="0" w:after="0" w:line="276" w:lineRule="auto"/>
        <w:ind w:left="720"/>
        <w:rPr>
          <w:sz w:val="22"/>
          <w:szCs w:val="22"/>
        </w:rPr>
      </w:pPr>
      <w:r>
        <w:rPr>
          <w:sz w:val="22"/>
          <w:szCs w:val="22"/>
        </w:rPr>
        <w:t xml:space="preserve">- </w:t>
      </w:r>
      <w:r w:rsidRPr="00777D27">
        <w:rPr>
          <w:sz w:val="22"/>
          <w:szCs w:val="22"/>
        </w:rPr>
        <w:t>Incline</w:t>
      </w:r>
      <w:r>
        <w:rPr>
          <w:sz w:val="22"/>
          <w:szCs w:val="22"/>
        </w:rPr>
        <w:t xml:space="preserve">: </w:t>
      </w:r>
      <w:r w:rsidRPr="00777D27">
        <w:rPr>
          <w:sz w:val="22"/>
          <w:szCs w:val="22"/>
        </w:rPr>
        <w:t>increases in occurrence/abundance with time, throughout the fire succession period studied.</w:t>
      </w:r>
    </w:p>
    <w:p w14:paraId="016065DC" w14:textId="77777777" w:rsidR="007C4F8A" w:rsidRPr="00777D27" w:rsidRDefault="007C4F8A" w:rsidP="007C4F8A">
      <w:pPr>
        <w:pStyle w:val="ListNumber"/>
        <w:numPr>
          <w:ilvl w:val="0"/>
          <w:numId w:val="0"/>
        </w:numPr>
        <w:tabs>
          <w:tab w:val="num" w:pos="680"/>
        </w:tabs>
        <w:spacing w:before="0" w:line="276" w:lineRule="auto"/>
        <w:ind w:left="720"/>
        <w:rPr>
          <w:sz w:val="22"/>
          <w:szCs w:val="22"/>
        </w:rPr>
      </w:pPr>
      <w:r>
        <w:rPr>
          <w:sz w:val="22"/>
          <w:szCs w:val="22"/>
        </w:rPr>
        <w:t xml:space="preserve">- </w:t>
      </w:r>
      <w:r w:rsidRPr="00777D27">
        <w:rPr>
          <w:sz w:val="22"/>
          <w:szCs w:val="22"/>
        </w:rPr>
        <w:t>Plateau</w:t>
      </w:r>
      <w:r>
        <w:rPr>
          <w:sz w:val="22"/>
          <w:szCs w:val="22"/>
        </w:rPr>
        <w:t xml:space="preserve">: </w:t>
      </w:r>
      <w:r w:rsidRPr="00777D27">
        <w:rPr>
          <w:sz w:val="22"/>
          <w:szCs w:val="22"/>
        </w:rPr>
        <w:t>increases in occurrence/abundance with increasing time since fire, then reaches a plateau level.</w:t>
      </w:r>
    </w:p>
    <w:p w14:paraId="6A304F95" w14:textId="77777777" w:rsidR="007C4F8A" w:rsidRPr="00777D27" w:rsidRDefault="007C4F8A" w:rsidP="007C4F8A">
      <w:pPr>
        <w:pStyle w:val="ListNumber"/>
        <w:numPr>
          <w:ilvl w:val="0"/>
          <w:numId w:val="16"/>
        </w:numPr>
        <w:spacing w:before="0" w:line="276" w:lineRule="auto"/>
        <w:rPr>
          <w:sz w:val="22"/>
          <w:szCs w:val="22"/>
        </w:rPr>
      </w:pPr>
      <w:r w:rsidRPr="00777D27">
        <w:rPr>
          <w:sz w:val="22"/>
          <w:szCs w:val="22"/>
        </w:rPr>
        <w:t xml:space="preserve">At a </w:t>
      </w:r>
      <w:proofErr w:type="gramStart"/>
      <w:r w:rsidRPr="00777D27">
        <w:rPr>
          <w:sz w:val="22"/>
          <w:szCs w:val="22"/>
        </w:rPr>
        <w:t>Regional</w:t>
      </w:r>
      <w:proofErr w:type="gramEnd"/>
      <w:r w:rsidRPr="00777D27">
        <w:rPr>
          <w:sz w:val="22"/>
          <w:szCs w:val="22"/>
        </w:rPr>
        <w:t xml:space="preserve"> scale, species are selected that are characteristic of each of the broad ecosystems that are </w:t>
      </w:r>
      <w:r>
        <w:rPr>
          <w:sz w:val="22"/>
          <w:szCs w:val="22"/>
        </w:rPr>
        <w:t>the f</w:t>
      </w:r>
      <w:r w:rsidRPr="00777D27">
        <w:rPr>
          <w:sz w:val="22"/>
          <w:szCs w:val="22"/>
        </w:rPr>
        <w:t>ocus of fire planning in the</w:t>
      </w:r>
      <w:r w:rsidRPr="00777D27">
        <w:rPr>
          <w:spacing w:val="1"/>
          <w:sz w:val="22"/>
          <w:szCs w:val="22"/>
        </w:rPr>
        <w:t xml:space="preserve"> </w:t>
      </w:r>
      <w:r>
        <w:rPr>
          <w:sz w:val="22"/>
          <w:szCs w:val="22"/>
        </w:rPr>
        <w:t>R</w:t>
      </w:r>
      <w:r w:rsidRPr="00777D27">
        <w:rPr>
          <w:sz w:val="22"/>
          <w:szCs w:val="22"/>
        </w:rPr>
        <w:t>egion (e.g. wet forest, foothill forest, shrubland, grassland, mallee). Avoid including</w:t>
      </w:r>
      <w:r w:rsidRPr="00777D27">
        <w:rPr>
          <w:spacing w:val="-2"/>
          <w:sz w:val="22"/>
          <w:szCs w:val="22"/>
        </w:rPr>
        <w:t xml:space="preserve"> </w:t>
      </w:r>
      <w:r w:rsidRPr="00777D27">
        <w:rPr>
          <w:sz w:val="22"/>
          <w:szCs w:val="22"/>
        </w:rPr>
        <w:t>species</w:t>
      </w:r>
      <w:r w:rsidRPr="00777D27">
        <w:rPr>
          <w:spacing w:val="1"/>
          <w:sz w:val="22"/>
          <w:szCs w:val="22"/>
        </w:rPr>
        <w:t xml:space="preserve"> </w:t>
      </w:r>
      <w:r w:rsidRPr="00777D27">
        <w:rPr>
          <w:sz w:val="22"/>
          <w:szCs w:val="22"/>
        </w:rPr>
        <w:t>with highly</w:t>
      </w:r>
      <w:r w:rsidRPr="00777D27">
        <w:rPr>
          <w:spacing w:val="1"/>
          <w:sz w:val="22"/>
          <w:szCs w:val="22"/>
        </w:rPr>
        <w:t xml:space="preserve"> </w:t>
      </w:r>
      <w:r w:rsidRPr="00777D27">
        <w:rPr>
          <w:sz w:val="22"/>
          <w:szCs w:val="22"/>
        </w:rPr>
        <w:t>localised</w:t>
      </w:r>
      <w:r w:rsidRPr="00777D27">
        <w:rPr>
          <w:spacing w:val="-3"/>
          <w:sz w:val="22"/>
          <w:szCs w:val="22"/>
        </w:rPr>
        <w:t xml:space="preserve"> </w:t>
      </w:r>
      <w:r w:rsidRPr="00777D27">
        <w:rPr>
          <w:sz w:val="22"/>
          <w:szCs w:val="22"/>
        </w:rPr>
        <w:t>or idiosyncratic</w:t>
      </w:r>
      <w:r w:rsidRPr="00777D27">
        <w:rPr>
          <w:spacing w:val="-2"/>
          <w:sz w:val="22"/>
          <w:szCs w:val="22"/>
        </w:rPr>
        <w:t xml:space="preserve"> </w:t>
      </w:r>
      <w:r w:rsidRPr="00777D27">
        <w:rPr>
          <w:sz w:val="22"/>
          <w:szCs w:val="22"/>
        </w:rPr>
        <w:t>distributions.</w:t>
      </w:r>
    </w:p>
    <w:p w14:paraId="5A69FCD7" w14:textId="77777777" w:rsidR="007C4F8A" w:rsidRPr="00777D27" w:rsidRDefault="007C4F8A" w:rsidP="007C4F8A">
      <w:pPr>
        <w:pStyle w:val="ListNumber"/>
        <w:numPr>
          <w:ilvl w:val="0"/>
          <w:numId w:val="16"/>
        </w:numPr>
        <w:spacing w:before="0" w:line="276" w:lineRule="auto"/>
        <w:rPr>
          <w:rFonts w:cstheme="minorHAnsi"/>
          <w:sz w:val="22"/>
          <w:szCs w:val="22"/>
        </w:rPr>
      </w:pPr>
      <w:r w:rsidRPr="00777D27">
        <w:rPr>
          <w:rFonts w:cstheme="minorHAnsi"/>
          <w:sz w:val="22"/>
          <w:szCs w:val="22"/>
        </w:rPr>
        <w:t>The s</w:t>
      </w:r>
      <w:r>
        <w:rPr>
          <w:rFonts w:cstheme="minorHAnsi"/>
          <w:sz w:val="22"/>
          <w:szCs w:val="22"/>
        </w:rPr>
        <w:t>uite</w:t>
      </w:r>
      <w:r w:rsidRPr="00777D27">
        <w:rPr>
          <w:rFonts w:cstheme="minorHAnsi"/>
          <w:sz w:val="22"/>
          <w:szCs w:val="22"/>
        </w:rPr>
        <w:t xml:space="preserve"> of species selected at the </w:t>
      </w:r>
      <w:proofErr w:type="gramStart"/>
      <w:r>
        <w:rPr>
          <w:rFonts w:cstheme="minorHAnsi"/>
          <w:sz w:val="22"/>
          <w:szCs w:val="22"/>
        </w:rPr>
        <w:t>R</w:t>
      </w:r>
      <w:r w:rsidRPr="00777D27">
        <w:rPr>
          <w:rFonts w:cstheme="minorHAnsi"/>
          <w:sz w:val="22"/>
          <w:szCs w:val="22"/>
        </w:rPr>
        <w:t>egional</w:t>
      </w:r>
      <w:proofErr w:type="gramEnd"/>
      <w:r w:rsidRPr="00777D27">
        <w:rPr>
          <w:rFonts w:cstheme="minorHAnsi"/>
          <w:sz w:val="22"/>
          <w:szCs w:val="22"/>
        </w:rPr>
        <w:t xml:space="preserve"> scale represents a range of taxa (e.g. plants, birds, mammals, reptiles), including</w:t>
      </w:r>
      <w:r w:rsidRPr="00777D27">
        <w:rPr>
          <w:rFonts w:cstheme="minorHAnsi"/>
          <w:spacing w:val="-2"/>
          <w:sz w:val="22"/>
          <w:szCs w:val="22"/>
        </w:rPr>
        <w:t xml:space="preserve"> </w:t>
      </w:r>
      <w:r w:rsidRPr="00777D27">
        <w:rPr>
          <w:rFonts w:cstheme="minorHAnsi"/>
          <w:sz w:val="22"/>
          <w:szCs w:val="22"/>
        </w:rPr>
        <w:t>taxa characteristic of</w:t>
      </w:r>
      <w:r w:rsidRPr="00777D27">
        <w:rPr>
          <w:rFonts w:cstheme="minorHAnsi"/>
          <w:spacing w:val="-1"/>
          <w:sz w:val="22"/>
          <w:szCs w:val="22"/>
        </w:rPr>
        <w:t xml:space="preserve"> </w:t>
      </w:r>
      <w:r w:rsidRPr="00777D27">
        <w:rPr>
          <w:rFonts w:cstheme="minorHAnsi"/>
          <w:sz w:val="22"/>
          <w:szCs w:val="22"/>
        </w:rPr>
        <w:t>each broad</w:t>
      </w:r>
      <w:r w:rsidRPr="00777D27">
        <w:rPr>
          <w:rFonts w:cstheme="minorHAnsi"/>
          <w:spacing w:val="-1"/>
          <w:sz w:val="22"/>
          <w:szCs w:val="22"/>
        </w:rPr>
        <w:t xml:space="preserve"> </w:t>
      </w:r>
      <w:r w:rsidRPr="00777D27">
        <w:rPr>
          <w:rFonts w:cstheme="minorHAnsi"/>
          <w:sz w:val="22"/>
          <w:szCs w:val="22"/>
        </w:rPr>
        <w:t>ecosystem.</w:t>
      </w:r>
    </w:p>
    <w:p w14:paraId="2F15B71F" w14:textId="77777777" w:rsidR="007C4F8A" w:rsidRPr="00777D27" w:rsidRDefault="007C4F8A" w:rsidP="007C4F8A">
      <w:pPr>
        <w:pStyle w:val="ListNumber"/>
        <w:numPr>
          <w:ilvl w:val="0"/>
          <w:numId w:val="16"/>
        </w:numPr>
        <w:spacing w:before="0" w:line="276" w:lineRule="auto"/>
        <w:rPr>
          <w:rFonts w:cstheme="minorHAnsi"/>
          <w:sz w:val="22"/>
          <w:szCs w:val="22"/>
        </w:rPr>
      </w:pPr>
      <w:r w:rsidRPr="00777D27">
        <w:rPr>
          <w:rFonts w:cstheme="minorHAnsi"/>
          <w:sz w:val="22"/>
          <w:szCs w:val="22"/>
        </w:rPr>
        <w:t>The</w:t>
      </w:r>
      <w:r w:rsidRPr="00777D27">
        <w:rPr>
          <w:rFonts w:cstheme="minorHAnsi"/>
          <w:spacing w:val="-4"/>
          <w:sz w:val="22"/>
          <w:szCs w:val="22"/>
        </w:rPr>
        <w:t xml:space="preserve"> </w:t>
      </w:r>
      <w:r w:rsidRPr="00777D27">
        <w:rPr>
          <w:rFonts w:cstheme="minorHAnsi"/>
          <w:sz w:val="22"/>
          <w:szCs w:val="22"/>
        </w:rPr>
        <w:t>s</w:t>
      </w:r>
      <w:r>
        <w:rPr>
          <w:rFonts w:cstheme="minorHAnsi"/>
          <w:sz w:val="22"/>
          <w:szCs w:val="22"/>
        </w:rPr>
        <w:t>uite</w:t>
      </w:r>
      <w:r w:rsidRPr="00777D27">
        <w:rPr>
          <w:rFonts w:cstheme="minorHAnsi"/>
          <w:spacing w:val="-3"/>
          <w:sz w:val="22"/>
          <w:szCs w:val="22"/>
        </w:rPr>
        <w:t xml:space="preserve"> </w:t>
      </w:r>
      <w:r w:rsidRPr="00777D27">
        <w:rPr>
          <w:rFonts w:cstheme="minorHAnsi"/>
          <w:sz w:val="22"/>
          <w:szCs w:val="22"/>
        </w:rPr>
        <w:t>of</w:t>
      </w:r>
      <w:r w:rsidRPr="00777D27">
        <w:rPr>
          <w:rFonts w:cstheme="minorHAnsi"/>
          <w:spacing w:val="-4"/>
          <w:sz w:val="22"/>
          <w:szCs w:val="22"/>
        </w:rPr>
        <w:t xml:space="preserve"> </w:t>
      </w:r>
      <w:r w:rsidRPr="00777D27">
        <w:rPr>
          <w:rFonts w:cstheme="minorHAnsi"/>
          <w:sz w:val="22"/>
          <w:szCs w:val="22"/>
        </w:rPr>
        <w:t>species</w:t>
      </w:r>
      <w:r w:rsidRPr="00777D27">
        <w:rPr>
          <w:rFonts w:cstheme="minorHAnsi"/>
          <w:spacing w:val="-1"/>
          <w:sz w:val="22"/>
          <w:szCs w:val="22"/>
        </w:rPr>
        <w:t xml:space="preserve"> </w:t>
      </w:r>
      <w:r w:rsidRPr="00777D27">
        <w:rPr>
          <w:rFonts w:cstheme="minorHAnsi"/>
          <w:sz w:val="22"/>
          <w:szCs w:val="22"/>
        </w:rPr>
        <w:t>includes species</w:t>
      </w:r>
      <w:r w:rsidRPr="00777D27">
        <w:rPr>
          <w:rFonts w:cstheme="minorHAnsi"/>
          <w:spacing w:val="-3"/>
          <w:sz w:val="22"/>
          <w:szCs w:val="22"/>
        </w:rPr>
        <w:t xml:space="preserve"> </w:t>
      </w:r>
      <w:r w:rsidRPr="00777D27">
        <w:rPr>
          <w:rFonts w:cstheme="minorHAnsi"/>
          <w:sz w:val="22"/>
          <w:szCs w:val="22"/>
        </w:rPr>
        <w:t>of</w:t>
      </w:r>
      <w:r w:rsidRPr="00777D27">
        <w:rPr>
          <w:rFonts w:cstheme="minorHAnsi"/>
          <w:spacing w:val="-1"/>
          <w:sz w:val="22"/>
          <w:szCs w:val="22"/>
        </w:rPr>
        <w:t xml:space="preserve"> </w:t>
      </w:r>
      <w:r w:rsidRPr="00777D27">
        <w:rPr>
          <w:rFonts w:cstheme="minorHAnsi"/>
          <w:sz w:val="22"/>
          <w:szCs w:val="22"/>
        </w:rPr>
        <w:t>conservation</w:t>
      </w:r>
      <w:r w:rsidRPr="00777D27">
        <w:rPr>
          <w:rFonts w:cstheme="minorHAnsi"/>
          <w:spacing w:val="-4"/>
          <w:sz w:val="22"/>
          <w:szCs w:val="22"/>
        </w:rPr>
        <w:t xml:space="preserve"> </w:t>
      </w:r>
      <w:r w:rsidRPr="00777D27">
        <w:rPr>
          <w:rFonts w:cstheme="minorHAnsi"/>
          <w:sz w:val="22"/>
          <w:szCs w:val="22"/>
        </w:rPr>
        <w:t>concern,</w:t>
      </w:r>
      <w:r w:rsidRPr="00777D27">
        <w:rPr>
          <w:rFonts w:cstheme="minorHAnsi"/>
          <w:spacing w:val="-4"/>
          <w:sz w:val="22"/>
          <w:szCs w:val="22"/>
        </w:rPr>
        <w:t xml:space="preserve"> </w:t>
      </w:r>
      <w:r w:rsidRPr="00777D27">
        <w:rPr>
          <w:rFonts w:cstheme="minorHAnsi"/>
          <w:sz w:val="22"/>
          <w:szCs w:val="22"/>
        </w:rPr>
        <w:t>including</w:t>
      </w:r>
      <w:r w:rsidRPr="00777D27">
        <w:rPr>
          <w:rFonts w:cstheme="minorHAnsi"/>
          <w:spacing w:val="-2"/>
          <w:sz w:val="22"/>
          <w:szCs w:val="22"/>
        </w:rPr>
        <w:t xml:space="preserve"> </w:t>
      </w:r>
      <w:r w:rsidRPr="00777D27">
        <w:rPr>
          <w:rFonts w:cstheme="minorHAnsi"/>
          <w:sz w:val="22"/>
          <w:szCs w:val="22"/>
        </w:rPr>
        <w:t>those</w:t>
      </w:r>
      <w:r w:rsidRPr="00777D27">
        <w:rPr>
          <w:rFonts w:cstheme="minorHAnsi"/>
          <w:spacing w:val="-1"/>
          <w:sz w:val="22"/>
          <w:szCs w:val="22"/>
        </w:rPr>
        <w:t xml:space="preserve"> </w:t>
      </w:r>
      <w:r w:rsidRPr="00777D27">
        <w:rPr>
          <w:rFonts w:cstheme="minorHAnsi"/>
          <w:sz w:val="22"/>
          <w:szCs w:val="22"/>
        </w:rPr>
        <w:t>that</w:t>
      </w:r>
      <w:r w:rsidRPr="00777D27">
        <w:rPr>
          <w:rFonts w:cstheme="minorHAnsi"/>
          <w:spacing w:val="-1"/>
          <w:sz w:val="22"/>
          <w:szCs w:val="22"/>
        </w:rPr>
        <w:t xml:space="preserve"> </w:t>
      </w:r>
      <w:r w:rsidRPr="00777D27">
        <w:rPr>
          <w:rFonts w:cstheme="minorHAnsi"/>
          <w:sz w:val="22"/>
          <w:szCs w:val="22"/>
        </w:rPr>
        <w:t>can</w:t>
      </w:r>
      <w:r w:rsidRPr="00777D27">
        <w:rPr>
          <w:rFonts w:cstheme="minorHAnsi"/>
          <w:spacing w:val="-2"/>
          <w:sz w:val="22"/>
          <w:szCs w:val="22"/>
        </w:rPr>
        <w:t xml:space="preserve"> </w:t>
      </w:r>
      <w:r w:rsidRPr="00777D27">
        <w:rPr>
          <w:rFonts w:cstheme="minorHAnsi"/>
          <w:sz w:val="22"/>
          <w:szCs w:val="22"/>
        </w:rPr>
        <w:t>be</w:t>
      </w:r>
      <w:r w:rsidRPr="00777D27">
        <w:rPr>
          <w:rFonts w:cstheme="minorHAnsi"/>
          <w:spacing w:val="-4"/>
          <w:sz w:val="22"/>
          <w:szCs w:val="22"/>
        </w:rPr>
        <w:t xml:space="preserve"> </w:t>
      </w:r>
      <w:r w:rsidRPr="00777D27">
        <w:rPr>
          <w:rFonts w:cstheme="minorHAnsi"/>
          <w:sz w:val="22"/>
          <w:szCs w:val="22"/>
        </w:rPr>
        <w:t>considered ‘umbrella’</w:t>
      </w:r>
      <w:r w:rsidRPr="00777D27">
        <w:rPr>
          <w:rFonts w:cstheme="minorHAnsi"/>
          <w:spacing w:val="-4"/>
          <w:sz w:val="22"/>
          <w:szCs w:val="22"/>
        </w:rPr>
        <w:t xml:space="preserve"> </w:t>
      </w:r>
      <w:r w:rsidRPr="00777D27">
        <w:rPr>
          <w:rFonts w:cstheme="minorHAnsi"/>
          <w:sz w:val="22"/>
          <w:szCs w:val="22"/>
        </w:rPr>
        <w:t>species</w:t>
      </w:r>
      <w:r w:rsidRPr="00777D27">
        <w:rPr>
          <w:rFonts w:cstheme="minorHAnsi"/>
          <w:spacing w:val="-2"/>
          <w:sz w:val="22"/>
          <w:szCs w:val="22"/>
        </w:rPr>
        <w:t xml:space="preserve"> </w:t>
      </w:r>
      <w:r w:rsidRPr="00777D27">
        <w:rPr>
          <w:rFonts w:cstheme="minorHAnsi"/>
          <w:sz w:val="22"/>
          <w:szCs w:val="22"/>
        </w:rPr>
        <w:t>(i.e.</w:t>
      </w:r>
      <w:r w:rsidRPr="00777D27">
        <w:rPr>
          <w:rFonts w:cstheme="minorHAnsi"/>
          <w:spacing w:val="-1"/>
          <w:sz w:val="22"/>
          <w:szCs w:val="22"/>
        </w:rPr>
        <w:t xml:space="preserve"> </w:t>
      </w:r>
      <w:r w:rsidRPr="00777D27">
        <w:rPr>
          <w:rFonts w:cstheme="minorHAnsi"/>
          <w:sz w:val="22"/>
          <w:szCs w:val="22"/>
        </w:rPr>
        <w:t>are</w:t>
      </w:r>
      <w:r w:rsidRPr="00777D27">
        <w:rPr>
          <w:rFonts w:cstheme="minorHAnsi"/>
          <w:spacing w:val="-4"/>
          <w:sz w:val="22"/>
          <w:szCs w:val="22"/>
        </w:rPr>
        <w:t xml:space="preserve"> </w:t>
      </w:r>
      <w:r w:rsidRPr="00777D27">
        <w:rPr>
          <w:rFonts w:cstheme="minorHAnsi"/>
          <w:sz w:val="22"/>
          <w:szCs w:val="22"/>
        </w:rPr>
        <w:t>representative</w:t>
      </w:r>
      <w:r w:rsidRPr="00777D27">
        <w:rPr>
          <w:rFonts w:cstheme="minorHAnsi"/>
          <w:spacing w:val="-3"/>
          <w:sz w:val="22"/>
          <w:szCs w:val="22"/>
        </w:rPr>
        <w:t xml:space="preserve"> </w:t>
      </w:r>
      <w:r w:rsidRPr="00777D27">
        <w:rPr>
          <w:rFonts w:cstheme="minorHAnsi"/>
          <w:sz w:val="22"/>
          <w:szCs w:val="22"/>
        </w:rPr>
        <w:t>of</w:t>
      </w:r>
      <w:r w:rsidRPr="00777D27">
        <w:rPr>
          <w:rFonts w:cstheme="minorHAnsi"/>
          <w:spacing w:val="-2"/>
          <w:sz w:val="22"/>
          <w:szCs w:val="22"/>
        </w:rPr>
        <w:t xml:space="preserve"> </w:t>
      </w:r>
      <w:r w:rsidRPr="00777D27">
        <w:rPr>
          <w:rFonts w:cstheme="minorHAnsi"/>
          <w:sz w:val="22"/>
          <w:szCs w:val="22"/>
        </w:rPr>
        <w:t>numerous</w:t>
      </w:r>
      <w:r w:rsidRPr="00777D27">
        <w:rPr>
          <w:rFonts w:cstheme="minorHAnsi"/>
          <w:spacing w:val="-1"/>
          <w:sz w:val="22"/>
          <w:szCs w:val="22"/>
        </w:rPr>
        <w:t xml:space="preserve"> </w:t>
      </w:r>
      <w:r w:rsidRPr="00777D27">
        <w:rPr>
          <w:rFonts w:cstheme="minorHAnsi"/>
          <w:sz w:val="22"/>
          <w:szCs w:val="22"/>
        </w:rPr>
        <w:t>naturally</w:t>
      </w:r>
      <w:r w:rsidRPr="00777D27">
        <w:rPr>
          <w:rFonts w:cstheme="minorHAnsi"/>
          <w:spacing w:val="-4"/>
          <w:sz w:val="22"/>
          <w:szCs w:val="22"/>
        </w:rPr>
        <w:t xml:space="preserve"> </w:t>
      </w:r>
      <w:r w:rsidRPr="00777D27">
        <w:rPr>
          <w:rFonts w:cstheme="minorHAnsi"/>
          <w:sz w:val="22"/>
          <w:szCs w:val="22"/>
        </w:rPr>
        <w:t>co-occurring</w:t>
      </w:r>
      <w:r w:rsidRPr="00777D27">
        <w:rPr>
          <w:rFonts w:cstheme="minorHAnsi"/>
          <w:spacing w:val="-3"/>
          <w:sz w:val="22"/>
          <w:szCs w:val="22"/>
        </w:rPr>
        <w:t xml:space="preserve"> </w:t>
      </w:r>
      <w:r w:rsidRPr="00777D27">
        <w:rPr>
          <w:rFonts w:cstheme="minorHAnsi"/>
          <w:sz w:val="22"/>
          <w:szCs w:val="22"/>
        </w:rPr>
        <w:t>species)</w:t>
      </w:r>
      <w:r w:rsidRPr="00777D27">
        <w:rPr>
          <w:rFonts w:cstheme="minorHAnsi"/>
          <w:spacing w:val="-3"/>
          <w:sz w:val="22"/>
          <w:szCs w:val="22"/>
        </w:rPr>
        <w:t xml:space="preserve"> </w:t>
      </w:r>
      <w:r w:rsidRPr="00777D27">
        <w:rPr>
          <w:rFonts w:cstheme="minorHAnsi"/>
          <w:sz w:val="22"/>
          <w:szCs w:val="22"/>
        </w:rPr>
        <w:t>and</w:t>
      </w:r>
      <w:r w:rsidRPr="00777D27">
        <w:rPr>
          <w:rFonts w:cstheme="minorHAnsi"/>
          <w:spacing w:val="-2"/>
          <w:sz w:val="22"/>
          <w:szCs w:val="22"/>
        </w:rPr>
        <w:t xml:space="preserve"> </w:t>
      </w:r>
      <w:r w:rsidRPr="00777D27">
        <w:rPr>
          <w:rFonts w:cstheme="minorHAnsi"/>
          <w:sz w:val="22"/>
          <w:szCs w:val="22"/>
        </w:rPr>
        <w:t>‘flagship’</w:t>
      </w:r>
      <w:r w:rsidRPr="00777D27">
        <w:rPr>
          <w:rFonts w:cstheme="minorHAnsi"/>
          <w:spacing w:val="-1"/>
          <w:sz w:val="22"/>
          <w:szCs w:val="22"/>
        </w:rPr>
        <w:t xml:space="preserve"> </w:t>
      </w:r>
      <w:r w:rsidRPr="00777D27">
        <w:rPr>
          <w:rFonts w:cstheme="minorHAnsi"/>
          <w:sz w:val="22"/>
          <w:szCs w:val="22"/>
        </w:rPr>
        <w:t>species (i.e.</w:t>
      </w:r>
      <w:r w:rsidRPr="00777D27">
        <w:rPr>
          <w:rFonts w:cstheme="minorHAnsi"/>
          <w:spacing w:val="-2"/>
          <w:sz w:val="22"/>
          <w:szCs w:val="22"/>
        </w:rPr>
        <w:t xml:space="preserve"> </w:t>
      </w:r>
      <w:r w:rsidRPr="00777D27">
        <w:rPr>
          <w:rFonts w:cstheme="minorHAnsi"/>
          <w:sz w:val="22"/>
          <w:szCs w:val="22"/>
        </w:rPr>
        <w:t>are</w:t>
      </w:r>
      <w:r w:rsidRPr="00777D27">
        <w:rPr>
          <w:rFonts w:cstheme="minorHAnsi"/>
          <w:spacing w:val="-1"/>
          <w:sz w:val="22"/>
          <w:szCs w:val="22"/>
        </w:rPr>
        <w:t xml:space="preserve"> </w:t>
      </w:r>
      <w:r w:rsidRPr="00777D27">
        <w:rPr>
          <w:rFonts w:cstheme="minorHAnsi"/>
          <w:sz w:val="22"/>
          <w:szCs w:val="22"/>
        </w:rPr>
        <w:t>likely</w:t>
      </w:r>
      <w:r w:rsidRPr="00777D27">
        <w:rPr>
          <w:rFonts w:cstheme="minorHAnsi"/>
          <w:spacing w:val="-3"/>
          <w:sz w:val="22"/>
          <w:szCs w:val="22"/>
        </w:rPr>
        <w:t xml:space="preserve"> </w:t>
      </w:r>
      <w:r w:rsidRPr="00777D27">
        <w:rPr>
          <w:rFonts w:cstheme="minorHAnsi"/>
          <w:sz w:val="22"/>
          <w:szCs w:val="22"/>
        </w:rPr>
        <w:t>to</w:t>
      </w:r>
      <w:r w:rsidRPr="00777D27">
        <w:rPr>
          <w:rFonts w:cstheme="minorHAnsi"/>
          <w:spacing w:val="-1"/>
          <w:sz w:val="22"/>
          <w:szCs w:val="22"/>
        </w:rPr>
        <w:t xml:space="preserve"> </w:t>
      </w:r>
      <w:r w:rsidRPr="00777D27">
        <w:rPr>
          <w:rFonts w:cstheme="minorHAnsi"/>
          <w:sz w:val="22"/>
          <w:szCs w:val="22"/>
        </w:rPr>
        <w:t>attract</w:t>
      </w:r>
      <w:r w:rsidRPr="00777D27">
        <w:rPr>
          <w:rFonts w:cstheme="minorHAnsi"/>
          <w:spacing w:val="-3"/>
          <w:sz w:val="22"/>
          <w:szCs w:val="22"/>
        </w:rPr>
        <w:t xml:space="preserve"> </w:t>
      </w:r>
      <w:r w:rsidRPr="00777D27">
        <w:rPr>
          <w:rFonts w:cstheme="minorHAnsi"/>
          <w:sz w:val="22"/>
          <w:szCs w:val="22"/>
        </w:rPr>
        <w:t>public</w:t>
      </w:r>
      <w:r w:rsidRPr="00777D27">
        <w:rPr>
          <w:rFonts w:cstheme="minorHAnsi"/>
          <w:spacing w:val="-1"/>
          <w:sz w:val="22"/>
          <w:szCs w:val="22"/>
        </w:rPr>
        <w:t xml:space="preserve"> </w:t>
      </w:r>
      <w:r w:rsidRPr="00777D27">
        <w:rPr>
          <w:rFonts w:cstheme="minorHAnsi"/>
          <w:sz w:val="22"/>
          <w:szCs w:val="22"/>
        </w:rPr>
        <w:t>interest</w:t>
      </w:r>
      <w:r w:rsidRPr="00777D27">
        <w:rPr>
          <w:rFonts w:cstheme="minorHAnsi"/>
          <w:spacing w:val="-1"/>
          <w:sz w:val="22"/>
          <w:szCs w:val="22"/>
        </w:rPr>
        <w:t xml:space="preserve"> </w:t>
      </w:r>
      <w:r w:rsidRPr="00777D27">
        <w:rPr>
          <w:rFonts w:cstheme="minorHAnsi"/>
          <w:sz w:val="22"/>
          <w:szCs w:val="22"/>
        </w:rPr>
        <w:t>and</w:t>
      </w:r>
      <w:r w:rsidRPr="00777D27">
        <w:rPr>
          <w:rFonts w:cstheme="minorHAnsi"/>
          <w:spacing w:val="-3"/>
          <w:sz w:val="22"/>
          <w:szCs w:val="22"/>
        </w:rPr>
        <w:t xml:space="preserve"> </w:t>
      </w:r>
      <w:r w:rsidRPr="00777D27">
        <w:rPr>
          <w:rFonts w:cstheme="minorHAnsi"/>
          <w:sz w:val="22"/>
          <w:szCs w:val="22"/>
        </w:rPr>
        <w:t>attention).</w:t>
      </w:r>
    </w:p>
    <w:p w14:paraId="6F1EF321" w14:textId="77777777" w:rsidR="007C4F8A" w:rsidRPr="00A76DB7" w:rsidRDefault="007C4F8A" w:rsidP="007C4F8A">
      <w:pPr>
        <w:spacing w:line="276" w:lineRule="auto"/>
        <w:rPr>
          <w:rFonts w:cstheme="minorHAnsi"/>
          <w:i/>
          <w:iCs/>
          <w:szCs w:val="22"/>
        </w:rPr>
      </w:pPr>
      <w:r w:rsidRPr="00A76DB7">
        <w:rPr>
          <w:rFonts w:cstheme="minorHAnsi"/>
          <w:i/>
          <w:iCs/>
          <w:szCs w:val="22"/>
        </w:rPr>
        <w:t>Other</w:t>
      </w:r>
      <w:r w:rsidRPr="00A76DB7">
        <w:rPr>
          <w:rFonts w:cstheme="minorHAnsi"/>
          <w:i/>
          <w:iCs/>
          <w:spacing w:val="-4"/>
          <w:szCs w:val="22"/>
        </w:rPr>
        <w:t xml:space="preserve"> </w:t>
      </w:r>
      <w:r w:rsidRPr="00A76DB7">
        <w:rPr>
          <w:rFonts w:cstheme="minorHAnsi"/>
          <w:i/>
          <w:iCs/>
          <w:szCs w:val="22"/>
        </w:rPr>
        <w:t>considerations</w:t>
      </w:r>
    </w:p>
    <w:p w14:paraId="11623526" w14:textId="77777777" w:rsidR="007C4F8A" w:rsidRPr="00276F09" w:rsidRDefault="007C4F8A" w:rsidP="007C4F8A">
      <w:pPr>
        <w:pStyle w:val="BodyText"/>
        <w:spacing w:before="0" w:after="0" w:line="276" w:lineRule="auto"/>
        <w:rPr>
          <w:rFonts w:cstheme="minorHAnsi"/>
          <w:sz w:val="22"/>
          <w:szCs w:val="22"/>
        </w:rPr>
      </w:pPr>
      <w:r w:rsidRPr="00D55DB7">
        <w:rPr>
          <w:rFonts w:cstheme="minorHAnsi"/>
          <w:sz w:val="22"/>
          <w:szCs w:val="22"/>
        </w:rPr>
        <w:t xml:space="preserve">It is </w:t>
      </w:r>
      <w:r w:rsidRPr="00276F09">
        <w:rPr>
          <w:rFonts w:cstheme="minorHAnsi"/>
          <w:sz w:val="22"/>
          <w:szCs w:val="22"/>
        </w:rPr>
        <w:t xml:space="preserve">expected that each Region will select a suite of species (e.g. 10-20 species) such that </w:t>
      </w:r>
      <w:r>
        <w:rPr>
          <w:rFonts w:cstheme="minorHAnsi"/>
          <w:sz w:val="22"/>
          <w:szCs w:val="22"/>
        </w:rPr>
        <w:t>Species Habitat Availability</w:t>
      </w:r>
      <w:r w:rsidRPr="00276F09">
        <w:rPr>
          <w:rFonts w:cstheme="minorHAnsi"/>
          <w:sz w:val="22"/>
          <w:szCs w:val="22"/>
        </w:rPr>
        <w:t xml:space="preserve"> will provide a </w:t>
      </w:r>
      <w:r w:rsidRPr="00276F09">
        <w:rPr>
          <w:rFonts w:cstheme="minorHAnsi"/>
          <w:spacing w:val="-47"/>
          <w:sz w:val="22"/>
          <w:szCs w:val="22"/>
        </w:rPr>
        <w:t xml:space="preserve"> </w:t>
      </w:r>
      <w:r w:rsidRPr="00276F09">
        <w:rPr>
          <w:rFonts w:cstheme="minorHAnsi"/>
          <w:sz w:val="22"/>
          <w:szCs w:val="22"/>
        </w:rPr>
        <w:t>strong</w:t>
      </w:r>
      <w:r w:rsidRPr="00276F09">
        <w:rPr>
          <w:rFonts w:cstheme="minorHAnsi"/>
          <w:spacing w:val="-2"/>
          <w:sz w:val="22"/>
          <w:szCs w:val="22"/>
        </w:rPr>
        <w:t xml:space="preserve"> </w:t>
      </w:r>
      <w:r w:rsidRPr="00276F09">
        <w:rPr>
          <w:rFonts w:cstheme="minorHAnsi"/>
          <w:sz w:val="22"/>
          <w:szCs w:val="22"/>
        </w:rPr>
        <w:t>basis</w:t>
      </w:r>
      <w:r w:rsidRPr="00276F09">
        <w:rPr>
          <w:rFonts w:cstheme="minorHAnsi"/>
          <w:spacing w:val="-3"/>
          <w:sz w:val="22"/>
          <w:szCs w:val="22"/>
        </w:rPr>
        <w:t xml:space="preserve"> </w:t>
      </w:r>
      <w:r w:rsidRPr="00276F09">
        <w:rPr>
          <w:rFonts w:cstheme="minorHAnsi"/>
          <w:sz w:val="22"/>
          <w:szCs w:val="22"/>
        </w:rPr>
        <w:t>for</w:t>
      </w:r>
      <w:r w:rsidRPr="00276F09">
        <w:rPr>
          <w:rFonts w:cstheme="minorHAnsi"/>
          <w:spacing w:val="-3"/>
          <w:sz w:val="22"/>
          <w:szCs w:val="22"/>
        </w:rPr>
        <w:t xml:space="preserve"> </w:t>
      </w:r>
      <w:r w:rsidRPr="00276F09">
        <w:rPr>
          <w:rFonts w:cstheme="minorHAnsi"/>
          <w:sz w:val="22"/>
          <w:szCs w:val="22"/>
        </w:rPr>
        <w:t>both:</w:t>
      </w:r>
    </w:p>
    <w:p w14:paraId="7F9DA587" w14:textId="77777777" w:rsidR="007C4F8A" w:rsidRPr="00276F09" w:rsidRDefault="007C4F8A" w:rsidP="007C4F8A">
      <w:pPr>
        <w:pStyle w:val="ListBullet2"/>
        <w:numPr>
          <w:ilvl w:val="0"/>
          <w:numId w:val="0"/>
        </w:numPr>
        <w:spacing w:before="0" w:after="0" w:line="276" w:lineRule="auto"/>
        <w:ind w:left="680" w:hanging="170"/>
        <w:rPr>
          <w:sz w:val="22"/>
          <w:szCs w:val="22"/>
        </w:rPr>
      </w:pPr>
      <w:r>
        <w:rPr>
          <w:sz w:val="22"/>
          <w:szCs w:val="22"/>
        </w:rPr>
        <w:t xml:space="preserve">- </w:t>
      </w:r>
      <w:r w:rsidRPr="00276F09">
        <w:rPr>
          <w:sz w:val="22"/>
          <w:szCs w:val="22"/>
        </w:rPr>
        <w:t>tracking</w:t>
      </w:r>
      <w:r w:rsidRPr="00276F09">
        <w:rPr>
          <w:spacing w:val="-2"/>
          <w:sz w:val="22"/>
          <w:szCs w:val="22"/>
        </w:rPr>
        <w:t xml:space="preserve"> </w:t>
      </w:r>
      <w:r w:rsidRPr="00276F09">
        <w:rPr>
          <w:sz w:val="22"/>
          <w:szCs w:val="22"/>
        </w:rPr>
        <w:t>change</w:t>
      </w:r>
      <w:r w:rsidRPr="00276F09">
        <w:rPr>
          <w:spacing w:val="1"/>
          <w:sz w:val="22"/>
          <w:szCs w:val="22"/>
        </w:rPr>
        <w:t xml:space="preserve"> </w:t>
      </w:r>
      <w:r w:rsidRPr="00276F09">
        <w:rPr>
          <w:sz w:val="22"/>
          <w:szCs w:val="22"/>
        </w:rPr>
        <w:t>in</w:t>
      </w:r>
      <w:r w:rsidRPr="00276F09">
        <w:rPr>
          <w:spacing w:val="-1"/>
          <w:sz w:val="22"/>
          <w:szCs w:val="22"/>
        </w:rPr>
        <w:t xml:space="preserve"> </w:t>
      </w:r>
      <w:r w:rsidRPr="00276F09">
        <w:rPr>
          <w:sz w:val="22"/>
          <w:szCs w:val="22"/>
        </w:rPr>
        <w:t>individual species</w:t>
      </w:r>
      <w:r w:rsidRPr="00276F09">
        <w:rPr>
          <w:spacing w:val="-3"/>
          <w:sz w:val="22"/>
          <w:szCs w:val="22"/>
        </w:rPr>
        <w:t xml:space="preserve"> </w:t>
      </w:r>
      <w:r w:rsidRPr="00276F09">
        <w:rPr>
          <w:sz w:val="22"/>
          <w:szCs w:val="22"/>
        </w:rPr>
        <w:t>of</w:t>
      </w:r>
      <w:r w:rsidRPr="00276F09">
        <w:rPr>
          <w:spacing w:val="-2"/>
          <w:sz w:val="22"/>
          <w:szCs w:val="22"/>
        </w:rPr>
        <w:t xml:space="preserve"> </w:t>
      </w:r>
      <w:r w:rsidRPr="00276F09">
        <w:rPr>
          <w:sz w:val="22"/>
          <w:szCs w:val="22"/>
        </w:rPr>
        <w:t xml:space="preserve">concern, </w:t>
      </w:r>
      <w:proofErr w:type="gramStart"/>
      <w:r w:rsidRPr="00276F09">
        <w:rPr>
          <w:sz w:val="22"/>
          <w:szCs w:val="22"/>
        </w:rPr>
        <w:t>and;</w:t>
      </w:r>
      <w:proofErr w:type="gramEnd"/>
    </w:p>
    <w:p w14:paraId="5DE42B1F" w14:textId="77777777" w:rsidR="007C4F8A" w:rsidRPr="00276F09" w:rsidRDefault="007C4F8A" w:rsidP="007C4F8A">
      <w:pPr>
        <w:pStyle w:val="ListBullet2"/>
        <w:numPr>
          <w:ilvl w:val="0"/>
          <w:numId w:val="0"/>
        </w:numPr>
        <w:spacing w:before="0" w:line="276" w:lineRule="auto"/>
        <w:ind w:left="680" w:hanging="170"/>
        <w:rPr>
          <w:sz w:val="22"/>
          <w:szCs w:val="22"/>
        </w:rPr>
      </w:pPr>
      <w:r>
        <w:rPr>
          <w:sz w:val="22"/>
          <w:szCs w:val="22"/>
        </w:rPr>
        <w:t xml:space="preserve">- </w:t>
      </w:r>
      <w:r w:rsidRPr="00276F09">
        <w:rPr>
          <w:sz w:val="22"/>
          <w:szCs w:val="22"/>
        </w:rPr>
        <w:t>aggregating data across species to gain a broader perspective on the resilience of fire-sensitive species to fire management.</w:t>
      </w:r>
    </w:p>
    <w:p w14:paraId="4A8698FA" w14:textId="77777777" w:rsidR="007C4F8A" w:rsidRDefault="007C4F8A" w:rsidP="007C4F8A">
      <w:pPr>
        <w:spacing w:line="276" w:lineRule="auto"/>
        <w:ind w:firstLine="720"/>
        <w:rPr>
          <w:rFonts w:cstheme="minorHAnsi"/>
          <w:szCs w:val="22"/>
        </w:rPr>
      </w:pPr>
    </w:p>
    <w:p w14:paraId="28A79DCA" w14:textId="77777777" w:rsidR="007C4F8A" w:rsidRPr="004C4449" w:rsidRDefault="007C4F8A" w:rsidP="007C4F8A">
      <w:pPr>
        <w:spacing w:line="276" w:lineRule="auto"/>
        <w:rPr>
          <w:rFonts w:cstheme="minorHAnsi"/>
          <w:i/>
          <w:iCs/>
          <w:szCs w:val="22"/>
        </w:rPr>
      </w:pPr>
      <w:r w:rsidRPr="009F417F">
        <w:rPr>
          <w:rFonts w:cstheme="minorHAnsi"/>
          <w:i/>
          <w:iCs/>
          <w:szCs w:val="22"/>
        </w:rPr>
        <w:t>References</w:t>
      </w:r>
    </w:p>
    <w:p w14:paraId="415D2899" w14:textId="77777777" w:rsidR="007C4F8A" w:rsidRDefault="007C4F8A" w:rsidP="007C4F8A">
      <w:pPr>
        <w:pStyle w:val="EndNoteBibliography"/>
        <w:spacing w:after="0"/>
        <w:ind w:left="720" w:hanging="720"/>
      </w:pPr>
      <w:r w:rsidRPr="00D65D44">
        <w:t xml:space="preserve">Watson, S.J., R.S. Taylor, D.G. Nimmo, L.T. Kelly, A. Haslem, M.F. Clarke, and A.F. Bennett 2012. Effects of time since fire on birds: How informative are generalized fire response curves for conservation management? </w:t>
      </w:r>
      <w:r w:rsidRPr="00D65D44">
        <w:rPr>
          <w:i/>
        </w:rPr>
        <w:t xml:space="preserve">Ecological Applications </w:t>
      </w:r>
      <w:r w:rsidRPr="00D65D44">
        <w:t>22 (2): 685-696.</w:t>
      </w:r>
    </w:p>
    <w:p w14:paraId="46A00639" w14:textId="5F211362" w:rsidR="000B7787" w:rsidRPr="000B7787" w:rsidRDefault="007C4F8A" w:rsidP="00E126FF">
      <w:pPr>
        <w:spacing w:line="276" w:lineRule="auto"/>
        <w:rPr>
          <w:b/>
          <w:bCs/>
          <w:szCs w:val="22"/>
        </w:rPr>
      </w:pPr>
      <w:r>
        <w:rPr>
          <w:rFonts w:cstheme="minorHAnsi"/>
          <w:b/>
          <w:bCs/>
          <w:szCs w:val="22"/>
        </w:rPr>
        <w:br w:type="page"/>
      </w:r>
      <w:r w:rsidR="000B7787">
        <w:rPr>
          <w:b/>
          <w:bCs/>
          <w:szCs w:val="22"/>
        </w:rPr>
        <w:t xml:space="preserve">Appendix </w:t>
      </w:r>
      <w:r w:rsidR="00A34F40">
        <w:rPr>
          <w:b/>
          <w:bCs/>
          <w:szCs w:val="22"/>
        </w:rPr>
        <w:t>F</w:t>
      </w:r>
      <w:r w:rsidR="000B7787">
        <w:rPr>
          <w:b/>
          <w:bCs/>
          <w:szCs w:val="22"/>
        </w:rPr>
        <w:t xml:space="preserve">. </w:t>
      </w:r>
      <w:r w:rsidR="000B7787" w:rsidRPr="000B7787">
        <w:rPr>
          <w:szCs w:val="22"/>
        </w:rPr>
        <w:t xml:space="preserve">Summary of the process for defining three key values within the definition of the Species Habitat Availability </w:t>
      </w:r>
      <w:r w:rsidR="000B7787" w:rsidRPr="0044612D">
        <w:rPr>
          <w:szCs w:val="22"/>
        </w:rPr>
        <w:t>metric</w:t>
      </w:r>
      <w:r w:rsidR="00B366BD" w:rsidRPr="0044612D">
        <w:rPr>
          <w:szCs w:val="22"/>
        </w:rPr>
        <w:t>.</w:t>
      </w:r>
    </w:p>
    <w:p w14:paraId="041B83A4" w14:textId="40F2B24F" w:rsidR="000B7787" w:rsidRPr="000B7787" w:rsidRDefault="000B7787" w:rsidP="00E126FF">
      <w:pPr>
        <w:spacing w:line="276" w:lineRule="auto"/>
        <w:rPr>
          <w:szCs w:val="22"/>
        </w:rPr>
      </w:pPr>
      <w:r w:rsidRPr="000B7787">
        <w:rPr>
          <w:szCs w:val="22"/>
        </w:rPr>
        <w:t>Three values within the definition of th</w:t>
      </w:r>
      <w:r w:rsidR="00B366BD">
        <w:rPr>
          <w:szCs w:val="22"/>
        </w:rPr>
        <w:t xml:space="preserve">e Species Habitat Availability (SHA) </w:t>
      </w:r>
      <w:r w:rsidRPr="000B7787">
        <w:rPr>
          <w:szCs w:val="22"/>
        </w:rPr>
        <w:t xml:space="preserve">metric were defined based on an informal expert elicitation process (workshop held on 15/11/2021) with </w:t>
      </w:r>
      <w:r w:rsidR="00833DC5">
        <w:rPr>
          <w:szCs w:val="22"/>
        </w:rPr>
        <w:t xml:space="preserve">18 </w:t>
      </w:r>
      <w:r w:rsidRPr="000B7787">
        <w:rPr>
          <w:szCs w:val="22"/>
        </w:rPr>
        <w:t xml:space="preserve">experts working in the areas of fire ecology and management within </w:t>
      </w:r>
      <w:r w:rsidR="00B04E80">
        <w:rPr>
          <w:szCs w:val="22"/>
        </w:rPr>
        <w:t xml:space="preserve">the </w:t>
      </w:r>
      <w:r w:rsidR="00B04E80" w:rsidRPr="00D55DB7">
        <w:rPr>
          <w:rFonts w:cstheme="minorHAnsi"/>
          <w:szCs w:val="22"/>
        </w:rPr>
        <w:t xml:space="preserve">Department of Energy, Environment and Climate Action </w:t>
      </w:r>
      <w:r w:rsidR="00B04E80">
        <w:rPr>
          <w:rFonts w:cstheme="minorHAnsi"/>
          <w:szCs w:val="22"/>
        </w:rPr>
        <w:t>(</w:t>
      </w:r>
      <w:r w:rsidRPr="000B7787">
        <w:rPr>
          <w:szCs w:val="22"/>
        </w:rPr>
        <w:t>DE</w:t>
      </w:r>
      <w:r w:rsidR="00B366BD">
        <w:rPr>
          <w:szCs w:val="22"/>
        </w:rPr>
        <w:t>ECA</w:t>
      </w:r>
      <w:r w:rsidR="00B04E80">
        <w:rPr>
          <w:szCs w:val="22"/>
        </w:rPr>
        <w:t>)</w:t>
      </w:r>
      <w:r w:rsidRPr="000B7787">
        <w:rPr>
          <w:szCs w:val="22"/>
        </w:rPr>
        <w:t xml:space="preserve">.   </w:t>
      </w:r>
      <w:r w:rsidR="006E2FF4" w:rsidRPr="006E2FF4">
        <w:rPr>
          <w:szCs w:val="22"/>
        </w:rPr>
        <w:t>Experts included fire ecologists working at the Arthur Rylah Institute (Department of Energy, Environment and Climate Action (DEECA) (n=3), and fire ecology practitioners from DEECA at State (n=</w:t>
      </w:r>
      <w:r w:rsidR="006E2FF4">
        <w:rPr>
          <w:szCs w:val="22"/>
        </w:rPr>
        <w:t>2</w:t>
      </w:r>
      <w:r w:rsidR="006E2FF4" w:rsidRPr="006E2FF4">
        <w:rPr>
          <w:szCs w:val="22"/>
        </w:rPr>
        <w:t>) and Regional (n=</w:t>
      </w:r>
      <w:r w:rsidR="006E2FF4">
        <w:rPr>
          <w:szCs w:val="22"/>
        </w:rPr>
        <w:t>13</w:t>
      </w:r>
      <w:r w:rsidR="006E2FF4" w:rsidRPr="006E2FF4">
        <w:rPr>
          <w:szCs w:val="22"/>
        </w:rPr>
        <w:t xml:space="preserve">, representing all Regions) levels.  </w:t>
      </w:r>
      <w:r w:rsidRPr="000B7787">
        <w:rPr>
          <w:szCs w:val="22"/>
        </w:rPr>
        <w:t xml:space="preserve">These values included: </w:t>
      </w:r>
    </w:p>
    <w:p w14:paraId="2E95D045" w14:textId="114F3191" w:rsidR="000B7787" w:rsidRPr="000B7787" w:rsidRDefault="001442B3" w:rsidP="00E126FF">
      <w:pPr>
        <w:pStyle w:val="ListNumber"/>
        <w:numPr>
          <w:ilvl w:val="0"/>
          <w:numId w:val="7"/>
        </w:numPr>
        <w:tabs>
          <w:tab w:val="clear" w:pos="1060"/>
          <w:tab w:val="num" w:pos="-380"/>
        </w:tabs>
        <w:spacing w:before="0" w:line="276" w:lineRule="auto"/>
        <w:ind w:left="340"/>
        <w:rPr>
          <w:color w:val="auto"/>
          <w:sz w:val="22"/>
          <w:szCs w:val="22"/>
        </w:rPr>
      </w:pPr>
      <w:r>
        <w:rPr>
          <w:color w:val="auto"/>
          <w:sz w:val="22"/>
          <w:szCs w:val="22"/>
        </w:rPr>
        <w:t>T</w:t>
      </w:r>
      <w:r w:rsidR="000B7787" w:rsidRPr="000B7787">
        <w:rPr>
          <w:color w:val="auto"/>
          <w:sz w:val="22"/>
          <w:szCs w:val="22"/>
        </w:rPr>
        <w:t>he proportion of pixels to exclude from calculations of ‘suitable habitat’ (as based on their proportion of the maximum value)</w:t>
      </w:r>
      <w:r w:rsidR="005D5877">
        <w:rPr>
          <w:color w:val="auto"/>
          <w:sz w:val="22"/>
          <w:szCs w:val="22"/>
        </w:rPr>
        <w:t xml:space="preserve"> (relevant for all </w:t>
      </w:r>
      <w:r w:rsidR="00317A31">
        <w:rPr>
          <w:color w:val="auto"/>
          <w:sz w:val="22"/>
          <w:szCs w:val="22"/>
        </w:rPr>
        <w:t>measures</w:t>
      </w:r>
      <w:r w:rsidR="005D5877">
        <w:rPr>
          <w:color w:val="auto"/>
          <w:sz w:val="22"/>
          <w:szCs w:val="22"/>
        </w:rPr>
        <w:t xml:space="preserve"> in Table 2</w:t>
      </w:r>
      <w:r w:rsidR="00F83215">
        <w:rPr>
          <w:color w:val="auto"/>
          <w:sz w:val="22"/>
          <w:szCs w:val="22"/>
        </w:rPr>
        <w:t>, main text</w:t>
      </w:r>
      <w:r w:rsidR="005D5877">
        <w:rPr>
          <w:color w:val="auto"/>
          <w:sz w:val="22"/>
          <w:szCs w:val="22"/>
        </w:rPr>
        <w:t>)</w:t>
      </w:r>
      <w:r w:rsidR="000B7787" w:rsidRPr="000B7787">
        <w:rPr>
          <w:color w:val="auto"/>
          <w:sz w:val="22"/>
          <w:szCs w:val="22"/>
        </w:rPr>
        <w:t xml:space="preserve">, </w:t>
      </w:r>
    </w:p>
    <w:p w14:paraId="4463A88E" w14:textId="66A29E6E" w:rsidR="000B7787" w:rsidRPr="000B7787" w:rsidRDefault="001442B3" w:rsidP="00E126FF">
      <w:pPr>
        <w:pStyle w:val="ListNumber"/>
        <w:tabs>
          <w:tab w:val="clear" w:pos="1060"/>
          <w:tab w:val="num" w:pos="340"/>
        </w:tabs>
        <w:spacing w:before="0" w:line="276" w:lineRule="auto"/>
        <w:ind w:left="340"/>
        <w:rPr>
          <w:color w:val="auto"/>
          <w:sz w:val="22"/>
          <w:szCs w:val="22"/>
        </w:rPr>
      </w:pPr>
      <w:r>
        <w:rPr>
          <w:color w:val="auto"/>
          <w:sz w:val="22"/>
          <w:szCs w:val="22"/>
        </w:rPr>
        <w:t>T</w:t>
      </w:r>
      <w:r w:rsidR="000B7787" w:rsidRPr="000B7787">
        <w:rPr>
          <w:color w:val="auto"/>
          <w:sz w:val="22"/>
          <w:szCs w:val="22"/>
        </w:rPr>
        <w:t>he timeframes over which</w:t>
      </w:r>
      <w:r w:rsidR="0016598F">
        <w:rPr>
          <w:color w:val="auto"/>
          <w:sz w:val="22"/>
          <w:szCs w:val="22"/>
        </w:rPr>
        <w:t xml:space="preserve"> trends</w:t>
      </w:r>
      <w:r w:rsidR="000B7787" w:rsidRPr="000B7787">
        <w:rPr>
          <w:color w:val="auto"/>
          <w:sz w:val="22"/>
          <w:szCs w:val="22"/>
        </w:rPr>
        <w:t xml:space="preserve"> in the availability of </w:t>
      </w:r>
      <w:r>
        <w:rPr>
          <w:color w:val="auto"/>
          <w:sz w:val="22"/>
          <w:szCs w:val="22"/>
        </w:rPr>
        <w:t>‘</w:t>
      </w:r>
      <w:r w:rsidR="000B7787" w:rsidRPr="000B7787">
        <w:rPr>
          <w:color w:val="auto"/>
          <w:sz w:val="22"/>
          <w:szCs w:val="22"/>
        </w:rPr>
        <w:t>suitable habitat</w:t>
      </w:r>
      <w:r>
        <w:rPr>
          <w:color w:val="auto"/>
          <w:sz w:val="22"/>
          <w:szCs w:val="22"/>
        </w:rPr>
        <w:t>’</w:t>
      </w:r>
      <w:r w:rsidR="000B7787" w:rsidRPr="000B7787">
        <w:rPr>
          <w:color w:val="auto"/>
          <w:sz w:val="22"/>
          <w:szCs w:val="22"/>
        </w:rPr>
        <w:t xml:space="preserve"> for fire-sensitive species should be quantified</w:t>
      </w:r>
      <w:r w:rsidR="005C3B9F">
        <w:rPr>
          <w:color w:val="auto"/>
          <w:sz w:val="22"/>
          <w:szCs w:val="22"/>
        </w:rPr>
        <w:t xml:space="preserve"> (relevant for </w:t>
      </w:r>
      <w:r w:rsidR="00317A31">
        <w:rPr>
          <w:color w:val="auto"/>
          <w:sz w:val="22"/>
          <w:szCs w:val="22"/>
        </w:rPr>
        <w:t>measure</w:t>
      </w:r>
      <w:r w:rsidR="005C3B9F">
        <w:rPr>
          <w:color w:val="auto"/>
          <w:sz w:val="22"/>
          <w:szCs w:val="22"/>
        </w:rPr>
        <w:t xml:space="preserve"> ‘</w:t>
      </w:r>
      <w:proofErr w:type="spellStart"/>
      <w:r w:rsidR="005C3B9F">
        <w:rPr>
          <w:color w:val="auto"/>
          <w:sz w:val="22"/>
          <w:szCs w:val="22"/>
        </w:rPr>
        <w:t>a</w:t>
      </w:r>
      <w:r w:rsidR="005D5877">
        <w:rPr>
          <w:color w:val="auto"/>
          <w:sz w:val="22"/>
          <w:szCs w:val="22"/>
        </w:rPr>
        <w:t>iii</w:t>
      </w:r>
      <w:proofErr w:type="spellEnd"/>
      <w:r w:rsidR="005C3B9F">
        <w:rPr>
          <w:color w:val="auto"/>
          <w:sz w:val="22"/>
          <w:szCs w:val="22"/>
        </w:rPr>
        <w:t>’ in Table 2</w:t>
      </w:r>
      <w:r w:rsidR="00F83215">
        <w:rPr>
          <w:color w:val="auto"/>
          <w:sz w:val="22"/>
          <w:szCs w:val="22"/>
        </w:rPr>
        <w:t>, main text</w:t>
      </w:r>
      <w:r w:rsidR="005C3B9F">
        <w:rPr>
          <w:color w:val="auto"/>
          <w:sz w:val="22"/>
          <w:szCs w:val="22"/>
        </w:rPr>
        <w:t>)</w:t>
      </w:r>
      <w:r w:rsidR="000B7787" w:rsidRPr="000B7787">
        <w:rPr>
          <w:color w:val="auto"/>
          <w:sz w:val="22"/>
          <w:szCs w:val="22"/>
        </w:rPr>
        <w:t xml:space="preserve">, and </w:t>
      </w:r>
    </w:p>
    <w:p w14:paraId="3E461FFC" w14:textId="2F37C4DE" w:rsidR="000B7787" w:rsidRPr="000B7787" w:rsidRDefault="001442B3" w:rsidP="00E126FF">
      <w:pPr>
        <w:pStyle w:val="ListNumber"/>
        <w:tabs>
          <w:tab w:val="clear" w:pos="1060"/>
          <w:tab w:val="num" w:pos="340"/>
        </w:tabs>
        <w:spacing w:before="0" w:line="276" w:lineRule="auto"/>
        <w:ind w:left="340"/>
        <w:rPr>
          <w:color w:val="auto"/>
          <w:sz w:val="22"/>
          <w:szCs w:val="22"/>
        </w:rPr>
      </w:pPr>
      <w:r>
        <w:rPr>
          <w:color w:val="auto"/>
          <w:sz w:val="22"/>
          <w:szCs w:val="22"/>
        </w:rPr>
        <w:t>T</w:t>
      </w:r>
      <w:r w:rsidR="000B7787" w:rsidRPr="000B7787">
        <w:rPr>
          <w:color w:val="auto"/>
          <w:sz w:val="22"/>
          <w:szCs w:val="22"/>
        </w:rPr>
        <w:t xml:space="preserve">he minimum block size to use when calculating the proportion of </w:t>
      </w:r>
      <w:r>
        <w:rPr>
          <w:color w:val="auto"/>
          <w:sz w:val="22"/>
          <w:szCs w:val="22"/>
        </w:rPr>
        <w:t>‘</w:t>
      </w:r>
      <w:r w:rsidR="000B7787" w:rsidRPr="000B7787">
        <w:rPr>
          <w:color w:val="auto"/>
          <w:sz w:val="22"/>
          <w:szCs w:val="22"/>
        </w:rPr>
        <w:t>suitable habitat</w:t>
      </w:r>
      <w:r>
        <w:rPr>
          <w:color w:val="auto"/>
          <w:sz w:val="22"/>
          <w:szCs w:val="22"/>
        </w:rPr>
        <w:t>’</w:t>
      </w:r>
      <w:r w:rsidR="000B7787" w:rsidRPr="000B7787">
        <w:rPr>
          <w:color w:val="auto"/>
          <w:sz w:val="22"/>
          <w:szCs w:val="22"/>
        </w:rPr>
        <w:t xml:space="preserve"> within contiguous blocks of native vegetation</w:t>
      </w:r>
      <w:r w:rsidR="005C3B9F">
        <w:rPr>
          <w:color w:val="auto"/>
          <w:sz w:val="22"/>
          <w:szCs w:val="22"/>
        </w:rPr>
        <w:t xml:space="preserve"> (relevant for </w:t>
      </w:r>
      <w:r w:rsidR="00317A31">
        <w:rPr>
          <w:color w:val="auto"/>
          <w:sz w:val="22"/>
          <w:szCs w:val="22"/>
        </w:rPr>
        <w:t>measure</w:t>
      </w:r>
      <w:r w:rsidR="005C3B9F">
        <w:rPr>
          <w:color w:val="auto"/>
          <w:sz w:val="22"/>
          <w:szCs w:val="22"/>
        </w:rPr>
        <w:t xml:space="preserve"> ‘b’ in Table 2</w:t>
      </w:r>
      <w:r w:rsidR="00F83215">
        <w:rPr>
          <w:color w:val="auto"/>
          <w:sz w:val="22"/>
          <w:szCs w:val="22"/>
        </w:rPr>
        <w:t>, main text</w:t>
      </w:r>
      <w:r w:rsidR="005C3B9F">
        <w:rPr>
          <w:color w:val="auto"/>
          <w:sz w:val="22"/>
          <w:szCs w:val="22"/>
        </w:rPr>
        <w:t>)</w:t>
      </w:r>
      <w:r w:rsidR="000B7787" w:rsidRPr="000B7787">
        <w:rPr>
          <w:color w:val="auto"/>
          <w:sz w:val="22"/>
          <w:szCs w:val="22"/>
        </w:rPr>
        <w:t xml:space="preserve">.  </w:t>
      </w:r>
    </w:p>
    <w:p w14:paraId="2345DC91" w14:textId="6E33C283" w:rsidR="000B7787" w:rsidRPr="000B7787" w:rsidRDefault="000B7787" w:rsidP="00725A1E">
      <w:pPr>
        <w:pStyle w:val="BodyText"/>
        <w:spacing w:before="0" w:line="276" w:lineRule="auto"/>
        <w:rPr>
          <w:color w:val="auto"/>
          <w:sz w:val="22"/>
          <w:szCs w:val="22"/>
        </w:rPr>
      </w:pPr>
      <w:r w:rsidRPr="000B7787">
        <w:rPr>
          <w:color w:val="auto"/>
          <w:sz w:val="22"/>
          <w:szCs w:val="22"/>
        </w:rPr>
        <w:t xml:space="preserve">Note </w:t>
      </w:r>
      <w:r w:rsidR="005C3B9F">
        <w:rPr>
          <w:color w:val="auto"/>
          <w:sz w:val="22"/>
          <w:szCs w:val="22"/>
        </w:rPr>
        <w:t xml:space="preserve">that the </w:t>
      </w:r>
      <w:r w:rsidRPr="000B7787">
        <w:rPr>
          <w:color w:val="auto"/>
          <w:sz w:val="22"/>
          <w:szCs w:val="22"/>
        </w:rPr>
        <w:t xml:space="preserve">shorter two timeframes </w:t>
      </w:r>
      <w:r w:rsidR="00AD1009">
        <w:rPr>
          <w:color w:val="auto"/>
          <w:sz w:val="22"/>
          <w:szCs w:val="22"/>
        </w:rPr>
        <w:t>over</w:t>
      </w:r>
      <w:r w:rsidR="005D5877">
        <w:rPr>
          <w:color w:val="auto"/>
          <w:sz w:val="22"/>
          <w:szCs w:val="22"/>
        </w:rPr>
        <w:t xml:space="preserve"> which change in the availability of ‘suitable habitat’ is measured </w:t>
      </w:r>
      <w:r w:rsidRPr="000B7787">
        <w:rPr>
          <w:color w:val="auto"/>
          <w:sz w:val="22"/>
          <w:szCs w:val="22"/>
        </w:rPr>
        <w:t>(i.e. 1 and 5 years</w:t>
      </w:r>
      <w:r w:rsidR="00345915">
        <w:rPr>
          <w:color w:val="auto"/>
          <w:sz w:val="22"/>
          <w:szCs w:val="22"/>
        </w:rPr>
        <w:t xml:space="preserve">: </w:t>
      </w:r>
      <w:r w:rsidR="00317A31">
        <w:rPr>
          <w:color w:val="auto"/>
          <w:sz w:val="22"/>
          <w:szCs w:val="22"/>
        </w:rPr>
        <w:t xml:space="preserve">measure </w:t>
      </w:r>
      <w:r w:rsidR="00345915">
        <w:rPr>
          <w:color w:val="auto"/>
          <w:sz w:val="22"/>
          <w:szCs w:val="22"/>
        </w:rPr>
        <w:t>s ‘ai’ and ‘</w:t>
      </w:r>
      <w:proofErr w:type="spellStart"/>
      <w:r w:rsidR="00345915">
        <w:rPr>
          <w:color w:val="auto"/>
          <w:sz w:val="22"/>
          <w:szCs w:val="22"/>
        </w:rPr>
        <w:t>aii</w:t>
      </w:r>
      <w:proofErr w:type="spellEnd"/>
      <w:r w:rsidR="00345915">
        <w:rPr>
          <w:color w:val="auto"/>
          <w:sz w:val="22"/>
          <w:szCs w:val="22"/>
        </w:rPr>
        <w:t>’ in Table 2</w:t>
      </w:r>
      <w:r w:rsidR="00AD1009">
        <w:rPr>
          <w:color w:val="auto"/>
          <w:sz w:val="22"/>
          <w:szCs w:val="22"/>
        </w:rPr>
        <w:t>, main text</w:t>
      </w:r>
      <w:r w:rsidRPr="000B7787">
        <w:rPr>
          <w:color w:val="auto"/>
          <w:sz w:val="22"/>
          <w:szCs w:val="22"/>
        </w:rPr>
        <w:t xml:space="preserve">) </w:t>
      </w:r>
      <w:r w:rsidR="00345915">
        <w:rPr>
          <w:color w:val="auto"/>
          <w:sz w:val="22"/>
          <w:szCs w:val="22"/>
        </w:rPr>
        <w:t>we</w:t>
      </w:r>
      <w:r w:rsidRPr="000B7787">
        <w:rPr>
          <w:color w:val="auto"/>
          <w:sz w:val="22"/>
          <w:szCs w:val="22"/>
        </w:rPr>
        <w:t xml:space="preserve">re </w:t>
      </w:r>
      <w:r w:rsidR="005B53FD">
        <w:rPr>
          <w:color w:val="auto"/>
          <w:sz w:val="22"/>
          <w:szCs w:val="22"/>
        </w:rPr>
        <w:t xml:space="preserve">guided by timeframes for reporting and planning </w:t>
      </w:r>
      <w:r w:rsidR="00447156">
        <w:rPr>
          <w:color w:val="auto"/>
          <w:sz w:val="22"/>
          <w:szCs w:val="22"/>
        </w:rPr>
        <w:t xml:space="preserve">and </w:t>
      </w:r>
      <w:r w:rsidR="00AD1009">
        <w:rPr>
          <w:color w:val="auto"/>
          <w:sz w:val="22"/>
          <w:szCs w:val="22"/>
        </w:rPr>
        <w:t xml:space="preserve">so </w:t>
      </w:r>
      <w:r w:rsidR="005B53FD">
        <w:rPr>
          <w:color w:val="auto"/>
          <w:sz w:val="22"/>
          <w:szCs w:val="22"/>
        </w:rPr>
        <w:t xml:space="preserve">were </w:t>
      </w:r>
      <w:r w:rsidR="00AD1009">
        <w:rPr>
          <w:color w:val="auto"/>
          <w:sz w:val="22"/>
          <w:szCs w:val="22"/>
        </w:rPr>
        <w:t xml:space="preserve">not </w:t>
      </w:r>
      <w:r w:rsidR="00447156">
        <w:rPr>
          <w:color w:val="auto"/>
          <w:sz w:val="22"/>
          <w:szCs w:val="22"/>
        </w:rPr>
        <w:t xml:space="preserve">defined by this </w:t>
      </w:r>
      <w:r w:rsidR="00DB3829">
        <w:rPr>
          <w:color w:val="auto"/>
          <w:sz w:val="22"/>
          <w:szCs w:val="22"/>
        </w:rPr>
        <w:t xml:space="preserve">informal expert elicitation </w:t>
      </w:r>
      <w:r w:rsidR="00447156">
        <w:rPr>
          <w:color w:val="auto"/>
          <w:sz w:val="22"/>
          <w:szCs w:val="22"/>
        </w:rPr>
        <w:t>process</w:t>
      </w:r>
      <w:r w:rsidRPr="000B7787">
        <w:rPr>
          <w:color w:val="auto"/>
          <w:sz w:val="22"/>
          <w:szCs w:val="22"/>
        </w:rPr>
        <w:t xml:space="preserve">. </w:t>
      </w:r>
    </w:p>
    <w:p w14:paraId="0F14940F" w14:textId="6E5CD5B3" w:rsidR="00A36B4E" w:rsidRDefault="00DD39A2" w:rsidP="00725A1E">
      <w:pPr>
        <w:pStyle w:val="BodyText"/>
        <w:spacing w:before="0" w:line="276" w:lineRule="auto"/>
        <w:rPr>
          <w:color w:val="auto"/>
          <w:sz w:val="22"/>
          <w:szCs w:val="22"/>
        </w:rPr>
      </w:pPr>
      <w:r>
        <w:rPr>
          <w:color w:val="auto"/>
          <w:sz w:val="22"/>
          <w:szCs w:val="22"/>
        </w:rPr>
        <w:t xml:space="preserve">We used the following </w:t>
      </w:r>
      <w:r w:rsidR="000B7787" w:rsidRPr="000B7787">
        <w:rPr>
          <w:color w:val="auto"/>
          <w:sz w:val="22"/>
          <w:szCs w:val="22"/>
        </w:rPr>
        <w:t>process when d</w:t>
      </w:r>
      <w:r w:rsidR="00DB3829">
        <w:rPr>
          <w:color w:val="auto"/>
          <w:sz w:val="22"/>
          <w:szCs w:val="22"/>
        </w:rPr>
        <w:t xml:space="preserve">efining each of these three </w:t>
      </w:r>
      <w:r w:rsidR="000B7787" w:rsidRPr="000B7787">
        <w:rPr>
          <w:color w:val="auto"/>
          <w:sz w:val="22"/>
          <w:szCs w:val="22"/>
        </w:rPr>
        <w:t>values</w:t>
      </w:r>
      <w:r w:rsidR="00A36B4E">
        <w:rPr>
          <w:color w:val="auto"/>
          <w:sz w:val="22"/>
          <w:szCs w:val="22"/>
        </w:rPr>
        <w:t xml:space="preserve"> (and matches that outlined in Appendix F)</w:t>
      </w:r>
      <w:r w:rsidR="000B7787" w:rsidRPr="000B7787">
        <w:rPr>
          <w:color w:val="auto"/>
          <w:sz w:val="22"/>
          <w:szCs w:val="22"/>
        </w:rPr>
        <w:t xml:space="preserve">: </w:t>
      </w:r>
    </w:p>
    <w:p w14:paraId="5BAFB640" w14:textId="77777777" w:rsidR="00A36B4E" w:rsidRDefault="000B7787" w:rsidP="00725A1E">
      <w:pPr>
        <w:pStyle w:val="BodyText"/>
        <w:numPr>
          <w:ilvl w:val="0"/>
          <w:numId w:val="12"/>
        </w:numPr>
        <w:spacing w:before="0" w:line="276" w:lineRule="auto"/>
        <w:rPr>
          <w:color w:val="auto"/>
          <w:sz w:val="22"/>
          <w:szCs w:val="22"/>
        </w:rPr>
      </w:pPr>
      <w:r w:rsidRPr="000B7787">
        <w:rPr>
          <w:color w:val="auto"/>
          <w:sz w:val="22"/>
          <w:szCs w:val="22"/>
        </w:rPr>
        <w:t>an interim value was suggested for discussion with the group of experts (identified with single asterisks in Fig</w:t>
      </w:r>
      <w:r w:rsidR="00A36B4E">
        <w:rPr>
          <w:color w:val="auto"/>
          <w:sz w:val="22"/>
          <w:szCs w:val="22"/>
        </w:rPr>
        <w:t>ure</w:t>
      </w:r>
      <w:r w:rsidRPr="000B7787">
        <w:rPr>
          <w:color w:val="auto"/>
          <w:sz w:val="22"/>
          <w:szCs w:val="22"/>
        </w:rPr>
        <w:t xml:space="preserve"> </w:t>
      </w:r>
      <w:r w:rsidR="00A36B4E">
        <w:rPr>
          <w:color w:val="auto"/>
          <w:sz w:val="22"/>
          <w:szCs w:val="22"/>
        </w:rPr>
        <w:t>1</w:t>
      </w:r>
      <w:proofErr w:type="gramStart"/>
      <w:r w:rsidRPr="000B7787">
        <w:rPr>
          <w:color w:val="auto"/>
          <w:sz w:val="22"/>
          <w:szCs w:val="22"/>
        </w:rPr>
        <w:t>);</w:t>
      </w:r>
      <w:proofErr w:type="gramEnd"/>
      <w:r w:rsidRPr="000B7787">
        <w:rPr>
          <w:color w:val="auto"/>
          <w:sz w:val="22"/>
          <w:szCs w:val="22"/>
        </w:rPr>
        <w:t xml:space="preserve"> </w:t>
      </w:r>
    </w:p>
    <w:p w14:paraId="65826DCE" w14:textId="2F2D6272" w:rsidR="00A36B4E" w:rsidRDefault="000B7787" w:rsidP="00725A1E">
      <w:pPr>
        <w:pStyle w:val="BodyText"/>
        <w:numPr>
          <w:ilvl w:val="0"/>
          <w:numId w:val="12"/>
        </w:numPr>
        <w:spacing w:before="0" w:line="276" w:lineRule="auto"/>
        <w:rPr>
          <w:color w:val="auto"/>
          <w:sz w:val="22"/>
          <w:szCs w:val="22"/>
        </w:rPr>
      </w:pPr>
      <w:r w:rsidRPr="00A36B4E">
        <w:rPr>
          <w:color w:val="auto"/>
          <w:sz w:val="22"/>
          <w:szCs w:val="22"/>
        </w:rPr>
        <w:t>experts were asked a) how comfortable they were with this value, and b) polled as to what value they thought should be used when defining this metric attribute.</w:t>
      </w:r>
      <w:r w:rsidR="00DB3829">
        <w:rPr>
          <w:color w:val="auto"/>
          <w:sz w:val="22"/>
          <w:szCs w:val="22"/>
        </w:rPr>
        <w:t xml:space="preserve">  Polls included a comprehensive range of alternative values as shown in Figure 1 (x-axis of plots).</w:t>
      </w:r>
      <w:r w:rsidRPr="00A36B4E">
        <w:rPr>
          <w:color w:val="auto"/>
          <w:sz w:val="22"/>
          <w:szCs w:val="22"/>
        </w:rPr>
        <w:t xml:space="preserve">  </w:t>
      </w:r>
    </w:p>
    <w:p w14:paraId="4C387D7B" w14:textId="5F815C34" w:rsidR="00A36B4E" w:rsidRDefault="002062E4" w:rsidP="00725A1E">
      <w:pPr>
        <w:pStyle w:val="BodyText"/>
        <w:numPr>
          <w:ilvl w:val="0"/>
          <w:numId w:val="12"/>
        </w:numPr>
        <w:spacing w:before="0" w:line="276" w:lineRule="auto"/>
        <w:rPr>
          <w:color w:val="auto"/>
          <w:sz w:val="22"/>
          <w:szCs w:val="22"/>
        </w:rPr>
      </w:pPr>
      <w:r>
        <w:rPr>
          <w:color w:val="auto"/>
          <w:sz w:val="22"/>
          <w:szCs w:val="22"/>
        </w:rPr>
        <w:t>poll results were discussed with the experts, and then a final poll of preferred values was taken (</w:t>
      </w:r>
      <w:r w:rsidR="00E756BE">
        <w:rPr>
          <w:color w:val="auto"/>
          <w:sz w:val="22"/>
          <w:szCs w:val="22"/>
        </w:rPr>
        <w:t>and included an identical suite of alternative values)</w:t>
      </w:r>
      <w:r w:rsidR="000B7787" w:rsidRPr="00A36B4E">
        <w:rPr>
          <w:color w:val="auto"/>
          <w:sz w:val="22"/>
          <w:szCs w:val="22"/>
        </w:rPr>
        <w:t xml:space="preserve">.  </w:t>
      </w:r>
    </w:p>
    <w:p w14:paraId="3BEABD4D" w14:textId="46B49769" w:rsidR="00A36B4E" w:rsidRDefault="00E756BE" w:rsidP="00725A1E">
      <w:pPr>
        <w:pStyle w:val="BodyText"/>
        <w:numPr>
          <w:ilvl w:val="0"/>
          <w:numId w:val="12"/>
        </w:numPr>
        <w:spacing w:before="0" w:line="276" w:lineRule="auto"/>
        <w:rPr>
          <w:color w:val="auto"/>
          <w:sz w:val="22"/>
          <w:szCs w:val="22"/>
        </w:rPr>
      </w:pPr>
      <w:r>
        <w:rPr>
          <w:color w:val="auto"/>
          <w:sz w:val="22"/>
          <w:szCs w:val="22"/>
        </w:rPr>
        <w:t>t</w:t>
      </w:r>
      <w:r w:rsidR="000B7787" w:rsidRPr="00A36B4E">
        <w:rPr>
          <w:color w:val="auto"/>
          <w:sz w:val="22"/>
          <w:szCs w:val="22"/>
        </w:rPr>
        <w:t>he ‘most preferred’ value, as identified in this second poll, was used when defining all three values</w:t>
      </w:r>
      <w:r>
        <w:rPr>
          <w:color w:val="auto"/>
          <w:sz w:val="22"/>
          <w:szCs w:val="22"/>
        </w:rPr>
        <w:t>.  In a</w:t>
      </w:r>
      <w:r w:rsidR="000B7787" w:rsidRPr="00A36B4E">
        <w:rPr>
          <w:color w:val="auto"/>
          <w:sz w:val="22"/>
          <w:szCs w:val="22"/>
        </w:rPr>
        <w:t>ll cases, the final value differed from the interim value proposed initially</w:t>
      </w:r>
      <w:r>
        <w:rPr>
          <w:color w:val="auto"/>
          <w:sz w:val="22"/>
          <w:szCs w:val="22"/>
        </w:rPr>
        <w:t xml:space="preserve"> and so reflects the </w:t>
      </w:r>
      <w:r w:rsidR="00FE66A8">
        <w:rPr>
          <w:color w:val="auto"/>
          <w:sz w:val="22"/>
          <w:szCs w:val="22"/>
        </w:rPr>
        <w:t>consensus of assembled fire ecology and management experts</w:t>
      </w:r>
      <w:r w:rsidR="000B7787" w:rsidRPr="00A36B4E">
        <w:rPr>
          <w:color w:val="auto"/>
          <w:sz w:val="22"/>
          <w:szCs w:val="22"/>
        </w:rPr>
        <w:t xml:space="preserve"> (Fig</w:t>
      </w:r>
      <w:r w:rsidR="00A36B4E">
        <w:rPr>
          <w:color w:val="auto"/>
          <w:sz w:val="22"/>
          <w:szCs w:val="22"/>
        </w:rPr>
        <w:t>ure 1</w:t>
      </w:r>
      <w:r w:rsidR="000B7787" w:rsidRPr="00A36B4E">
        <w:rPr>
          <w:color w:val="auto"/>
          <w:sz w:val="22"/>
          <w:szCs w:val="22"/>
        </w:rPr>
        <w:t xml:space="preserve">).  </w:t>
      </w:r>
    </w:p>
    <w:p w14:paraId="4A2B6E3B" w14:textId="541EC7FB" w:rsidR="000B7787" w:rsidRPr="00A36B4E" w:rsidRDefault="000B7787" w:rsidP="00725A1E">
      <w:pPr>
        <w:pStyle w:val="BodyText"/>
        <w:spacing w:before="0" w:line="276" w:lineRule="auto"/>
        <w:ind w:left="720"/>
        <w:rPr>
          <w:color w:val="auto"/>
          <w:sz w:val="22"/>
          <w:szCs w:val="22"/>
        </w:rPr>
      </w:pPr>
      <w:r w:rsidRPr="00A36B4E">
        <w:rPr>
          <w:color w:val="auto"/>
          <w:sz w:val="22"/>
          <w:szCs w:val="22"/>
        </w:rPr>
        <w:t xml:space="preserve"> </w:t>
      </w:r>
    </w:p>
    <w:p w14:paraId="1954E342" w14:textId="77777777" w:rsidR="00A268BA" w:rsidRDefault="000B7787" w:rsidP="00725A1E">
      <w:pPr>
        <w:pStyle w:val="BodyText"/>
        <w:spacing w:before="0" w:line="276" w:lineRule="auto"/>
        <w:rPr>
          <w:color w:val="auto"/>
          <w:sz w:val="22"/>
          <w:szCs w:val="22"/>
        </w:rPr>
      </w:pPr>
      <w:r w:rsidRPr="000B7787">
        <w:rPr>
          <w:color w:val="auto"/>
          <w:sz w:val="22"/>
          <w:szCs w:val="22"/>
        </w:rPr>
        <w:t xml:space="preserve">As a result of this process, </w:t>
      </w:r>
      <w:r w:rsidR="00FE66A8">
        <w:rPr>
          <w:color w:val="auto"/>
          <w:sz w:val="22"/>
          <w:szCs w:val="22"/>
        </w:rPr>
        <w:t xml:space="preserve">final values </w:t>
      </w:r>
      <w:r w:rsidR="00A268BA">
        <w:rPr>
          <w:color w:val="auto"/>
          <w:sz w:val="22"/>
          <w:szCs w:val="22"/>
        </w:rPr>
        <w:t>were defined as:</w:t>
      </w:r>
    </w:p>
    <w:p w14:paraId="052074F9" w14:textId="25BE65FC" w:rsidR="00E126FF" w:rsidRPr="00267E47" w:rsidRDefault="000B7787" w:rsidP="00A268BA">
      <w:pPr>
        <w:pStyle w:val="BodyText"/>
        <w:numPr>
          <w:ilvl w:val="0"/>
          <w:numId w:val="13"/>
        </w:numPr>
        <w:spacing w:before="0" w:line="276" w:lineRule="auto"/>
        <w:rPr>
          <w:i/>
          <w:iCs/>
          <w:color w:val="auto"/>
          <w:sz w:val="22"/>
          <w:szCs w:val="22"/>
        </w:rPr>
      </w:pPr>
      <w:r w:rsidRPr="000B7787">
        <w:rPr>
          <w:color w:val="auto"/>
          <w:sz w:val="22"/>
          <w:szCs w:val="22"/>
        </w:rPr>
        <w:t>‘</w:t>
      </w:r>
      <w:r w:rsidR="00E126FF">
        <w:rPr>
          <w:color w:val="auto"/>
          <w:sz w:val="22"/>
          <w:szCs w:val="22"/>
        </w:rPr>
        <w:t>S</w:t>
      </w:r>
      <w:r w:rsidRPr="000B7787">
        <w:rPr>
          <w:color w:val="auto"/>
          <w:sz w:val="22"/>
          <w:szCs w:val="22"/>
        </w:rPr>
        <w:t xml:space="preserve">uitable habitat’ for fire-sensitive species </w:t>
      </w:r>
      <w:r w:rsidR="00C21A41">
        <w:rPr>
          <w:color w:val="auto"/>
          <w:sz w:val="22"/>
          <w:szCs w:val="22"/>
        </w:rPr>
        <w:t xml:space="preserve">constitutes </w:t>
      </w:r>
      <w:r w:rsidRPr="000B7787">
        <w:rPr>
          <w:color w:val="auto"/>
          <w:sz w:val="22"/>
          <w:szCs w:val="22"/>
        </w:rPr>
        <w:t xml:space="preserve">all pixels except those in the lowest 30% of suitability values.  This definition applies to all calculations of </w:t>
      </w:r>
      <w:r w:rsidR="00A36B4E">
        <w:rPr>
          <w:color w:val="auto"/>
          <w:sz w:val="22"/>
          <w:szCs w:val="22"/>
        </w:rPr>
        <w:t>S</w:t>
      </w:r>
      <w:r w:rsidR="00F76527">
        <w:rPr>
          <w:color w:val="auto"/>
          <w:sz w:val="22"/>
          <w:szCs w:val="22"/>
        </w:rPr>
        <w:t xml:space="preserve">pecies </w:t>
      </w:r>
      <w:r w:rsidR="00A36B4E">
        <w:rPr>
          <w:color w:val="auto"/>
          <w:sz w:val="22"/>
          <w:szCs w:val="22"/>
        </w:rPr>
        <w:t>H</w:t>
      </w:r>
      <w:r w:rsidR="00F76527">
        <w:rPr>
          <w:color w:val="auto"/>
          <w:sz w:val="22"/>
          <w:szCs w:val="22"/>
        </w:rPr>
        <w:t xml:space="preserve">abitat </w:t>
      </w:r>
      <w:r w:rsidR="00A36B4E">
        <w:rPr>
          <w:color w:val="auto"/>
          <w:sz w:val="22"/>
          <w:szCs w:val="22"/>
        </w:rPr>
        <w:t>A</w:t>
      </w:r>
      <w:r w:rsidR="00F76527">
        <w:rPr>
          <w:color w:val="auto"/>
          <w:sz w:val="22"/>
          <w:szCs w:val="22"/>
        </w:rPr>
        <w:t>vailability</w:t>
      </w:r>
      <w:r w:rsidRPr="000B7787">
        <w:rPr>
          <w:color w:val="auto"/>
          <w:sz w:val="22"/>
          <w:szCs w:val="22"/>
        </w:rPr>
        <w:t xml:space="preserve">.  </w:t>
      </w:r>
    </w:p>
    <w:p w14:paraId="6E40AC46" w14:textId="1F5ECCE8" w:rsidR="00E126FF" w:rsidRDefault="000B7787" w:rsidP="00A268BA">
      <w:pPr>
        <w:pStyle w:val="BodyText"/>
        <w:numPr>
          <w:ilvl w:val="0"/>
          <w:numId w:val="13"/>
        </w:numPr>
        <w:spacing w:before="0" w:line="276" w:lineRule="auto"/>
        <w:rPr>
          <w:color w:val="auto"/>
          <w:sz w:val="22"/>
          <w:szCs w:val="22"/>
        </w:rPr>
      </w:pPr>
      <w:r w:rsidRPr="000B7787">
        <w:rPr>
          <w:color w:val="auto"/>
          <w:sz w:val="22"/>
          <w:szCs w:val="22"/>
        </w:rPr>
        <w:t xml:space="preserve">Long-term trends in the availability of ‘suitable habitat’ for fire-sensitive species are to be </w:t>
      </w:r>
      <w:r w:rsidR="00F74AAD">
        <w:rPr>
          <w:color w:val="auto"/>
          <w:sz w:val="22"/>
          <w:szCs w:val="22"/>
        </w:rPr>
        <w:t>quantified a</w:t>
      </w:r>
      <w:r w:rsidRPr="000B7787">
        <w:rPr>
          <w:color w:val="auto"/>
          <w:sz w:val="22"/>
          <w:szCs w:val="22"/>
        </w:rPr>
        <w:t>cross all years of available data (i.e.</w:t>
      </w:r>
      <w:r w:rsidRPr="000B7787">
        <w:rPr>
          <w:rFonts w:cstheme="minorHAnsi"/>
          <w:color w:val="auto"/>
          <w:sz w:val="22"/>
          <w:szCs w:val="22"/>
        </w:rPr>
        <w:t xml:space="preserve"> </w:t>
      </w:r>
      <w:r w:rsidR="00DB40B9">
        <w:rPr>
          <w:rFonts w:cstheme="minorHAnsi"/>
          <w:color w:val="auto"/>
          <w:sz w:val="22"/>
          <w:szCs w:val="22"/>
        </w:rPr>
        <w:t>for Victoria, this is ≥</w:t>
      </w:r>
      <w:r w:rsidRPr="000B7787">
        <w:rPr>
          <w:color w:val="auto"/>
          <w:sz w:val="22"/>
          <w:szCs w:val="22"/>
        </w:rPr>
        <w:t>1980</w:t>
      </w:r>
      <w:r w:rsidR="00F74AAD">
        <w:rPr>
          <w:color w:val="auto"/>
          <w:sz w:val="22"/>
          <w:szCs w:val="22"/>
        </w:rPr>
        <w:t>: the period for which fire history mapping is considered mo</w:t>
      </w:r>
      <w:r w:rsidR="0042257C">
        <w:rPr>
          <w:color w:val="auto"/>
          <w:sz w:val="22"/>
          <w:szCs w:val="22"/>
        </w:rPr>
        <w:t>st</w:t>
      </w:r>
      <w:r w:rsidR="00F74AAD">
        <w:rPr>
          <w:color w:val="auto"/>
          <w:sz w:val="22"/>
          <w:szCs w:val="22"/>
        </w:rPr>
        <w:t xml:space="preserve"> reliable</w:t>
      </w:r>
      <w:r w:rsidRPr="000B7787">
        <w:rPr>
          <w:color w:val="auto"/>
          <w:sz w:val="22"/>
          <w:szCs w:val="22"/>
        </w:rPr>
        <w:t xml:space="preserve">).  </w:t>
      </w:r>
    </w:p>
    <w:p w14:paraId="74F5D40A" w14:textId="77777777" w:rsidR="00273AB2" w:rsidRDefault="0042257C" w:rsidP="00A268BA">
      <w:pPr>
        <w:pStyle w:val="BodyText"/>
        <w:numPr>
          <w:ilvl w:val="0"/>
          <w:numId w:val="13"/>
        </w:numPr>
        <w:spacing w:before="0" w:line="276" w:lineRule="auto"/>
        <w:rPr>
          <w:color w:val="auto"/>
          <w:sz w:val="22"/>
          <w:szCs w:val="22"/>
        </w:rPr>
        <w:sectPr w:rsidR="00273AB2" w:rsidSect="00C67976">
          <w:pgSz w:w="11906" w:h="16838"/>
          <w:pgMar w:top="1440" w:right="1080" w:bottom="1440" w:left="1080" w:header="708" w:footer="708" w:gutter="0"/>
          <w:cols w:space="708"/>
          <w:docGrid w:linePitch="360"/>
        </w:sectPr>
      </w:pPr>
      <w:r>
        <w:rPr>
          <w:color w:val="auto"/>
          <w:sz w:val="22"/>
          <w:szCs w:val="22"/>
        </w:rPr>
        <w:t xml:space="preserve">The minimum </w:t>
      </w:r>
      <w:r w:rsidRPr="000B7787">
        <w:rPr>
          <w:rFonts w:cstheme="minorHAnsi"/>
          <w:color w:val="auto"/>
          <w:sz w:val="22"/>
          <w:szCs w:val="22"/>
        </w:rPr>
        <w:t xml:space="preserve">block size </w:t>
      </w:r>
      <w:r>
        <w:rPr>
          <w:rFonts w:cstheme="minorHAnsi"/>
          <w:color w:val="auto"/>
          <w:sz w:val="22"/>
          <w:szCs w:val="22"/>
        </w:rPr>
        <w:t xml:space="preserve">to use when </w:t>
      </w:r>
      <w:r w:rsidR="000B7787" w:rsidRPr="000B7787">
        <w:rPr>
          <w:rFonts w:cstheme="minorHAnsi"/>
          <w:color w:val="auto"/>
          <w:sz w:val="22"/>
          <w:szCs w:val="22"/>
        </w:rPr>
        <w:t xml:space="preserve">calculating the proportion of ‘suitable habitat’ contained within contiguous blocks of native vegetation (of any </w:t>
      </w:r>
      <w:r w:rsidR="00A9341A">
        <w:rPr>
          <w:rFonts w:cstheme="minorHAnsi"/>
          <w:color w:val="auto"/>
          <w:sz w:val="22"/>
          <w:szCs w:val="22"/>
        </w:rPr>
        <w:t>vegetation type and age</w:t>
      </w:r>
      <w:r w:rsidR="000B7787" w:rsidRPr="000B7787">
        <w:rPr>
          <w:rFonts w:cstheme="minorHAnsi"/>
          <w:color w:val="auto"/>
          <w:sz w:val="22"/>
          <w:szCs w:val="22"/>
        </w:rPr>
        <w:t>)</w:t>
      </w:r>
      <w:r>
        <w:rPr>
          <w:rFonts w:cstheme="minorHAnsi"/>
          <w:color w:val="auto"/>
          <w:sz w:val="22"/>
          <w:szCs w:val="22"/>
        </w:rPr>
        <w:t xml:space="preserve"> is </w:t>
      </w:r>
      <w:r w:rsidR="000B7787" w:rsidRPr="000B7787">
        <w:rPr>
          <w:rFonts w:cstheme="minorHAnsi"/>
          <w:color w:val="auto"/>
          <w:sz w:val="22"/>
          <w:szCs w:val="22"/>
        </w:rPr>
        <w:t>5000 ha</w:t>
      </w:r>
      <w:r w:rsidR="000B7787" w:rsidRPr="000B7787">
        <w:rPr>
          <w:color w:val="auto"/>
          <w:sz w:val="22"/>
          <w:szCs w:val="22"/>
        </w:rPr>
        <w:t>.</w:t>
      </w:r>
    </w:p>
    <w:p w14:paraId="53EC5148" w14:textId="77777777" w:rsidR="000B7787" w:rsidRPr="000B7787" w:rsidRDefault="000B7787" w:rsidP="00725A1E">
      <w:pPr>
        <w:spacing w:line="276" w:lineRule="auto"/>
        <w:jc w:val="center"/>
        <w:rPr>
          <w:szCs w:val="22"/>
        </w:rPr>
      </w:pPr>
      <w:r w:rsidRPr="000B7787">
        <w:rPr>
          <w:noProof/>
          <w:szCs w:val="22"/>
        </w:rPr>
        <w:drawing>
          <wp:inline distT="0" distB="0" distL="0" distR="0" wp14:anchorId="6BBF365E" wp14:editId="1B8377DC">
            <wp:extent cx="7105338" cy="4276449"/>
            <wp:effectExtent l="0" t="0" r="0" b="0"/>
            <wp:docPr id="58" name="Picture 58"/>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
                    <pic:cNvPicPr>
                      <a:picLocks noChangeAspect="1" noChangeArrowheads="1"/>
                    </pic:cNvPicPr>
                  </pic:nvPicPr>
                  <pic:blipFill>
                    <a:blip r:embed="rId31" cstate="print">
                      <a:extLst>
                        <a:ext uri="{28A0092B-C50C-407E-A947-70E740481C1C}">
                          <a14:useLocalDpi xmlns:a14="http://schemas.microsoft.com/office/drawing/2010/main" val="0"/>
                        </a:ext>
                      </a:extLst>
                    </a:blip>
                    <a:srcRect/>
                    <a:stretch>
                      <a:fillRect/>
                    </a:stretch>
                  </pic:blipFill>
                  <pic:spPr bwMode="auto">
                    <a:xfrm>
                      <a:off x="0" y="0"/>
                      <a:ext cx="7156204" cy="4307064"/>
                    </a:xfrm>
                    <a:prstGeom prst="rect">
                      <a:avLst/>
                    </a:prstGeom>
                    <a:noFill/>
                  </pic:spPr>
                </pic:pic>
              </a:graphicData>
            </a:graphic>
          </wp:inline>
        </w:drawing>
      </w:r>
    </w:p>
    <w:p w14:paraId="06AE65C0" w14:textId="77777777" w:rsidR="00273AB2" w:rsidRDefault="000B7787" w:rsidP="00725A1E">
      <w:pPr>
        <w:spacing w:line="276" w:lineRule="auto"/>
        <w:rPr>
          <w:szCs w:val="22"/>
        </w:rPr>
      </w:pPr>
      <w:r w:rsidRPr="00300709">
        <w:rPr>
          <w:szCs w:val="22"/>
        </w:rPr>
        <w:t xml:space="preserve">Figure </w:t>
      </w:r>
      <w:r w:rsidR="00300709">
        <w:rPr>
          <w:szCs w:val="22"/>
        </w:rPr>
        <w:t>1</w:t>
      </w:r>
      <w:r w:rsidRPr="00300709">
        <w:rPr>
          <w:szCs w:val="22"/>
        </w:rPr>
        <w:t>.  Results of consultation with fire ecology and management experts to define three attributes within the definition of the Species Habitat Availability metric: a) pixels to exclude when quantifying the availability of ‘suitable habitat’ for fire-sensitive species (expressed as a percentage of the maximum suitability value), b) time-frame over which to calculate long-term trends in the availability of ‘suitable habitat’ for fire-sensitive species, and c) minimum block size to include when calculating the proportion of ‘suitable habitat’ contained within contiguous blocks of native vegetation for fire-sensitive species.  Results of polls made before (grey) and after (black) group discussion are shown.  Interim values proposed prior to discussion are identified with a single asterisk; final values selected after group discussion (i.e. representing the majority view) are indicated with a double asterisk.  Note: a second poll for (b) was not undertaken due to unanimous agreement in the first poll, and in this case ‘40 years’ was also taken to represent ‘all available years of data’.</w:t>
      </w:r>
    </w:p>
    <w:p w14:paraId="4A8DC810" w14:textId="77777777" w:rsidR="001D08B1" w:rsidRDefault="001D08B1" w:rsidP="00725A1E">
      <w:pPr>
        <w:spacing w:line="276" w:lineRule="auto"/>
        <w:rPr>
          <w:szCs w:val="22"/>
        </w:rPr>
        <w:sectPr w:rsidR="001D08B1" w:rsidSect="00C33004">
          <w:pgSz w:w="16838" w:h="11906" w:orient="landscape"/>
          <w:pgMar w:top="1440" w:right="1440" w:bottom="1440" w:left="1440" w:header="708" w:footer="708" w:gutter="0"/>
          <w:cols w:space="708"/>
          <w:docGrid w:linePitch="360"/>
        </w:sectPr>
      </w:pPr>
    </w:p>
    <w:p w14:paraId="22B4478F" w14:textId="1770D364" w:rsidR="00472BFF" w:rsidRDefault="00472BFF" w:rsidP="00472BFF">
      <w:pPr>
        <w:spacing w:after="0" w:line="360" w:lineRule="auto"/>
        <w:rPr>
          <w:rFonts w:cstheme="minorHAnsi"/>
          <w:szCs w:val="22"/>
        </w:rPr>
      </w:pPr>
      <w:r w:rsidRPr="00D55DB7">
        <w:rPr>
          <w:rFonts w:cstheme="minorHAnsi"/>
          <w:b/>
          <w:bCs/>
          <w:szCs w:val="22"/>
        </w:rPr>
        <w:t xml:space="preserve">Appendix </w:t>
      </w:r>
      <w:r>
        <w:rPr>
          <w:rFonts w:cstheme="minorHAnsi"/>
          <w:b/>
          <w:bCs/>
          <w:szCs w:val="22"/>
        </w:rPr>
        <w:t>G</w:t>
      </w:r>
      <w:r>
        <w:rPr>
          <w:rFonts w:cstheme="minorHAnsi"/>
        </w:rPr>
        <w:t xml:space="preserve">.  Diagram to illustrate how trends in the availability of suitable habitat over time for individual fire-sensitive species (a) – coloured plots arranged over a map of Victoria – are combined to provide (b) – a measure of the status of the Species Habitat Availability metric at higher levels (here, State: measure ‘c’ in Table 2). All plots are </w:t>
      </w:r>
      <w:proofErr w:type="gramStart"/>
      <w:r>
        <w:rPr>
          <w:rFonts w:cstheme="minorHAnsi"/>
        </w:rPr>
        <w:t>hypothetical, and</w:t>
      </w:r>
      <w:proofErr w:type="gramEnd"/>
      <w:r>
        <w:rPr>
          <w:rFonts w:cstheme="minorHAnsi"/>
        </w:rPr>
        <w:t xml:space="preserve"> reflect fire-sensitive species of particular concern; selected species could belong to any taxa (see Appendix </w:t>
      </w:r>
      <w:r w:rsidR="00223AF1">
        <w:rPr>
          <w:rFonts w:cstheme="minorHAnsi"/>
        </w:rPr>
        <w:t>E</w:t>
      </w:r>
      <w:r>
        <w:rPr>
          <w:rFonts w:cstheme="minorHAnsi"/>
        </w:rPr>
        <w:t xml:space="preserve"> for selection guidelines).</w:t>
      </w:r>
      <w:r>
        <w:rPr>
          <w:rFonts w:cstheme="minorHAnsi"/>
          <w:noProof/>
        </w:rPr>
        <w:drawing>
          <wp:inline distT="0" distB="0" distL="0" distR="0" wp14:anchorId="373260B1" wp14:editId="4BF38E71">
            <wp:extent cx="5774690" cy="5048250"/>
            <wp:effectExtent l="0" t="0" r="0" b="0"/>
            <wp:docPr id="517421552" name="Picture 3" descr="A screenshot of a computer screen&#10;&#10;Description automatically generated"/>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517421552" name="Picture 3" descr="A screenshot of a computer screen&#10;&#10;Description automatically generated"/>
                    <pic:cNvPicPr>
                      <a:picLocks noChangeAspect="1" noChangeArrowheads="1"/>
                    </pic:cNvPicPr>
                  </pic:nvPicPr>
                  <pic:blipFill>
                    <a:blip r:embed="rId32" cstate="print">
                      <a:extLst>
                        <a:ext uri="{28A0092B-C50C-407E-A947-70E740481C1C}">
                          <a14:useLocalDpi xmlns:a14="http://schemas.microsoft.com/office/drawing/2010/main" val="0"/>
                        </a:ext>
                      </a:extLst>
                    </a:blip>
                    <a:srcRect/>
                    <a:stretch>
                      <a:fillRect/>
                    </a:stretch>
                  </pic:blipFill>
                  <pic:spPr bwMode="auto">
                    <a:xfrm>
                      <a:off x="0" y="0"/>
                      <a:ext cx="5774690" cy="5048250"/>
                    </a:xfrm>
                    <a:prstGeom prst="rect">
                      <a:avLst/>
                    </a:prstGeom>
                    <a:noFill/>
                    <a:ln>
                      <a:noFill/>
                    </a:ln>
                  </pic:spPr>
                </pic:pic>
              </a:graphicData>
            </a:graphic>
          </wp:inline>
        </w:drawing>
      </w:r>
    </w:p>
    <w:p w14:paraId="7D02236D" w14:textId="77777777" w:rsidR="00472BFF" w:rsidRDefault="00472BFF">
      <w:pPr>
        <w:spacing w:after="0" w:line="259" w:lineRule="auto"/>
        <w:ind w:left="113" w:right="-170" w:firstLine="720"/>
        <w:rPr>
          <w:rFonts w:cstheme="minorHAnsi"/>
          <w:b/>
          <w:bCs/>
          <w:szCs w:val="22"/>
        </w:rPr>
      </w:pPr>
      <w:r>
        <w:rPr>
          <w:rFonts w:cstheme="minorHAnsi"/>
          <w:b/>
          <w:bCs/>
          <w:szCs w:val="22"/>
        </w:rPr>
        <w:br w:type="page"/>
      </w:r>
    </w:p>
    <w:p w14:paraId="70BF9144" w14:textId="2A5C8EF7" w:rsidR="00C92F6A" w:rsidRPr="00D55DB7" w:rsidRDefault="00F5519C" w:rsidP="00E61F57">
      <w:pPr>
        <w:spacing w:line="276" w:lineRule="auto"/>
        <w:rPr>
          <w:rFonts w:cstheme="minorHAnsi"/>
          <w:szCs w:val="22"/>
        </w:rPr>
      </w:pPr>
      <w:r w:rsidRPr="00D55DB7">
        <w:rPr>
          <w:rFonts w:cstheme="minorHAnsi"/>
          <w:b/>
          <w:bCs/>
          <w:szCs w:val="22"/>
        </w:rPr>
        <w:t xml:space="preserve">Appendix </w:t>
      </w:r>
      <w:r w:rsidR="008A075D">
        <w:rPr>
          <w:rFonts w:cstheme="minorHAnsi"/>
          <w:b/>
          <w:bCs/>
          <w:szCs w:val="22"/>
        </w:rPr>
        <w:t>H</w:t>
      </w:r>
      <w:r w:rsidRPr="00D55DB7">
        <w:rPr>
          <w:rFonts w:cstheme="minorHAnsi"/>
          <w:b/>
          <w:bCs/>
          <w:szCs w:val="22"/>
        </w:rPr>
        <w:t>.</w:t>
      </w:r>
      <w:r w:rsidRPr="00D55DB7">
        <w:rPr>
          <w:rFonts w:cstheme="minorHAnsi"/>
          <w:szCs w:val="22"/>
        </w:rPr>
        <w:t xml:space="preserve"> </w:t>
      </w:r>
      <w:r w:rsidR="004948A7" w:rsidRPr="00D55DB7">
        <w:rPr>
          <w:rFonts w:cstheme="minorHAnsi"/>
          <w:szCs w:val="22"/>
        </w:rPr>
        <w:t xml:space="preserve">Defining </w:t>
      </w:r>
      <w:r w:rsidR="00B936BE" w:rsidRPr="00D55DB7">
        <w:rPr>
          <w:rFonts w:cstheme="minorHAnsi"/>
          <w:szCs w:val="22"/>
        </w:rPr>
        <w:t>what constitutes an</w:t>
      </w:r>
      <w:r w:rsidR="004948A7" w:rsidRPr="00D55DB7">
        <w:rPr>
          <w:rFonts w:cstheme="minorHAnsi"/>
          <w:szCs w:val="22"/>
        </w:rPr>
        <w:t xml:space="preserve"> ‘ecologically desirable’ mix of growth-stages </w:t>
      </w:r>
      <w:r w:rsidR="00B936BE" w:rsidRPr="00D55DB7">
        <w:rPr>
          <w:rFonts w:cstheme="minorHAnsi"/>
          <w:szCs w:val="22"/>
        </w:rPr>
        <w:t xml:space="preserve">for vegetation types </w:t>
      </w:r>
      <w:r w:rsidR="00A0484B" w:rsidRPr="00D55DB7">
        <w:rPr>
          <w:rFonts w:cstheme="minorHAnsi"/>
          <w:szCs w:val="22"/>
        </w:rPr>
        <w:t xml:space="preserve">to use in calculations of the </w:t>
      </w:r>
      <w:bookmarkStart w:id="0" w:name="_Hlk155965886"/>
      <w:r w:rsidR="00B936BE" w:rsidRPr="00D55DB7">
        <w:rPr>
          <w:rFonts w:cstheme="minorHAnsi"/>
          <w:szCs w:val="22"/>
        </w:rPr>
        <w:t xml:space="preserve">Desirable Mix of Growth Stages </w:t>
      </w:r>
      <w:bookmarkEnd w:id="0"/>
      <w:r w:rsidR="00B936BE" w:rsidRPr="00D55DB7">
        <w:rPr>
          <w:rFonts w:cstheme="minorHAnsi"/>
          <w:szCs w:val="22"/>
        </w:rPr>
        <w:t xml:space="preserve">metric. </w:t>
      </w:r>
    </w:p>
    <w:p w14:paraId="6F679A5E" w14:textId="479F0718" w:rsidR="00B933E5" w:rsidRDefault="00A0484B" w:rsidP="00725A1E">
      <w:pPr>
        <w:pStyle w:val="BodyText"/>
        <w:spacing w:before="0" w:line="276" w:lineRule="auto"/>
        <w:rPr>
          <w:rFonts w:cstheme="minorHAnsi"/>
          <w:sz w:val="22"/>
          <w:szCs w:val="22"/>
        </w:rPr>
      </w:pPr>
      <w:r w:rsidRPr="00D55DB7">
        <w:rPr>
          <w:rFonts w:cstheme="minorHAnsi"/>
          <w:sz w:val="22"/>
          <w:szCs w:val="22"/>
        </w:rPr>
        <w:t xml:space="preserve">Calculation of </w:t>
      </w:r>
      <w:r w:rsidR="00D95EE3">
        <w:rPr>
          <w:rFonts w:cstheme="minorHAnsi"/>
          <w:sz w:val="22"/>
          <w:szCs w:val="22"/>
        </w:rPr>
        <w:t xml:space="preserve">measures associated with </w:t>
      </w:r>
      <w:r w:rsidRPr="00D55DB7">
        <w:rPr>
          <w:rFonts w:cstheme="minorHAnsi"/>
          <w:sz w:val="22"/>
          <w:szCs w:val="22"/>
        </w:rPr>
        <w:t>the Desirable Mix of Growth Stages</w:t>
      </w:r>
      <w:r w:rsidR="007D7775">
        <w:rPr>
          <w:rFonts w:cstheme="minorHAnsi"/>
          <w:sz w:val="22"/>
          <w:szCs w:val="22"/>
        </w:rPr>
        <w:t xml:space="preserve"> (DMGS)</w:t>
      </w:r>
      <w:r w:rsidRPr="00D55DB7">
        <w:rPr>
          <w:rFonts w:cstheme="minorHAnsi"/>
          <w:sz w:val="22"/>
          <w:szCs w:val="22"/>
        </w:rPr>
        <w:t xml:space="preserve"> metric </w:t>
      </w:r>
      <w:r w:rsidR="004439CC" w:rsidRPr="00D55DB7">
        <w:rPr>
          <w:rFonts w:cstheme="minorHAnsi"/>
          <w:sz w:val="22"/>
          <w:szCs w:val="22"/>
        </w:rPr>
        <w:t xml:space="preserve">requires </w:t>
      </w:r>
      <w:r w:rsidR="00F55D8D" w:rsidRPr="00D55DB7">
        <w:rPr>
          <w:rFonts w:cstheme="minorHAnsi"/>
          <w:sz w:val="22"/>
          <w:szCs w:val="22"/>
        </w:rPr>
        <w:t xml:space="preserve">the </w:t>
      </w:r>
      <w:r w:rsidR="004439CC" w:rsidRPr="00D55DB7">
        <w:rPr>
          <w:rFonts w:cstheme="minorHAnsi"/>
          <w:sz w:val="22"/>
          <w:szCs w:val="22"/>
        </w:rPr>
        <w:t xml:space="preserve">definition of what constitutes an ‘ecologically desirable’ mix of growth stages for each vegetation type.  </w:t>
      </w:r>
      <w:r w:rsidR="002E29B3" w:rsidRPr="00D55DB7">
        <w:rPr>
          <w:rFonts w:cstheme="minorHAnsi"/>
          <w:sz w:val="22"/>
          <w:szCs w:val="22"/>
        </w:rPr>
        <w:t xml:space="preserve">Such definitions can </w:t>
      </w:r>
      <w:r w:rsidR="009C3537">
        <w:rPr>
          <w:rFonts w:cstheme="minorHAnsi"/>
          <w:sz w:val="22"/>
          <w:szCs w:val="22"/>
        </w:rPr>
        <w:t>be</w:t>
      </w:r>
      <w:r w:rsidR="002E29B3" w:rsidRPr="00D55DB7">
        <w:rPr>
          <w:rFonts w:cstheme="minorHAnsi"/>
          <w:sz w:val="22"/>
          <w:szCs w:val="22"/>
        </w:rPr>
        <w:t xml:space="preserve"> </w:t>
      </w:r>
      <w:r w:rsidR="00F55D8D" w:rsidRPr="00D55DB7">
        <w:rPr>
          <w:rFonts w:cstheme="minorHAnsi"/>
          <w:sz w:val="22"/>
          <w:szCs w:val="22"/>
        </w:rPr>
        <w:t xml:space="preserve">determined by </w:t>
      </w:r>
      <w:r w:rsidR="00916B2A" w:rsidRPr="00D55DB7">
        <w:rPr>
          <w:rFonts w:cstheme="minorHAnsi"/>
          <w:sz w:val="22"/>
          <w:szCs w:val="22"/>
        </w:rPr>
        <w:t xml:space="preserve">identifying the growth stage distribution that </w:t>
      </w:r>
      <w:r w:rsidR="00ED7944" w:rsidRPr="00D55DB7">
        <w:rPr>
          <w:rFonts w:cstheme="minorHAnsi"/>
          <w:sz w:val="22"/>
          <w:szCs w:val="22"/>
        </w:rPr>
        <w:t>maximise</w:t>
      </w:r>
      <w:r w:rsidR="00916B2A" w:rsidRPr="00D55DB7">
        <w:rPr>
          <w:rFonts w:cstheme="minorHAnsi"/>
          <w:sz w:val="22"/>
          <w:szCs w:val="22"/>
        </w:rPr>
        <w:t>s</w:t>
      </w:r>
      <w:r w:rsidR="00ED7944" w:rsidRPr="00D55DB7">
        <w:rPr>
          <w:rFonts w:cstheme="minorHAnsi"/>
          <w:sz w:val="22"/>
          <w:szCs w:val="22"/>
        </w:rPr>
        <w:t xml:space="preserve"> the occurrence of multiple taxa, as based on an </w:t>
      </w:r>
      <w:r w:rsidR="002E29B3" w:rsidRPr="00D55DB7">
        <w:rPr>
          <w:rFonts w:cstheme="minorHAnsi"/>
          <w:sz w:val="22"/>
          <w:szCs w:val="22"/>
        </w:rPr>
        <w:t>empirical</w:t>
      </w:r>
      <w:r w:rsidR="004B00E1" w:rsidRPr="00D55DB7">
        <w:rPr>
          <w:rFonts w:cstheme="minorHAnsi"/>
          <w:sz w:val="22"/>
          <w:szCs w:val="22"/>
        </w:rPr>
        <w:t xml:space="preserve"> understanding of the</w:t>
      </w:r>
      <w:r w:rsidR="00EA1A60" w:rsidRPr="00D55DB7">
        <w:rPr>
          <w:rFonts w:cstheme="minorHAnsi"/>
          <w:sz w:val="22"/>
          <w:szCs w:val="22"/>
        </w:rPr>
        <w:t>ir</w:t>
      </w:r>
      <w:r w:rsidR="004B00E1" w:rsidRPr="00D55DB7">
        <w:rPr>
          <w:rFonts w:cstheme="minorHAnsi"/>
          <w:sz w:val="22"/>
          <w:szCs w:val="22"/>
        </w:rPr>
        <w:t xml:space="preserve"> fire-age associations</w:t>
      </w:r>
      <w:r w:rsidR="00265E77" w:rsidRPr="00D55DB7">
        <w:rPr>
          <w:rFonts w:cstheme="minorHAnsi"/>
          <w:sz w:val="22"/>
          <w:szCs w:val="22"/>
        </w:rPr>
        <w:t xml:space="preserve"> </w:t>
      </w:r>
      <w:r w:rsidR="00570E3D" w:rsidRPr="00570E3D">
        <w:rPr>
          <w:rFonts w:cstheme="minorHAnsi"/>
          <w:sz w:val="22"/>
          <w:szCs w:val="22"/>
        </w:rPr>
        <w:t>(e.g. Chick et al. 2019; Kelly et al. 2015; Swan et al. 2018)</w:t>
      </w:r>
      <w:r w:rsidR="00265E77" w:rsidRPr="00D55DB7">
        <w:rPr>
          <w:rFonts w:cstheme="minorHAnsi"/>
          <w:sz w:val="22"/>
          <w:szCs w:val="22"/>
        </w:rPr>
        <w:t>.</w:t>
      </w:r>
      <w:r w:rsidR="00446D87">
        <w:rPr>
          <w:rFonts w:cstheme="minorHAnsi"/>
          <w:sz w:val="22"/>
          <w:szCs w:val="22"/>
        </w:rPr>
        <w:t xml:space="preserve"> </w:t>
      </w:r>
      <w:r w:rsidR="00916B2A" w:rsidRPr="00D55DB7">
        <w:rPr>
          <w:rFonts w:cstheme="minorHAnsi"/>
          <w:sz w:val="22"/>
          <w:szCs w:val="22"/>
        </w:rPr>
        <w:t xml:space="preserve"> </w:t>
      </w:r>
    </w:p>
    <w:p w14:paraId="3DB4DB07" w14:textId="3BE56EC6" w:rsidR="008C60AD" w:rsidRDefault="004F14BF" w:rsidP="00725A1E">
      <w:pPr>
        <w:pStyle w:val="BodyText"/>
        <w:spacing w:before="0" w:line="276" w:lineRule="auto"/>
        <w:rPr>
          <w:rFonts w:cstheme="minorHAnsi"/>
          <w:sz w:val="22"/>
          <w:szCs w:val="22"/>
        </w:rPr>
      </w:pPr>
      <w:r>
        <w:rPr>
          <w:rFonts w:cstheme="minorHAnsi"/>
          <w:sz w:val="22"/>
          <w:szCs w:val="22"/>
        </w:rPr>
        <w:t>W</w:t>
      </w:r>
      <w:r w:rsidR="00B37B91" w:rsidRPr="00D55DB7">
        <w:rPr>
          <w:rFonts w:cstheme="minorHAnsi"/>
          <w:sz w:val="22"/>
          <w:szCs w:val="22"/>
        </w:rPr>
        <w:t xml:space="preserve">e </w:t>
      </w:r>
      <w:r w:rsidR="008B27DC" w:rsidRPr="00D55DB7">
        <w:rPr>
          <w:rFonts w:cstheme="minorHAnsi"/>
          <w:sz w:val="22"/>
          <w:szCs w:val="22"/>
        </w:rPr>
        <w:t>undertook an expert elicitation process</w:t>
      </w:r>
      <w:r w:rsidR="00941A81" w:rsidRPr="00D55DB7">
        <w:rPr>
          <w:rFonts w:cstheme="minorHAnsi"/>
          <w:sz w:val="22"/>
          <w:szCs w:val="22"/>
        </w:rPr>
        <w:t xml:space="preserve"> to define </w:t>
      </w:r>
      <w:r w:rsidR="00C33FF3">
        <w:rPr>
          <w:rFonts w:cstheme="minorHAnsi"/>
          <w:sz w:val="22"/>
          <w:szCs w:val="22"/>
        </w:rPr>
        <w:t>the ‘</w:t>
      </w:r>
      <w:r w:rsidR="000973F4">
        <w:rPr>
          <w:rFonts w:cstheme="minorHAnsi"/>
          <w:sz w:val="22"/>
          <w:szCs w:val="22"/>
        </w:rPr>
        <w:t xml:space="preserve">ecologically </w:t>
      </w:r>
      <w:r w:rsidR="00941A81" w:rsidRPr="00D55DB7">
        <w:rPr>
          <w:rFonts w:cstheme="minorHAnsi"/>
          <w:sz w:val="22"/>
          <w:szCs w:val="22"/>
        </w:rPr>
        <w:t>desirable</w:t>
      </w:r>
      <w:r w:rsidR="000973F4">
        <w:rPr>
          <w:rFonts w:cstheme="minorHAnsi"/>
          <w:sz w:val="22"/>
          <w:szCs w:val="22"/>
        </w:rPr>
        <w:t>’</w:t>
      </w:r>
      <w:r w:rsidR="00941A81" w:rsidRPr="00D55DB7">
        <w:rPr>
          <w:rFonts w:cstheme="minorHAnsi"/>
          <w:sz w:val="22"/>
          <w:szCs w:val="22"/>
        </w:rPr>
        <w:t xml:space="preserve"> mix</w:t>
      </w:r>
      <w:r w:rsidR="00C33FF3">
        <w:rPr>
          <w:rFonts w:cstheme="minorHAnsi"/>
          <w:sz w:val="22"/>
          <w:szCs w:val="22"/>
        </w:rPr>
        <w:t xml:space="preserve"> o</w:t>
      </w:r>
      <w:r w:rsidR="00941A81" w:rsidRPr="00D55DB7">
        <w:rPr>
          <w:rFonts w:cstheme="minorHAnsi"/>
          <w:sz w:val="22"/>
          <w:szCs w:val="22"/>
        </w:rPr>
        <w:t xml:space="preserve">f </w:t>
      </w:r>
      <w:r w:rsidR="00C33FF3">
        <w:rPr>
          <w:rFonts w:cstheme="minorHAnsi"/>
          <w:sz w:val="22"/>
          <w:szCs w:val="22"/>
        </w:rPr>
        <w:t xml:space="preserve">each of four primary </w:t>
      </w:r>
      <w:r w:rsidR="00941A81" w:rsidRPr="00D55DB7">
        <w:rPr>
          <w:rFonts w:cstheme="minorHAnsi"/>
          <w:sz w:val="22"/>
          <w:szCs w:val="22"/>
        </w:rPr>
        <w:t>growth stages for key vegetation types in Victoria</w:t>
      </w:r>
      <w:r w:rsidR="00C33FF3">
        <w:rPr>
          <w:rFonts w:cstheme="minorHAnsi"/>
          <w:sz w:val="22"/>
          <w:szCs w:val="22"/>
        </w:rPr>
        <w:t xml:space="preserve"> (see Cheal 2010)</w:t>
      </w:r>
      <w:r w:rsidR="004059CB" w:rsidRPr="00D55DB7">
        <w:rPr>
          <w:rFonts w:cstheme="minorHAnsi"/>
          <w:sz w:val="22"/>
          <w:szCs w:val="22"/>
        </w:rPr>
        <w:t xml:space="preserve">.  This process involved </w:t>
      </w:r>
      <w:r w:rsidR="008B27DC" w:rsidRPr="00D55DB7">
        <w:rPr>
          <w:rFonts w:cstheme="minorHAnsi"/>
          <w:sz w:val="22"/>
          <w:szCs w:val="22"/>
        </w:rPr>
        <w:t>consult</w:t>
      </w:r>
      <w:r w:rsidR="004059CB" w:rsidRPr="00D55DB7">
        <w:rPr>
          <w:rFonts w:cstheme="minorHAnsi"/>
          <w:sz w:val="22"/>
          <w:szCs w:val="22"/>
        </w:rPr>
        <w:t xml:space="preserve">ing </w:t>
      </w:r>
      <w:r w:rsidR="008B27DC" w:rsidRPr="00D55DB7">
        <w:rPr>
          <w:rFonts w:cstheme="minorHAnsi"/>
          <w:sz w:val="22"/>
          <w:szCs w:val="22"/>
        </w:rPr>
        <w:t xml:space="preserve">with </w:t>
      </w:r>
      <w:r w:rsidR="008C60AD" w:rsidRPr="00D55DB7">
        <w:rPr>
          <w:rFonts w:cstheme="minorHAnsi"/>
          <w:sz w:val="22"/>
          <w:szCs w:val="22"/>
        </w:rPr>
        <w:t xml:space="preserve">22 experts. </w:t>
      </w:r>
      <w:r w:rsidR="00251B06" w:rsidRPr="00D55DB7">
        <w:rPr>
          <w:rFonts w:cstheme="minorHAnsi"/>
          <w:sz w:val="22"/>
          <w:szCs w:val="22"/>
        </w:rPr>
        <w:t xml:space="preserve">Experts included </w:t>
      </w:r>
      <w:r w:rsidR="008C60AD" w:rsidRPr="00D55DB7">
        <w:rPr>
          <w:rFonts w:cstheme="minorHAnsi"/>
          <w:sz w:val="22"/>
          <w:szCs w:val="22"/>
        </w:rPr>
        <w:t>fire ecologists working in universities (</w:t>
      </w:r>
      <w:r w:rsidR="00251B06" w:rsidRPr="00D55DB7">
        <w:rPr>
          <w:rFonts w:cstheme="minorHAnsi"/>
          <w:sz w:val="22"/>
          <w:szCs w:val="22"/>
        </w:rPr>
        <w:t>n=</w:t>
      </w:r>
      <w:r w:rsidR="008C60AD" w:rsidRPr="00D55DB7">
        <w:rPr>
          <w:rFonts w:cstheme="minorHAnsi"/>
          <w:sz w:val="22"/>
          <w:szCs w:val="22"/>
        </w:rPr>
        <w:t xml:space="preserve">8) and at </w:t>
      </w:r>
      <w:r w:rsidR="00B04E80">
        <w:rPr>
          <w:rFonts w:cstheme="minorHAnsi"/>
          <w:sz w:val="22"/>
          <w:szCs w:val="22"/>
        </w:rPr>
        <w:t xml:space="preserve">the </w:t>
      </w:r>
      <w:r w:rsidR="00B510D3">
        <w:rPr>
          <w:rFonts w:cstheme="minorHAnsi"/>
          <w:sz w:val="22"/>
          <w:szCs w:val="22"/>
        </w:rPr>
        <w:t>Arthur Rylah Institute (</w:t>
      </w:r>
      <w:r w:rsidR="00B04E80" w:rsidRPr="00D55DB7">
        <w:rPr>
          <w:rFonts w:cstheme="minorHAnsi"/>
          <w:sz w:val="22"/>
          <w:szCs w:val="22"/>
        </w:rPr>
        <w:t>Department of Energy, Environment and Climate Action</w:t>
      </w:r>
      <w:r w:rsidR="00B04E80">
        <w:rPr>
          <w:rFonts w:cstheme="minorHAnsi"/>
          <w:sz w:val="22"/>
          <w:szCs w:val="22"/>
        </w:rPr>
        <w:t xml:space="preserve"> (</w:t>
      </w:r>
      <w:r w:rsidR="005435A1" w:rsidRPr="00D55DB7">
        <w:rPr>
          <w:rFonts w:cstheme="minorHAnsi"/>
          <w:sz w:val="22"/>
          <w:szCs w:val="22"/>
        </w:rPr>
        <w:t>DEECA</w:t>
      </w:r>
      <w:r w:rsidR="00B04E80">
        <w:rPr>
          <w:rFonts w:cstheme="minorHAnsi"/>
          <w:sz w:val="22"/>
          <w:szCs w:val="22"/>
        </w:rPr>
        <w:t>)</w:t>
      </w:r>
      <w:r w:rsidR="005435A1" w:rsidRPr="00D55DB7">
        <w:rPr>
          <w:rFonts w:cstheme="minorHAnsi"/>
          <w:sz w:val="22"/>
          <w:szCs w:val="22"/>
        </w:rPr>
        <w:t xml:space="preserve"> </w:t>
      </w:r>
      <w:r w:rsidR="00B510D3">
        <w:rPr>
          <w:rFonts w:cstheme="minorHAnsi"/>
          <w:sz w:val="22"/>
          <w:szCs w:val="22"/>
        </w:rPr>
        <w:t>(</w:t>
      </w:r>
      <w:r w:rsidR="005435A1" w:rsidRPr="00D55DB7">
        <w:rPr>
          <w:rFonts w:cstheme="minorHAnsi"/>
          <w:sz w:val="22"/>
          <w:szCs w:val="22"/>
        </w:rPr>
        <w:t>n=</w:t>
      </w:r>
      <w:r w:rsidR="008C60AD" w:rsidRPr="00D55DB7">
        <w:rPr>
          <w:rFonts w:cstheme="minorHAnsi"/>
          <w:sz w:val="22"/>
          <w:szCs w:val="22"/>
        </w:rPr>
        <w:t>3), and fire ecology practitioners from DE</w:t>
      </w:r>
      <w:r w:rsidR="005435A1" w:rsidRPr="00D55DB7">
        <w:rPr>
          <w:rFonts w:cstheme="minorHAnsi"/>
          <w:sz w:val="22"/>
          <w:szCs w:val="22"/>
        </w:rPr>
        <w:t>ECA</w:t>
      </w:r>
      <w:r w:rsidR="008C60AD" w:rsidRPr="00D55DB7">
        <w:rPr>
          <w:rFonts w:cstheme="minorHAnsi"/>
          <w:sz w:val="22"/>
          <w:szCs w:val="22"/>
        </w:rPr>
        <w:t xml:space="preserve"> </w:t>
      </w:r>
      <w:r w:rsidR="001E1937" w:rsidRPr="00D55DB7">
        <w:rPr>
          <w:rFonts w:cstheme="minorHAnsi"/>
          <w:sz w:val="22"/>
          <w:szCs w:val="22"/>
        </w:rPr>
        <w:t xml:space="preserve">at State </w:t>
      </w:r>
      <w:r w:rsidR="008C60AD" w:rsidRPr="00D55DB7">
        <w:rPr>
          <w:rFonts w:cstheme="minorHAnsi"/>
          <w:sz w:val="22"/>
          <w:szCs w:val="22"/>
        </w:rPr>
        <w:t>(</w:t>
      </w:r>
      <w:r w:rsidR="005435A1" w:rsidRPr="00D55DB7">
        <w:rPr>
          <w:rFonts w:cstheme="minorHAnsi"/>
          <w:sz w:val="22"/>
          <w:szCs w:val="22"/>
        </w:rPr>
        <w:t>n=</w:t>
      </w:r>
      <w:r w:rsidR="008C60AD" w:rsidRPr="00D55DB7">
        <w:rPr>
          <w:rFonts w:cstheme="minorHAnsi"/>
          <w:sz w:val="22"/>
          <w:szCs w:val="22"/>
        </w:rPr>
        <w:t xml:space="preserve">3) and </w:t>
      </w:r>
      <w:r w:rsidR="005435A1" w:rsidRPr="00D55DB7">
        <w:rPr>
          <w:rFonts w:cstheme="minorHAnsi"/>
          <w:sz w:val="22"/>
          <w:szCs w:val="22"/>
        </w:rPr>
        <w:t>R</w:t>
      </w:r>
      <w:r w:rsidR="008C60AD" w:rsidRPr="00D55DB7">
        <w:rPr>
          <w:rFonts w:cstheme="minorHAnsi"/>
          <w:sz w:val="22"/>
          <w:szCs w:val="22"/>
        </w:rPr>
        <w:t>egion</w:t>
      </w:r>
      <w:r w:rsidR="001E1937" w:rsidRPr="00D55DB7">
        <w:rPr>
          <w:rFonts w:cstheme="minorHAnsi"/>
          <w:sz w:val="22"/>
          <w:szCs w:val="22"/>
        </w:rPr>
        <w:t>al</w:t>
      </w:r>
      <w:r w:rsidR="008C60AD" w:rsidRPr="00D55DB7">
        <w:rPr>
          <w:rFonts w:cstheme="minorHAnsi"/>
          <w:sz w:val="22"/>
          <w:szCs w:val="22"/>
        </w:rPr>
        <w:t xml:space="preserve"> (</w:t>
      </w:r>
      <w:r w:rsidR="005435A1" w:rsidRPr="00D55DB7">
        <w:rPr>
          <w:rFonts w:cstheme="minorHAnsi"/>
          <w:sz w:val="22"/>
          <w:szCs w:val="22"/>
        </w:rPr>
        <w:t>n=</w:t>
      </w:r>
      <w:r w:rsidR="008C60AD" w:rsidRPr="00D55DB7">
        <w:rPr>
          <w:rFonts w:cstheme="minorHAnsi"/>
          <w:sz w:val="22"/>
          <w:szCs w:val="22"/>
        </w:rPr>
        <w:t>8</w:t>
      </w:r>
      <w:r w:rsidR="00537380" w:rsidRPr="00D55DB7">
        <w:rPr>
          <w:rFonts w:cstheme="minorHAnsi"/>
          <w:sz w:val="22"/>
          <w:szCs w:val="22"/>
        </w:rPr>
        <w:t>, representing all Regions</w:t>
      </w:r>
      <w:r w:rsidR="008C60AD" w:rsidRPr="00D55DB7">
        <w:rPr>
          <w:rFonts w:cstheme="minorHAnsi"/>
          <w:sz w:val="22"/>
          <w:szCs w:val="22"/>
        </w:rPr>
        <w:t>)</w:t>
      </w:r>
      <w:r w:rsidR="001E1937" w:rsidRPr="00D55DB7">
        <w:rPr>
          <w:rFonts w:cstheme="minorHAnsi"/>
          <w:sz w:val="22"/>
          <w:szCs w:val="22"/>
        </w:rPr>
        <w:t xml:space="preserve"> levels</w:t>
      </w:r>
      <w:r w:rsidR="008C60AD" w:rsidRPr="00D55DB7">
        <w:rPr>
          <w:rFonts w:cstheme="minorHAnsi"/>
          <w:sz w:val="22"/>
          <w:szCs w:val="22"/>
        </w:rPr>
        <w:t>.  This</w:t>
      </w:r>
      <w:r w:rsidR="00530622" w:rsidRPr="00D55DB7">
        <w:rPr>
          <w:rFonts w:cstheme="minorHAnsi"/>
          <w:sz w:val="22"/>
          <w:szCs w:val="22"/>
        </w:rPr>
        <w:t xml:space="preserve"> process </w:t>
      </w:r>
      <w:r w:rsidR="008C60AD" w:rsidRPr="00D55DB7">
        <w:rPr>
          <w:rFonts w:cstheme="minorHAnsi"/>
          <w:sz w:val="22"/>
          <w:szCs w:val="22"/>
        </w:rPr>
        <w:t>took place during an online workshop (held on 19/11/2021) and</w:t>
      </w:r>
      <w:r w:rsidR="002D6BC2" w:rsidRPr="00D55DB7">
        <w:rPr>
          <w:rFonts w:cstheme="minorHAnsi"/>
          <w:sz w:val="22"/>
          <w:szCs w:val="22"/>
        </w:rPr>
        <w:t xml:space="preserve"> involved the following</w:t>
      </w:r>
      <w:r w:rsidR="00E2273A">
        <w:rPr>
          <w:rFonts w:cstheme="minorHAnsi"/>
          <w:sz w:val="22"/>
          <w:szCs w:val="22"/>
        </w:rPr>
        <w:t xml:space="preserve"> process </w:t>
      </w:r>
      <w:r w:rsidR="00DD7D0B">
        <w:rPr>
          <w:rFonts w:cstheme="minorHAnsi"/>
          <w:sz w:val="22"/>
          <w:szCs w:val="22"/>
        </w:rPr>
        <w:t xml:space="preserve">(see also Appendix </w:t>
      </w:r>
      <w:r w:rsidR="00815613">
        <w:rPr>
          <w:rFonts w:cstheme="minorHAnsi"/>
          <w:sz w:val="22"/>
          <w:szCs w:val="22"/>
        </w:rPr>
        <w:t>E</w:t>
      </w:r>
      <w:r w:rsidR="00DD7D0B">
        <w:rPr>
          <w:rFonts w:cstheme="minorHAnsi"/>
          <w:sz w:val="22"/>
          <w:szCs w:val="22"/>
        </w:rPr>
        <w:t>)</w:t>
      </w:r>
      <w:r w:rsidR="008C60AD" w:rsidRPr="00D55DB7">
        <w:rPr>
          <w:rFonts w:cstheme="minorHAnsi"/>
          <w:sz w:val="22"/>
          <w:szCs w:val="22"/>
        </w:rPr>
        <w:t xml:space="preserve">: </w:t>
      </w:r>
    </w:p>
    <w:p w14:paraId="5E438112" w14:textId="06B3F11A" w:rsidR="008C60AD" w:rsidRPr="00D55DB7" w:rsidRDefault="006C44E2" w:rsidP="00721EB9">
      <w:pPr>
        <w:pStyle w:val="BodyText"/>
        <w:spacing w:before="0" w:after="60" w:line="276" w:lineRule="auto"/>
        <w:rPr>
          <w:rFonts w:cstheme="minorHAnsi"/>
          <w:sz w:val="22"/>
          <w:szCs w:val="22"/>
        </w:rPr>
      </w:pPr>
      <w:r>
        <w:rPr>
          <w:rFonts w:cstheme="minorHAnsi"/>
          <w:sz w:val="22"/>
          <w:szCs w:val="22"/>
        </w:rPr>
        <w:t xml:space="preserve">- </w:t>
      </w:r>
      <w:r w:rsidR="00F93E7B">
        <w:rPr>
          <w:rFonts w:cstheme="minorHAnsi"/>
          <w:sz w:val="22"/>
          <w:szCs w:val="22"/>
        </w:rPr>
        <w:t>P</w:t>
      </w:r>
      <w:r w:rsidR="002D6BC2" w:rsidRPr="00D55DB7">
        <w:rPr>
          <w:rFonts w:cstheme="minorHAnsi"/>
          <w:sz w:val="22"/>
          <w:szCs w:val="22"/>
        </w:rPr>
        <w:t xml:space="preserve">resentation </w:t>
      </w:r>
      <w:r w:rsidR="00B933E5">
        <w:rPr>
          <w:rFonts w:cstheme="minorHAnsi"/>
          <w:sz w:val="22"/>
          <w:szCs w:val="22"/>
        </w:rPr>
        <w:t xml:space="preserve">of </w:t>
      </w:r>
      <w:r w:rsidR="00B933E5" w:rsidRPr="00D55DB7">
        <w:rPr>
          <w:rFonts w:cstheme="minorHAnsi"/>
          <w:sz w:val="22"/>
          <w:szCs w:val="22"/>
        </w:rPr>
        <w:t>in</w:t>
      </w:r>
      <w:r w:rsidR="004E06D5">
        <w:rPr>
          <w:rFonts w:cstheme="minorHAnsi"/>
          <w:sz w:val="22"/>
          <w:szCs w:val="22"/>
        </w:rPr>
        <w:t xml:space="preserve">terim </w:t>
      </w:r>
      <w:r w:rsidR="005A1168">
        <w:rPr>
          <w:rFonts w:cstheme="minorHAnsi"/>
          <w:sz w:val="22"/>
          <w:szCs w:val="22"/>
        </w:rPr>
        <w:t>definitions of what constitutes a</w:t>
      </w:r>
      <w:r w:rsidR="00EB28D7">
        <w:rPr>
          <w:rFonts w:cstheme="minorHAnsi"/>
          <w:sz w:val="22"/>
          <w:szCs w:val="22"/>
        </w:rPr>
        <w:t>n</w:t>
      </w:r>
      <w:r w:rsidR="005A1168">
        <w:rPr>
          <w:rFonts w:cstheme="minorHAnsi"/>
          <w:sz w:val="22"/>
          <w:szCs w:val="22"/>
        </w:rPr>
        <w:t xml:space="preserve"> ‘</w:t>
      </w:r>
      <w:r w:rsidR="00EB28D7">
        <w:rPr>
          <w:rFonts w:cstheme="minorHAnsi"/>
          <w:sz w:val="22"/>
          <w:szCs w:val="22"/>
        </w:rPr>
        <w:t xml:space="preserve">ecologically </w:t>
      </w:r>
      <w:r w:rsidR="005A1168">
        <w:rPr>
          <w:rFonts w:cstheme="minorHAnsi"/>
          <w:sz w:val="22"/>
          <w:szCs w:val="22"/>
        </w:rPr>
        <w:t>desirable</w:t>
      </w:r>
      <w:r w:rsidR="00EB28D7">
        <w:rPr>
          <w:rFonts w:cstheme="minorHAnsi"/>
          <w:sz w:val="22"/>
          <w:szCs w:val="22"/>
        </w:rPr>
        <w:t>’</w:t>
      </w:r>
      <w:r w:rsidR="005A1168">
        <w:rPr>
          <w:rFonts w:cstheme="minorHAnsi"/>
          <w:sz w:val="22"/>
          <w:szCs w:val="22"/>
        </w:rPr>
        <w:t xml:space="preserve"> mix of broadly different vegetation types, </w:t>
      </w:r>
      <w:r w:rsidR="002D6BC2" w:rsidRPr="00D55DB7">
        <w:rPr>
          <w:rFonts w:cstheme="minorHAnsi"/>
          <w:sz w:val="22"/>
          <w:szCs w:val="22"/>
        </w:rPr>
        <w:t xml:space="preserve">and </w:t>
      </w:r>
      <w:r w:rsidR="00B933E5">
        <w:rPr>
          <w:rFonts w:cstheme="minorHAnsi"/>
          <w:sz w:val="22"/>
          <w:szCs w:val="22"/>
        </w:rPr>
        <w:t xml:space="preserve">a </w:t>
      </w:r>
      <w:r w:rsidR="002D6BC2" w:rsidRPr="00D55DB7">
        <w:rPr>
          <w:rFonts w:cstheme="minorHAnsi"/>
          <w:sz w:val="22"/>
          <w:szCs w:val="22"/>
        </w:rPr>
        <w:t xml:space="preserve">discussion of </w:t>
      </w:r>
      <w:r w:rsidR="008C60AD" w:rsidRPr="00D55DB7">
        <w:rPr>
          <w:rFonts w:cstheme="minorHAnsi"/>
          <w:sz w:val="22"/>
          <w:szCs w:val="22"/>
        </w:rPr>
        <w:t>the logic underpinning</w:t>
      </w:r>
      <w:r w:rsidR="00B933E5">
        <w:rPr>
          <w:rFonts w:cstheme="minorHAnsi"/>
          <w:sz w:val="22"/>
          <w:szCs w:val="22"/>
        </w:rPr>
        <w:t xml:space="preserve"> these values</w:t>
      </w:r>
      <w:r w:rsidR="00500816" w:rsidRPr="00D55DB7">
        <w:rPr>
          <w:rFonts w:cstheme="minorHAnsi"/>
          <w:sz w:val="22"/>
          <w:szCs w:val="22"/>
        </w:rPr>
        <w:t>, including:</w:t>
      </w:r>
    </w:p>
    <w:p w14:paraId="026B1920" w14:textId="19183CB4" w:rsidR="00701650" w:rsidRPr="00D55DB7" w:rsidRDefault="00701650" w:rsidP="00721EB9">
      <w:pPr>
        <w:pStyle w:val="BodyText"/>
        <w:spacing w:before="0" w:after="60" w:line="276" w:lineRule="auto"/>
        <w:ind w:left="720" w:hanging="720"/>
        <w:rPr>
          <w:rFonts w:cstheme="minorHAnsi"/>
          <w:sz w:val="22"/>
          <w:szCs w:val="22"/>
        </w:rPr>
      </w:pPr>
      <w:r w:rsidRPr="00D55DB7">
        <w:rPr>
          <w:rFonts w:cstheme="minorHAnsi"/>
          <w:sz w:val="22"/>
          <w:szCs w:val="22"/>
        </w:rPr>
        <w:tab/>
        <w:t xml:space="preserve">- </w:t>
      </w:r>
      <w:r w:rsidR="00CC0EF0" w:rsidRPr="00D55DB7">
        <w:rPr>
          <w:rFonts w:cstheme="minorHAnsi"/>
          <w:sz w:val="22"/>
          <w:szCs w:val="22"/>
        </w:rPr>
        <w:t xml:space="preserve">the first overriding aim </w:t>
      </w:r>
      <w:r w:rsidR="008138D9" w:rsidRPr="00D55DB7">
        <w:rPr>
          <w:rFonts w:cstheme="minorHAnsi"/>
          <w:sz w:val="22"/>
          <w:szCs w:val="22"/>
        </w:rPr>
        <w:t xml:space="preserve">being to </w:t>
      </w:r>
      <w:r w:rsidR="00CC0EF0" w:rsidRPr="00D55DB7">
        <w:rPr>
          <w:rFonts w:cstheme="minorHAnsi"/>
          <w:sz w:val="22"/>
          <w:szCs w:val="22"/>
        </w:rPr>
        <w:t xml:space="preserve">maintain </w:t>
      </w:r>
      <w:r w:rsidR="00987BE2" w:rsidRPr="00D55DB7">
        <w:rPr>
          <w:rFonts w:cstheme="minorHAnsi"/>
          <w:sz w:val="22"/>
          <w:szCs w:val="22"/>
        </w:rPr>
        <w:t xml:space="preserve">at least some minimum proportion of each of the four growth stages in each landscape management </w:t>
      </w:r>
      <w:proofErr w:type="gramStart"/>
      <w:r w:rsidR="00987BE2" w:rsidRPr="00D55DB7">
        <w:rPr>
          <w:rFonts w:cstheme="minorHAnsi"/>
          <w:sz w:val="22"/>
          <w:szCs w:val="22"/>
        </w:rPr>
        <w:t>unit</w:t>
      </w:r>
      <w:r w:rsidR="00F37363" w:rsidRPr="00D55DB7">
        <w:rPr>
          <w:rFonts w:cstheme="minorHAnsi"/>
          <w:sz w:val="22"/>
          <w:szCs w:val="22"/>
        </w:rPr>
        <w:t>;</w:t>
      </w:r>
      <w:proofErr w:type="gramEnd"/>
    </w:p>
    <w:p w14:paraId="49F47803" w14:textId="468665C5" w:rsidR="001A33C7" w:rsidRPr="00D55DB7" w:rsidRDefault="001A33C7" w:rsidP="00721EB9">
      <w:pPr>
        <w:pStyle w:val="BodyText"/>
        <w:spacing w:before="0" w:after="60" w:line="276" w:lineRule="auto"/>
        <w:ind w:left="720"/>
        <w:rPr>
          <w:rFonts w:cstheme="minorHAnsi"/>
          <w:sz w:val="22"/>
          <w:szCs w:val="22"/>
        </w:rPr>
      </w:pPr>
      <w:r w:rsidRPr="00D55DB7">
        <w:rPr>
          <w:rFonts w:cstheme="minorHAnsi"/>
          <w:sz w:val="22"/>
          <w:szCs w:val="22"/>
        </w:rPr>
        <w:t xml:space="preserve">- </w:t>
      </w:r>
      <w:r w:rsidR="007B60FF" w:rsidRPr="00D55DB7">
        <w:rPr>
          <w:rFonts w:cstheme="minorHAnsi"/>
          <w:sz w:val="22"/>
          <w:szCs w:val="22"/>
        </w:rPr>
        <w:t xml:space="preserve">the </w:t>
      </w:r>
      <w:r w:rsidR="00F37363" w:rsidRPr="00D55DB7">
        <w:rPr>
          <w:rFonts w:cstheme="minorHAnsi"/>
          <w:sz w:val="22"/>
          <w:szCs w:val="22"/>
        </w:rPr>
        <w:t xml:space="preserve">second </w:t>
      </w:r>
      <w:r w:rsidR="007B60FF" w:rsidRPr="00D55DB7">
        <w:rPr>
          <w:rFonts w:cstheme="minorHAnsi"/>
          <w:sz w:val="22"/>
          <w:szCs w:val="22"/>
        </w:rPr>
        <w:t xml:space="preserve">overriding aim </w:t>
      </w:r>
      <w:r w:rsidR="008138D9" w:rsidRPr="00D55DB7">
        <w:rPr>
          <w:rFonts w:cstheme="minorHAnsi"/>
          <w:sz w:val="22"/>
          <w:szCs w:val="22"/>
        </w:rPr>
        <w:t xml:space="preserve">being </w:t>
      </w:r>
      <w:r w:rsidR="007B60FF" w:rsidRPr="00D55DB7">
        <w:rPr>
          <w:rFonts w:cstheme="minorHAnsi"/>
          <w:sz w:val="22"/>
          <w:szCs w:val="22"/>
        </w:rPr>
        <w:t xml:space="preserve">to </w:t>
      </w:r>
      <w:r w:rsidRPr="00D55DB7">
        <w:rPr>
          <w:rFonts w:cstheme="minorHAnsi"/>
          <w:sz w:val="22"/>
          <w:szCs w:val="22"/>
        </w:rPr>
        <w:t>avoid uniformity of growth stage</w:t>
      </w:r>
      <w:r w:rsidR="00B560E3">
        <w:rPr>
          <w:rFonts w:cstheme="minorHAnsi"/>
          <w:sz w:val="22"/>
          <w:szCs w:val="22"/>
        </w:rPr>
        <w:t>s</w:t>
      </w:r>
      <w:r w:rsidRPr="00D55DB7">
        <w:rPr>
          <w:rFonts w:cstheme="minorHAnsi"/>
          <w:sz w:val="22"/>
          <w:szCs w:val="22"/>
        </w:rPr>
        <w:t xml:space="preserve"> within a landscape management unit, to cater for a range of species with unknown growth stage </w:t>
      </w:r>
      <w:proofErr w:type="gramStart"/>
      <w:r w:rsidRPr="00D55DB7">
        <w:rPr>
          <w:rFonts w:cstheme="minorHAnsi"/>
          <w:sz w:val="22"/>
          <w:szCs w:val="22"/>
        </w:rPr>
        <w:t>needs</w:t>
      </w:r>
      <w:r w:rsidR="00F37363" w:rsidRPr="00D55DB7">
        <w:rPr>
          <w:rFonts w:cstheme="minorHAnsi"/>
          <w:sz w:val="22"/>
          <w:szCs w:val="22"/>
        </w:rPr>
        <w:t>;</w:t>
      </w:r>
      <w:proofErr w:type="gramEnd"/>
      <w:r w:rsidRPr="00D55DB7">
        <w:rPr>
          <w:rFonts w:cstheme="minorHAnsi"/>
          <w:sz w:val="22"/>
          <w:szCs w:val="22"/>
        </w:rPr>
        <w:t xml:space="preserve">  </w:t>
      </w:r>
    </w:p>
    <w:p w14:paraId="71CF40B8" w14:textId="573E62AF" w:rsidR="001A33C7" w:rsidRPr="00D55DB7" w:rsidRDefault="001A33C7" w:rsidP="00721EB9">
      <w:pPr>
        <w:pStyle w:val="BodyText"/>
        <w:spacing w:before="0" w:after="60" w:line="276" w:lineRule="auto"/>
        <w:ind w:left="720"/>
        <w:rPr>
          <w:rFonts w:cstheme="minorHAnsi"/>
          <w:sz w:val="22"/>
          <w:szCs w:val="22"/>
        </w:rPr>
      </w:pPr>
      <w:r w:rsidRPr="00D55DB7">
        <w:rPr>
          <w:rFonts w:cstheme="minorHAnsi"/>
          <w:sz w:val="22"/>
          <w:szCs w:val="22"/>
        </w:rPr>
        <w:t xml:space="preserve">- </w:t>
      </w:r>
      <w:r w:rsidR="006F36DC" w:rsidRPr="00D55DB7">
        <w:rPr>
          <w:rFonts w:cstheme="minorHAnsi"/>
          <w:sz w:val="22"/>
          <w:szCs w:val="22"/>
        </w:rPr>
        <w:t xml:space="preserve">the need to </w:t>
      </w:r>
      <w:r w:rsidRPr="00D55DB7">
        <w:rPr>
          <w:rFonts w:cstheme="minorHAnsi"/>
          <w:sz w:val="22"/>
          <w:szCs w:val="22"/>
        </w:rPr>
        <w:t>differentiate between treed vegetation types where fire is stand-replacing and those that recover with epicormic regrowth after fire. Treed vegetation types in which fire is stand-replacing are less resilient to fire and take much longer to recover canopy structure, thus the proportion contained in older age</w:t>
      </w:r>
      <w:r w:rsidR="00B510D3">
        <w:rPr>
          <w:rFonts w:cstheme="minorHAnsi"/>
          <w:sz w:val="22"/>
          <w:szCs w:val="22"/>
        </w:rPr>
        <w:t>-</w:t>
      </w:r>
      <w:r w:rsidRPr="00D55DB7">
        <w:rPr>
          <w:rFonts w:cstheme="minorHAnsi"/>
          <w:sz w:val="22"/>
          <w:szCs w:val="22"/>
        </w:rPr>
        <w:t xml:space="preserve">classes should be higher than in the resprouting forests.  In contrast, </w:t>
      </w:r>
      <w:r w:rsidR="00B510D3">
        <w:rPr>
          <w:rFonts w:cstheme="minorHAnsi"/>
          <w:sz w:val="22"/>
          <w:szCs w:val="22"/>
        </w:rPr>
        <w:t xml:space="preserve">for </w:t>
      </w:r>
      <w:r w:rsidRPr="00D55DB7">
        <w:rPr>
          <w:rFonts w:cstheme="minorHAnsi"/>
          <w:sz w:val="22"/>
          <w:szCs w:val="22"/>
        </w:rPr>
        <w:t xml:space="preserve">vegetation types that resprout after fire, other management (e.g. timber harvesting) will often exert a stronger influence on the habitat features of older growth stages than </w:t>
      </w:r>
      <w:proofErr w:type="gramStart"/>
      <w:r w:rsidRPr="00D55DB7">
        <w:rPr>
          <w:rFonts w:cstheme="minorHAnsi"/>
          <w:sz w:val="22"/>
          <w:szCs w:val="22"/>
        </w:rPr>
        <w:t>fire</w:t>
      </w:r>
      <w:r w:rsidR="00F37363" w:rsidRPr="00D55DB7">
        <w:rPr>
          <w:rFonts w:cstheme="minorHAnsi"/>
          <w:sz w:val="22"/>
          <w:szCs w:val="22"/>
        </w:rPr>
        <w:t>;</w:t>
      </w:r>
      <w:proofErr w:type="gramEnd"/>
    </w:p>
    <w:p w14:paraId="72E983BC" w14:textId="5F42CBE7" w:rsidR="00904961" w:rsidRPr="00D55DB7" w:rsidRDefault="001A33C7" w:rsidP="00721EB9">
      <w:pPr>
        <w:pStyle w:val="BodyText"/>
        <w:spacing w:before="0" w:after="60" w:line="276" w:lineRule="auto"/>
        <w:ind w:left="720"/>
        <w:rPr>
          <w:rFonts w:cstheme="minorHAnsi"/>
          <w:sz w:val="22"/>
          <w:szCs w:val="22"/>
        </w:rPr>
      </w:pPr>
      <w:r w:rsidRPr="00D55DB7">
        <w:rPr>
          <w:rFonts w:cstheme="minorHAnsi"/>
          <w:sz w:val="22"/>
          <w:szCs w:val="22"/>
        </w:rPr>
        <w:t xml:space="preserve">- </w:t>
      </w:r>
      <w:r w:rsidR="006F36DC" w:rsidRPr="00D55DB7">
        <w:rPr>
          <w:rFonts w:cstheme="minorHAnsi"/>
          <w:sz w:val="22"/>
          <w:szCs w:val="22"/>
        </w:rPr>
        <w:t xml:space="preserve">the importance of </w:t>
      </w:r>
      <w:r w:rsidRPr="00D55DB7">
        <w:rPr>
          <w:rFonts w:cstheme="minorHAnsi"/>
          <w:sz w:val="22"/>
          <w:szCs w:val="22"/>
        </w:rPr>
        <w:t>recognis</w:t>
      </w:r>
      <w:r w:rsidR="006F36DC" w:rsidRPr="00D55DB7">
        <w:rPr>
          <w:rFonts w:cstheme="minorHAnsi"/>
          <w:sz w:val="22"/>
          <w:szCs w:val="22"/>
        </w:rPr>
        <w:t>ing</w:t>
      </w:r>
      <w:r w:rsidRPr="00D55DB7">
        <w:rPr>
          <w:rFonts w:cstheme="minorHAnsi"/>
          <w:sz w:val="22"/>
          <w:szCs w:val="22"/>
        </w:rPr>
        <w:t xml:space="preserve"> that fire occurs naturally, hence less need to actively maintain higher proportions of younger growth stages</w:t>
      </w:r>
      <w:r w:rsidR="00F37363" w:rsidRPr="00D55DB7">
        <w:rPr>
          <w:rFonts w:cstheme="minorHAnsi"/>
          <w:sz w:val="22"/>
          <w:szCs w:val="22"/>
        </w:rPr>
        <w:t>; and</w:t>
      </w:r>
      <w:r w:rsidRPr="00D55DB7">
        <w:rPr>
          <w:rFonts w:cstheme="minorHAnsi"/>
          <w:sz w:val="22"/>
          <w:szCs w:val="22"/>
        </w:rPr>
        <w:t xml:space="preserve"> </w:t>
      </w:r>
    </w:p>
    <w:p w14:paraId="7239CF70" w14:textId="122ED4C1" w:rsidR="00500816" w:rsidRDefault="00904961" w:rsidP="006C44E2">
      <w:pPr>
        <w:pStyle w:val="BodyText"/>
        <w:spacing w:before="0" w:line="276" w:lineRule="auto"/>
        <w:ind w:left="720"/>
        <w:rPr>
          <w:rFonts w:cstheme="minorHAnsi"/>
          <w:sz w:val="22"/>
          <w:szCs w:val="22"/>
        </w:rPr>
      </w:pPr>
      <w:r w:rsidRPr="00D55DB7">
        <w:rPr>
          <w:rFonts w:cstheme="minorHAnsi"/>
          <w:sz w:val="22"/>
          <w:szCs w:val="22"/>
        </w:rPr>
        <w:t>-</w:t>
      </w:r>
      <w:r w:rsidR="006F36DC" w:rsidRPr="00D55DB7">
        <w:rPr>
          <w:rFonts w:cstheme="minorHAnsi"/>
          <w:sz w:val="22"/>
          <w:szCs w:val="22"/>
        </w:rPr>
        <w:t xml:space="preserve"> the need to define a mix </w:t>
      </w:r>
      <w:r w:rsidR="001A33C7" w:rsidRPr="00D55DB7">
        <w:rPr>
          <w:rFonts w:cstheme="minorHAnsi"/>
          <w:sz w:val="22"/>
          <w:szCs w:val="22"/>
        </w:rPr>
        <w:t xml:space="preserve">such that </w:t>
      </w:r>
      <w:r w:rsidR="008D7ABD" w:rsidRPr="00D55DB7">
        <w:rPr>
          <w:rFonts w:cstheme="minorHAnsi"/>
          <w:sz w:val="22"/>
          <w:szCs w:val="22"/>
        </w:rPr>
        <w:t xml:space="preserve">the </w:t>
      </w:r>
      <w:r w:rsidR="00B510D3">
        <w:rPr>
          <w:rFonts w:cstheme="minorHAnsi"/>
          <w:sz w:val="22"/>
          <w:szCs w:val="22"/>
        </w:rPr>
        <w:t xml:space="preserve">specified </w:t>
      </w:r>
      <w:r w:rsidR="008D7ABD" w:rsidRPr="00D55DB7">
        <w:rPr>
          <w:rFonts w:cstheme="minorHAnsi"/>
          <w:sz w:val="22"/>
          <w:szCs w:val="22"/>
        </w:rPr>
        <w:t xml:space="preserve">desirable proportion of vegetation in each growth stage sums to less than </w:t>
      </w:r>
      <w:r w:rsidR="001A33C7" w:rsidRPr="00D55DB7">
        <w:rPr>
          <w:rFonts w:cstheme="minorHAnsi"/>
          <w:sz w:val="22"/>
          <w:szCs w:val="22"/>
        </w:rPr>
        <w:t xml:space="preserve">100% (to provide managers </w:t>
      </w:r>
      <w:r w:rsidR="00323DAB" w:rsidRPr="00D55DB7">
        <w:rPr>
          <w:rFonts w:cstheme="minorHAnsi"/>
          <w:sz w:val="22"/>
          <w:szCs w:val="22"/>
        </w:rPr>
        <w:t>f</w:t>
      </w:r>
      <w:r w:rsidR="001A33C7" w:rsidRPr="00D55DB7">
        <w:rPr>
          <w:rFonts w:cstheme="minorHAnsi"/>
          <w:sz w:val="22"/>
          <w:szCs w:val="22"/>
        </w:rPr>
        <w:t>lexibility</w:t>
      </w:r>
      <w:r w:rsidR="008F2BC6">
        <w:rPr>
          <w:rFonts w:cstheme="minorHAnsi"/>
          <w:sz w:val="22"/>
          <w:szCs w:val="22"/>
        </w:rPr>
        <w:t xml:space="preserve"> in how the full 100% is comprised</w:t>
      </w:r>
      <w:r w:rsidR="001A33C7" w:rsidRPr="00D55DB7">
        <w:rPr>
          <w:rFonts w:cstheme="minorHAnsi"/>
          <w:sz w:val="22"/>
          <w:szCs w:val="22"/>
        </w:rPr>
        <w:t>)</w:t>
      </w:r>
      <w:r w:rsidR="00F37363" w:rsidRPr="00D55DB7">
        <w:rPr>
          <w:rFonts w:cstheme="minorHAnsi"/>
          <w:sz w:val="22"/>
          <w:szCs w:val="22"/>
        </w:rPr>
        <w:t>.</w:t>
      </w:r>
    </w:p>
    <w:p w14:paraId="6F52416F" w14:textId="54266180" w:rsidR="00AD0819" w:rsidRPr="00D55DB7" w:rsidRDefault="006C44E2" w:rsidP="00721EB9">
      <w:pPr>
        <w:pStyle w:val="BodyText"/>
        <w:spacing w:before="0" w:after="60" w:line="276" w:lineRule="auto"/>
        <w:rPr>
          <w:rFonts w:cstheme="minorHAnsi"/>
          <w:sz w:val="22"/>
          <w:szCs w:val="22"/>
        </w:rPr>
      </w:pPr>
      <w:r>
        <w:rPr>
          <w:rFonts w:cstheme="minorHAnsi"/>
          <w:sz w:val="22"/>
          <w:szCs w:val="22"/>
        </w:rPr>
        <w:t xml:space="preserve">- </w:t>
      </w:r>
      <w:r w:rsidR="00F93E7B">
        <w:rPr>
          <w:rFonts w:cstheme="minorHAnsi"/>
          <w:sz w:val="22"/>
          <w:szCs w:val="22"/>
        </w:rPr>
        <w:t>A</w:t>
      </w:r>
      <w:r w:rsidR="008C60AD" w:rsidRPr="00D55DB7">
        <w:rPr>
          <w:rFonts w:cstheme="minorHAnsi"/>
          <w:sz w:val="22"/>
          <w:szCs w:val="22"/>
        </w:rPr>
        <w:t xml:space="preserve">nonymous polls were held using the online tool </w:t>
      </w:r>
      <w:r w:rsidR="00721EB9">
        <w:rPr>
          <w:rFonts w:cstheme="minorHAnsi"/>
          <w:sz w:val="22"/>
          <w:szCs w:val="22"/>
        </w:rPr>
        <w:t>‘</w:t>
      </w:r>
      <w:r w:rsidR="008C60AD" w:rsidRPr="00D55DB7">
        <w:rPr>
          <w:rFonts w:cstheme="minorHAnsi"/>
          <w:sz w:val="22"/>
          <w:szCs w:val="22"/>
        </w:rPr>
        <w:t>Slido</w:t>
      </w:r>
      <w:r w:rsidR="00721EB9">
        <w:rPr>
          <w:rFonts w:cstheme="minorHAnsi"/>
          <w:sz w:val="22"/>
          <w:szCs w:val="22"/>
        </w:rPr>
        <w:t>’</w:t>
      </w:r>
      <w:r w:rsidR="00AD0819" w:rsidRPr="00D55DB7">
        <w:rPr>
          <w:rFonts w:cstheme="minorHAnsi"/>
          <w:sz w:val="22"/>
          <w:szCs w:val="22"/>
        </w:rPr>
        <w:t xml:space="preserve">, and included </w:t>
      </w:r>
      <w:r w:rsidR="00FF6D67" w:rsidRPr="00D55DB7">
        <w:rPr>
          <w:rFonts w:cstheme="minorHAnsi"/>
          <w:sz w:val="22"/>
          <w:szCs w:val="22"/>
        </w:rPr>
        <w:t xml:space="preserve">the following </w:t>
      </w:r>
      <w:r w:rsidR="00AD0819" w:rsidRPr="00D55DB7">
        <w:rPr>
          <w:rFonts w:cstheme="minorHAnsi"/>
          <w:sz w:val="22"/>
          <w:szCs w:val="22"/>
        </w:rPr>
        <w:t>eight questions</w:t>
      </w:r>
      <w:r w:rsidR="006B2644">
        <w:rPr>
          <w:rFonts w:cstheme="minorHAnsi"/>
          <w:sz w:val="22"/>
          <w:szCs w:val="22"/>
        </w:rPr>
        <w:t xml:space="preserve"> (with alternative </w:t>
      </w:r>
      <w:r w:rsidR="00152726">
        <w:rPr>
          <w:rFonts w:cstheme="minorHAnsi"/>
          <w:sz w:val="22"/>
          <w:szCs w:val="22"/>
        </w:rPr>
        <w:t>answers for each being ‘</w:t>
      </w:r>
      <w:r w:rsidR="00152726" w:rsidRPr="00D55DB7">
        <w:rPr>
          <w:rFonts w:cstheme="minorHAnsi"/>
          <w:sz w:val="22"/>
          <w:szCs w:val="22"/>
        </w:rPr>
        <w:t>No less than</w:t>
      </w:r>
      <w:r w:rsidR="00152726">
        <w:rPr>
          <w:rFonts w:cstheme="minorHAnsi"/>
          <w:sz w:val="22"/>
          <w:szCs w:val="22"/>
        </w:rPr>
        <w:t xml:space="preserve"> … </w:t>
      </w:r>
      <w:r w:rsidR="00152726" w:rsidRPr="00D55DB7">
        <w:rPr>
          <w:rFonts w:cstheme="minorHAnsi"/>
          <w:sz w:val="22"/>
          <w:szCs w:val="22"/>
        </w:rPr>
        <w:t>0%</w:t>
      </w:r>
      <w:r w:rsidR="00152726">
        <w:rPr>
          <w:rFonts w:cstheme="minorHAnsi"/>
          <w:sz w:val="22"/>
          <w:szCs w:val="22"/>
        </w:rPr>
        <w:t xml:space="preserve"> </w:t>
      </w:r>
      <w:r w:rsidR="009A03AE">
        <w:rPr>
          <w:rFonts w:cstheme="minorHAnsi"/>
          <w:sz w:val="22"/>
          <w:szCs w:val="22"/>
        </w:rPr>
        <w:t xml:space="preserve">… </w:t>
      </w:r>
      <w:r w:rsidR="00152726" w:rsidRPr="00D55DB7">
        <w:rPr>
          <w:rFonts w:cstheme="minorHAnsi"/>
          <w:sz w:val="22"/>
          <w:szCs w:val="22"/>
        </w:rPr>
        <w:t>5%</w:t>
      </w:r>
      <w:r w:rsidR="009A03AE">
        <w:rPr>
          <w:rFonts w:cstheme="minorHAnsi"/>
          <w:sz w:val="22"/>
          <w:szCs w:val="22"/>
        </w:rPr>
        <w:t xml:space="preserve"> … </w:t>
      </w:r>
      <w:r w:rsidR="00152726" w:rsidRPr="00D55DB7">
        <w:rPr>
          <w:rFonts w:cstheme="minorHAnsi"/>
          <w:sz w:val="22"/>
          <w:szCs w:val="22"/>
        </w:rPr>
        <w:t>10%</w:t>
      </w:r>
      <w:r w:rsidR="009A03AE">
        <w:rPr>
          <w:rFonts w:cstheme="minorHAnsi"/>
          <w:sz w:val="22"/>
          <w:szCs w:val="22"/>
        </w:rPr>
        <w:t xml:space="preserve"> … </w:t>
      </w:r>
      <w:r w:rsidR="00152726" w:rsidRPr="00D55DB7">
        <w:rPr>
          <w:rFonts w:cstheme="minorHAnsi"/>
          <w:sz w:val="22"/>
          <w:szCs w:val="22"/>
        </w:rPr>
        <w:t>15%</w:t>
      </w:r>
      <w:r w:rsidR="009A03AE">
        <w:rPr>
          <w:rFonts w:cstheme="minorHAnsi"/>
          <w:sz w:val="22"/>
          <w:szCs w:val="22"/>
        </w:rPr>
        <w:t xml:space="preserve"> … </w:t>
      </w:r>
      <w:r w:rsidR="00152726" w:rsidRPr="00D55DB7">
        <w:rPr>
          <w:rFonts w:cstheme="minorHAnsi"/>
          <w:sz w:val="22"/>
          <w:szCs w:val="22"/>
        </w:rPr>
        <w:t>20%</w:t>
      </w:r>
      <w:r w:rsidR="009A03AE">
        <w:rPr>
          <w:rFonts w:cstheme="minorHAnsi"/>
          <w:sz w:val="22"/>
          <w:szCs w:val="22"/>
        </w:rPr>
        <w:t xml:space="preserve"> … </w:t>
      </w:r>
      <w:r w:rsidR="00152726" w:rsidRPr="00D55DB7">
        <w:rPr>
          <w:rFonts w:cstheme="minorHAnsi"/>
          <w:sz w:val="22"/>
          <w:szCs w:val="22"/>
        </w:rPr>
        <w:t>25%</w:t>
      </w:r>
      <w:r w:rsidR="009A03AE">
        <w:rPr>
          <w:rFonts w:cstheme="minorHAnsi"/>
          <w:sz w:val="22"/>
          <w:szCs w:val="22"/>
        </w:rPr>
        <w:t xml:space="preserve"> … </w:t>
      </w:r>
      <w:r w:rsidR="00152726" w:rsidRPr="00D55DB7">
        <w:rPr>
          <w:rFonts w:cstheme="minorHAnsi"/>
          <w:sz w:val="22"/>
          <w:szCs w:val="22"/>
        </w:rPr>
        <w:t>30%</w:t>
      </w:r>
      <w:r w:rsidR="009A03AE">
        <w:rPr>
          <w:rFonts w:cstheme="minorHAnsi"/>
          <w:sz w:val="22"/>
          <w:szCs w:val="22"/>
        </w:rPr>
        <w:t xml:space="preserve"> … </w:t>
      </w:r>
      <w:r w:rsidR="00152726" w:rsidRPr="00D55DB7">
        <w:rPr>
          <w:rFonts w:cstheme="minorHAnsi"/>
          <w:sz w:val="22"/>
          <w:szCs w:val="22"/>
        </w:rPr>
        <w:t>35%</w:t>
      </w:r>
      <w:r w:rsidR="009A03AE">
        <w:rPr>
          <w:rFonts w:cstheme="minorHAnsi"/>
          <w:sz w:val="22"/>
          <w:szCs w:val="22"/>
        </w:rPr>
        <w:t xml:space="preserve"> … </w:t>
      </w:r>
      <w:r w:rsidR="00152726" w:rsidRPr="00D55DB7">
        <w:rPr>
          <w:rFonts w:cstheme="minorHAnsi"/>
          <w:sz w:val="22"/>
          <w:szCs w:val="22"/>
        </w:rPr>
        <w:t>40%</w:t>
      </w:r>
      <w:r w:rsidR="009A03AE">
        <w:rPr>
          <w:rFonts w:cstheme="minorHAnsi"/>
          <w:sz w:val="22"/>
          <w:szCs w:val="22"/>
        </w:rPr>
        <w:t xml:space="preserve"> … </w:t>
      </w:r>
      <w:r w:rsidR="00152726" w:rsidRPr="00D55DB7">
        <w:rPr>
          <w:rFonts w:cstheme="minorHAnsi"/>
          <w:sz w:val="22"/>
          <w:szCs w:val="22"/>
        </w:rPr>
        <w:t>45%</w:t>
      </w:r>
      <w:r w:rsidR="009A03AE">
        <w:rPr>
          <w:rFonts w:cstheme="minorHAnsi"/>
          <w:sz w:val="22"/>
          <w:szCs w:val="22"/>
        </w:rPr>
        <w:t xml:space="preserve"> … </w:t>
      </w:r>
      <w:r w:rsidR="00152726" w:rsidRPr="00D55DB7">
        <w:rPr>
          <w:rFonts w:cstheme="minorHAnsi"/>
          <w:sz w:val="22"/>
          <w:szCs w:val="22"/>
        </w:rPr>
        <w:t>50%</w:t>
      </w:r>
      <w:r w:rsidR="009A03AE">
        <w:rPr>
          <w:rFonts w:cstheme="minorHAnsi"/>
          <w:sz w:val="22"/>
          <w:szCs w:val="22"/>
        </w:rPr>
        <w:t xml:space="preserve"> … </w:t>
      </w:r>
      <w:r w:rsidR="00152726" w:rsidRPr="00D55DB7">
        <w:rPr>
          <w:rFonts w:cstheme="minorHAnsi"/>
          <w:sz w:val="22"/>
          <w:szCs w:val="22"/>
        </w:rPr>
        <w:t>60%</w:t>
      </w:r>
      <w:r w:rsidR="009A03AE">
        <w:rPr>
          <w:rFonts w:cstheme="minorHAnsi"/>
          <w:sz w:val="22"/>
          <w:szCs w:val="22"/>
        </w:rPr>
        <w:t xml:space="preserve"> … </w:t>
      </w:r>
      <w:r w:rsidR="00152726" w:rsidRPr="00D55DB7">
        <w:rPr>
          <w:rFonts w:cstheme="minorHAnsi"/>
          <w:sz w:val="22"/>
          <w:szCs w:val="22"/>
        </w:rPr>
        <w:t>70%</w:t>
      </w:r>
      <w:r w:rsidR="009A03AE">
        <w:rPr>
          <w:rFonts w:cstheme="minorHAnsi"/>
          <w:sz w:val="22"/>
          <w:szCs w:val="22"/>
        </w:rPr>
        <w:t xml:space="preserve"> … </w:t>
      </w:r>
      <w:r w:rsidR="00152726" w:rsidRPr="00D55DB7">
        <w:rPr>
          <w:rFonts w:cstheme="minorHAnsi"/>
          <w:sz w:val="22"/>
          <w:szCs w:val="22"/>
        </w:rPr>
        <w:t>80%</w:t>
      </w:r>
      <w:r w:rsidR="009A03AE">
        <w:rPr>
          <w:rFonts w:cstheme="minorHAnsi"/>
          <w:sz w:val="22"/>
          <w:szCs w:val="22"/>
        </w:rPr>
        <w:t xml:space="preserve"> … </w:t>
      </w:r>
      <w:r w:rsidR="00152726" w:rsidRPr="00D55DB7">
        <w:rPr>
          <w:rFonts w:cstheme="minorHAnsi"/>
          <w:sz w:val="22"/>
          <w:szCs w:val="22"/>
        </w:rPr>
        <w:t>90%</w:t>
      </w:r>
      <w:r w:rsidR="009A03AE">
        <w:rPr>
          <w:rFonts w:cstheme="minorHAnsi"/>
          <w:sz w:val="22"/>
          <w:szCs w:val="22"/>
        </w:rPr>
        <w:t xml:space="preserve"> … </w:t>
      </w:r>
      <w:r w:rsidR="00152726" w:rsidRPr="00D55DB7">
        <w:rPr>
          <w:rFonts w:cstheme="minorHAnsi"/>
          <w:sz w:val="22"/>
          <w:szCs w:val="22"/>
        </w:rPr>
        <w:t>100%</w:t>
      </w:r>
      <w:r w:rsidR="007B68DD">
        <w:rPr>
          <w:rFonts w:cstheme="minorHAnsi"/>
          <w:sz w:val="22"/>
          <w:szCs w:val="22"/>
        </w:rPr>
        <w:t>’</w:t>
      </w:r>
      <w:r w:rsidR="00152726">
        <w:rPr>
          <w:rFonts w:cstheme="minorHAnsi"/>
          <w:sz w:val="22"/>
          <w:szCs w:val="22"/>
        </w:rPr>
        <w:t>)</w:t>
      </w:r>
      <w:r w:rsidR="00AD0819" w:rsidRPr="00D55DB7">
        <w:rPr>
          <w:rFonts w:cstheme="minorHAnsi"/>
          <w:sz w:val="22"/>
          <w:szCs w:val="22"/>
        </w:rPr>
        <w:t>:</w:t>
      </w:r>
    </w:p>
    <w:p w14:paraId="3D515CA1" w14:textId="1694CD8C" w:rsidR="00066767" w:rsidRPr="00D55DB7" w:rsidRDefault="00066767" w:rsidP="00AD2EEE">
      <w:pPr>
        <w:pStyle w:val="BodyText"/>
        <w:spacing w:before="0" w:after="60" w:line="276" w:lineRule="auto"/>
        <w:ind w:left="720"/>
        <w:rPr>
          <w:rFonts w:cstheme="minorHAnsi"/>
          <w:sz w:val="22"/>
          <w:szCs w:val="22"/>
        </w:rPr>
      </w:pPr>
      <w:r w:rsidRPr="00D55DB7">
        <w:rPr>
          <w:rFonts w:cstheme="minorHAnsi"/>
          <w:sz w:val="22"/>
          <w:szCs w:val="22"/>
        </w:rPr>
        <w:t xml:space="preserve">1. </w:t>
      </w:r>
      <w:r w:rsidR="00AD0819" w:rsidRPr="00D55DB7">
        <w:rPr>
          <w:rFonts w:cstheme="minorHAnsi"/>
          <w:sz w:val="22"/>
          <w:szCs w:val="22"/>
        </w:rPr>
        <w:t xml:space="preserve">For </w:t>
      </w:r>
      <w:r w:rsidR="00B669FB" w:rsidRPr="00D55DB7">
        <w:rPr>
          <w:rFonts w:cstheme="minorHAnsi"/>
          <w:sz w:val="22"/>
          <w:szCs w:val="22"/>
        </w:rPr>
        <w:t xml:space="preserve">vegetation types </w:t>
      </w:r>
      <w:r w:rsidR="00AD0819" w:rsidRPr="00D55DB7">
        <w:rPr>
          <w:rFonts w:cstheme="minorHAnsi"/>
          <w:sz w:val="22"/>
          <w:szCs w:val="22"/>
        </w:rPr>
        <w:t xml:space="preserve">in which fire is </w:t>
      </w:r>
      <w:r w:rsidR="00AD0819" w:rsidRPr="00D55DB7">
        <w:rPr>
          <w:rFonts w:cstheme="minorHAnsi"/>
          <w:sz w:val="22"/>
          <w:szCs w:val="22"/>
          <w:u w:val="single"/>
        </w:rPr>
        <w:t>stand-replacing</w:t>
      </w:r>
      <w:r w:rsidR="008D17D5" w:rsidRPr="00D55DB7">
        <w:rPr>
          <w:rFonts w:cstheme="minorHAnsi"/>
          <w:sz w:val="22"/>
          <w:szCs w:val="22"/>
        </w:rPr>
        <w:t xml:space="preserve">, </w:t>
      </w:r>
      <w:r w:rsidR="00AD0819" w:rsidRPr="00D55DB7">
        <w:rPr>
          <w:rFonts w:cstheme="minorHAnsi"/>
          <w:sz w:val="22"/>
          <w:szCs w:val="22"/>
        </w:rPr>
        <w:t xml:space="preserve">what is the minimum proportion of their overall cover that should be in </w:t>
      </w:r>
      <w:r w:rsidR="00AD0819" w:rsidRPr="00D55DB7">
        <w:rPr>
          <w:rFonts w:cstheme="minorHAnsi"/>
          <w:sz w:val="22"/>
          <w:szCs w:val="22"/>
          <w:u w:val="single"/>
        </w:rPr>
        <w:t xml:space="preserve">growth stage </w:t>
      </w:r>
      <w:r w:rsidRPr="00D55DB7">
        <w:rPr>
          <w:rFonts w:cstheme="minorHAnsi"/>
          <w:sz w:val="22"/>
          <w:szCs w:val="22"/>
          <w:u w:val="single"/>
        </w:rPr>
        <w:t>1</w:t>
      </w:r>
      <w:r w:rsidR="00AD0819" w:rsidRPr="00D55DB7">
        <w:rPr>
          <w:rFonts w:cstheme="minorHAnsi"/>
          <w:sz w:val="22"/>
          <w:szCs w:val="22"/>
          <w:u w:val="single"/>
        </w:rPr>
        <w:t xml:space="preserve"> (‘juvenility’)</w:t>
      </w:r>
      <w:r w:rsidR="000D1BCF" w:rsidRPr="00D55DB7">
        <w:rPr>
          <w:rFonts w:cstheme="minorHAnsi"/>
          <w:sz w:val="22"/>
          <w:szCs w:val="22"/>
        </w:rPr>
        <w:t xml:space="preserve"> to avoid an undesirable level of ecosystem resilience loss? </w:t>
      </w:r>
    </w:p>
    <w:p w14:paraId="3D11EAAB" w14:textId="0B5B3A01" w:rsidR="00066767" w:rsidRPr="00D55DB7" w:rsidRDefault="00066767" w:rsidP="00AD2EEE">
      <w:pPr>
        <w:pStyle w:val="BodyText"/>
        <w:spacing w:before="0" w:after="60" w:line="276" w:lineRule="auto"/>
        <w:ind w:left="720"/>
        <w:rPr>
          <w:rFonts w:cstheme="minorHAnsi"/>
          <w:sz w:val="22"/>
          <w:szCs w:val="22"/>
        </w:rPr>
      </w:pPr>
      <w:r w:rsidRPr="00D55DB7">
        <w:rPr>
          <w:rFonts w:cstheme="minorHAnsi"/>
          <w:sz w:val="22"/>
          <w:szCs w:val="22"/>
        </w:rPr>
        <w:t xml:space="preserve">2. For vegetation types in which fire is </w:t>
      </w:r>
      <w:r w:rsidRPr="00D55DB7">
        <w:rPr>
          <w:rFonts w:cstheme="minorHAnsi"/>
          <w:sz w:val="22"/>
          <w:szCs w:val="22"/>
          <w:u w:val="single"/>
        </w:rPr>
        <w:t>stand-replacing</w:t>
      </w:r>
      <w:r w:rsidRPr="00D55DB7">
        <w:rPr>
          <w:rFonts w:cstheme="minorHAnsi"/>
          <w:sz w:val="22"/>
          <w:szCs w:val="22"/>
        </w:rPr>
        <w:t xml:space="preserve">, what is the minimum proportion of their overall cover that should be in </w:t>
      </w:r>
      <w:r w:rsidRPr="00D55DB7">
        <w:rPr>
          <w:rFonts w:cstheme="minorHAnsi"/>
          <w:sz w:val="22"/>
          <w:szCs w:val="22"/>
          <w:u w:val="single"/>
        </w:rPr>
        <w:t>growth stage 2</w:t>
      </w:r>
      <w:r w:rsidR="00AD0819" w:rsidRPr="00D55DB7">
        <w:rPr>
          <w:rFonts w:cstheme="minorHAnsi"/>
          <w:sz w:val="22"/>
          <w:szCs w:val="22"/>
          <w:u w:val="single"/>
        </w:rPr>
        <w:t xml:space="preserve"> (‘adolescence’)</w:t>
      </w:r>
      <w:r w:rsidR="000D1BCF" w:rsidRPr="00D55DB7">
        <w:rPr>
          <w:rFonts w:cstheme="minorHAnsi"/>
          <w:sz w:val="22"/>
          <w:szCs w:val="22"/>
        </w:rPr>
        <w:t xml:space="preserve"> to avoid an undesirable level of ecosystem resilience loss? </w:t>
      </w:r>
    </w:p>
    <w:p w14:paraId="2AEFDCBE" w14:textId="002FCF50" w:rsidR="008D17D5" w:rsidRPr="00D55DB7" w:rsidRDefault="00066767" w:rsidP="00AD2EEE">
      <w:pPr>
        <w:pStyle w:val="BodyText"/>
        <w:spacing w:before="0" w:after="60" w:line="276" w:lineRule="auto"/>
        <w:ind w:left="720"/>
        <w:rPr>
          <w:rFonts w:cstheme="minorHAnsi"/>
          <w:sz w:val="22"/>
          <w:szCs w:val="22"/>
        </w:rPr>
      </w:pPr>
      <w:r w:rsidRPr="00D55DB7">
        <w:rPr>
          <w:rFonts w:cstheme="minorHAnsi"/>
          <w:sz w:val="22"/>
          <w:szCs w:val="22"/>
        </w:rPr>
        <w:t xml:space="preserve">3. For vegetation types in which fire is </w:t>
      </w:r>
      <w:r w:rsidRPr="00D55DB7">
        <w:rPr>
          <w:rFonts w:cstheme="minorHAnsi"/>
          <w:sz w:val="22"/>
          <w:szCs w:val="22"/>
          <w:u w:val="single"/>
        </w:rPr>
        <w:t>stand-replacing</w:t>
      </w:r>
      <w:r w:rsidRPr="00D55DB7">
        <w:rPr>
          <w:rFonts w:cstheme="minorHAnsi"/>
          <w:sz w:val="22"/>
          <w:szCs w:val="22"/>
        </w:rPr>
        <w:t xml:space="preserve">, what is the minimum proportion of their overall cover that should be in </w:t>
      </w:r>
      <w:r w:rsidRPr="00D55DB7">
        <w:rPr>
          <w:rFonts w:cstheme="minorHAnsi"/>
          <w:sz w:val="22"/>
          <w:szCs w:val="22"/>
          <w:u w:val="single"/>
        </w:rPr>
        <w:t>growth stage 3</w:t>
      </w:r>
      <w:r w:rsidR="00AD0819" w:rsidRPr="00D55DB7">
        <w:rPr>
          <w:rFonts w:cstheme="minorHAnsi"/>
          <w:sz w:val="22"/>
          <w:szCs w:val="22"/>
          <w:u w:val="single"/>
        </w:rPr>
        <w:t xml:space="preserve"> (‘mature’)</w:t>
      </w:r>
      <w:r w:rsidR="000D1BCF" w:rsidRPr="00D55DB7">
        <w:rPr>
          <w:rFonts w:cstheme="minorHAnsi"/>
          <w:sz w:val="22"/>
          <w:szCs w:val="22"/>
        </w:rPr>
        <w:t xml:space="preserve"> to avoid an undesirable level of ecosystem resilience loss? </w:t>
      </w:r>
    </w:p>
    <w:p w14:paraId="078DD798" w14:textId="4530E0B1" w:rsidR="00066767" w:rsidRPr="00D55DB7" w:rsidRDefault="00066767" w:rsidP="00AD2EEE">
      <w:pPr>
        <w:pStyle w:val="BodyText"/>
        <w:spacing w:before="0" w:after="60" w:line="276" w:lineRule="auto"/>
        <w:ind w:left="720"/>
        <w:rPr>
          <w:rFonts w:cstheme="minorHAnsi"/>
          <w:sz w:val="22"/>
          <w:szCs w:val="22"/>
        </w:rPr>
      </w:pPr>
      <w:r w:rsidRPr="00D55DB7">
        <w:rPr>
          <w:rFonts w:cstheme="minorHAnsi"/>
          <w:sz w:val="22"/>
          <w:szCs w:val="22"/>
        </w:rPr>
        <w:t xml:space="preserve">4. For vegetation types in which fire is </w:t>
      </w:r>
      <w:r w:rsidRPr="00D55DB7">
        <w:rPr>
          <w:rFonts w:cstheme="minorHAnsi"/>
          <w:sz w:val="22"/>
          <w:szCs w:val="22"/>
          <w:u w:val="single"/>
        </w:rPr>
        <w:t>stand-replacing</w:t>
      </w:r>
      <w:r w:rsidRPr="00D55DB7">
        <w:rPr>
          <w:rFonts w:cstheme="minorHAnsi"/>
          <w:sz w:val="22"/>
          <w:szCs w:val="22"/>
        </w:rPr>
        <w:t xml:space="preserve">, what is the minimum proportion of their overall cover that should be in </w:t>
      </w:r>
      <w:r w:rsidRPr="00D55DB7">
        <w:rPr>
          <w:rFonts w:cstheme="minorHAnsi"/>
          <w:sz w:val="22"/>
          <w:szCs w:val="22"/>
          <w:u w:val="single"/>
        </w:rPr>
        <w:t>growth stage 4</w:t>
      </w:r>
      <w:r w:rsidR="00AD0819" w:rsidRPr="00D55DB7">
        <w:rPr>
          <w:rFonts w:cstheme="minorHAnsi"/>
          <w:sz w:val="22"/>
          <w:szCs w:val="22"/>
          <w:u w:val="single"/>
        </w:rPr>
        <w:t xml:space="preserve"> (‘old’)</w:t>
      </w:r>
      <w:r w:rsidR="00AD0819" w:rsidRPr="00D55DB7">
        <w:rPr>
          <w:rFonts w:cstheme="minorHAnsi"/>
          <w:sz w:val="22"/>
          <w:szCs w:val="22"/>
        </w:rPr>
        <w:t xml:space="preserve"> to avoid an undesirable level of ecosystem resilience loss? </w:t>
      </w:r>
    </w:p>
    <w:p w14:paraId="3361265A" w14:textId="7F28BBB8" w:rsidR="00B222AE" w:rsidRPr="00D55DB7" w:rsidRDefault="00B222AE" w:rsidP="00AD2EEE">
      <w:pPr>
        <w:pStyle w:val="BodyText"/>
        <w:spacing w:before="0" w:after="60" w:line="276" w:lineRule="auto"/>
        <w:ind w:left="720"/>
        <w:rPr>
          <w:rFonts w:cstheme="minorHAnsi"/>
          <w:sz w:val="22"/>
          <w:szCs w:val="22"/>
        </w:rPr>
      </w:pPr>
      <w:r w:rsidRPr="00D55DB7">
        <w:rPr>
          <w:rFonts w:cstheme="minorHAnsi"/>
          <w:sz w:val="22"/>
          <w:szCs w:val="22"/>
        </w:rPr>
        <w:t xml:space="preserve">5. For vegetation types that </w:t>
      </w:r>
      <w:r w:rsidRPr="00D55DB7">
        <w:rPr>
          <w:rFonts w:cstheme="minorHAnsi"/>
          <w:sz w:val="22"/>
          <w:szCs w:val="22"/>
          <w:u w:val="single"/>
        </w:rPr>
        <w:t>resprout epicormically</w:t>
      </w:r>
      <w:r w:rsidRPr="00D55DB7">
        <w:rPr>
          <w:rFonts w:cstheme="minorHAnsi"/>
          <w:sz w:val="22"/>
          <w:szCs w:val="22"/>
        </w:rPr>
        <w:t xml:space="preserve"> after fire, what is the minimum proportion of their overall cover that should be in </w:t>
      </w:r>
      <w:r w:rsidRPr="00D55DB7">
        <w:rPr>
          <w:rFonts w:cstheme="minorHAnsi"/>
          <w:sz w:val="22"/>
          <w:szCs w:val="22"/>
          <w:u w:val="single"/>
        </w:rPr>
        <w:t>growth stage 1 (‘juvenility’)</w:t>
      </w:r>
      <w:r w:rsidRPr="00D55DB7">
        <w:rPr>
          <w:rFonts w:cstheme="minorHAnsi"/>
          <w:sz w:val="22"/>
          <w:szCs w:val="22"/>
        </w:rPr>
        <w:t xml:space="preserve"> to avoid an undesirable level of ecosystem resilience loss? </w:t>
      </w:r>
    </w:p>
    <w:p w14:paraId="310912C7" w14:textId="1B69B95A" w:rsidR="00B222AE" w:rsidRPr="00D55DB7" w:rsidRDefault="00B222AE" w:rsidP="00AD2EEE">
      <w:pPr>
        <w:pStyle w:val="BodyText"/>
        <w:spacing w:before="0" w:after="60" w:line="276" w:lineRule="auto"/>
        <w:ind w:left="720"/>
        <w:rPr>
          <w:rFonts w:cstheme="minorHAnsi"/>
          <w:sz w:val="22"/>
          <w:szCs w:val="22"/>
        </w:rPr>
      </w:pPr>
      <w:r w:rsidRPr="00D55DB7">
        <w:rPr>
          <w:rFonts w:cstheme="minorHAnsi"/>
          <w:sz w:val="22"/>
          <w:szCs w:val="22"/>
        </w:rPr>
        <w:t xml:space="preserve">6. For vegetation types that </w:t>
      </w:r>
      <w:r w:rsidRPr="00D55DB7">
        <w:rPr>
          <w:rFonts w:cstheme="minorHAnsi"/>
          <w:sz w:val="22"/>
          <w:szCs w:val="22"/>
          <w:u w:val="single"/>
        </w:rPr>
        <w:t>resprout epicormically</w:t>
      </w:r>
      <w:r w:rsidRPr="00D55DB7">
        <w:rPr>
          <w:rFonts w:cstheme="minorHAnsi"/>
          <w:sz w:val="22"/>
          <w:szCs w:val="22"/>
        </w:rPr>
        <w:t xml:space="preserve"> after fire, what is the minimum proportion of their overall cover that should be in </w:t>
      </w:r>
      <w:r w:rsidRPr="00D55DB7">
        <w:rPr>
          <w:rFonts w:cstheme="minorHAnsi"/>
          <w:sz w:val="22"/>
          <w:szCs w:val="22"/>
          <w:u w:val="single"/>
        </w:rPr>
        <w:t>growth stage 2 (‘adolescence’)</w:t>
      </w:r>
      <w:r w:rsidRPr="00D55DB7">
        <w:rPr>
          <w:rFonts w:cstheme="minorHAnsi"/>
          <w:sz w:val="22"/>
          <w:szCs w:val="22"/>
        </w:rPr>
        <w:t xml:space="preserve"> to avoid an undesirable level of ecosystem resilience loss? </w:t>
      </w:r>
    </w:p>
    <w:p w14:paraId="44222C17" w14:textId="69777CD5" w:rsidR="00B222AE" w:rsidRPr="00D55DB7" w:rsidRDefault="00B222AE" w:rsidP="00AD2EEE">
      <w:pPr>
        <w:pStyle w:val="BodyText"/>
        <w:spacing w:before="0" w:after="60" w:line="276" w:lineRule="auto"/>
        <w:ind w:left="720"/>
        <w:rPr>
          <w:rFonts w:cstheme="minorHAnsi"/>
          <w:sz w:val="22"/>
          <w:szCs w:val="22"/>
        </w:rPr>
      </w:pPr>
      <w:r w:rsidRPr="00D55DB7">
        <w:rPr>
          <w:rFonts w:cstheme="minorHAnsi"/>
          <w:sz w:val="22"/>
          <w:szCs w:val="22"/>
        </w:rPr>
        <w:t xml:space="preserve">7. For vegetation types that </w:t>
      </w:r>
      <w:r w:rsidRPr="00D55DB7">
        <w:rPr>
          <w:rFonts w:cstheme="minorHAnsi"/>
          <w:sz w:val="22"/>
          <w:szCs w:val="22"/>
          <w:u w:val="single"/>
        </w:rPr>
        <w:t>resprout epicormically</w:t>
      </w:r>
      <w:r w:rsidRPr="00D55DB7">
        <w:rPr>
          <w:rFonts w:cstheme="minorHAnsi"/>
          <w:sz w:val="22"/>
          <w:szCs w:val="22"/>
        </w:rPr>
        <w:t xml:space="preserve"> after fire, what is the minimum proportion of their overall cover that should be in </w:t>
      </w:r>
      <w:r w:rsidRPr="00D55DB7">
        <w:rPr>
          <w:rFonts w:cstheme="minorHAnsi"/>
          <w:sz w:val="22"/>
          <w:szCs w:val="22"/>
          <w:u w:val="single"/>
        </w:rPr>
        <w:t>growth stage 3 (‘mature’)</w:t>
      </w:r>
      <w:r w:rsidRPr="00D55DB7">
        <w:rPr>
          <w:rFonts w:cstheme="minorHAnsi"/>
          <w:sz w:val="22"/>
          <w:szCs w:val="22"/>
        </w:rPr>
        <w:t xml:space="preserve"> to avoid an undesirable level of ecosystem resilience loss? </w:t>
      </w:r>
    </w:p>
    <w:p w14:paraId="6E02595A" w14:textId="27FCEB38" w:rsidR="00B222AE" w:rsidRPr="00D55DB7" w:rsidRDefault="00B222AE" w:rsidP="00AD2EEE">
      <w:pPr>
        <w:pStyle w:val="BodyText"/>
        <w:spacing w:before="0" w:line="276" w:lineRule="auto"/>
        <w:ind w:left="720"/>
        <w:rPr>
          <w:rFonts w:cstheme="minorHAnsi"/>
          <w:sz w:val="22"/>
          <w:szCs w:val="22"/>
        </w:rPr>
      </w:pPr>
      <w:r w:rsidRPr="00D55DB7">
        <w:rPr>
          <w:rFonts w:cstheme="minorHAnsi"/>
          <w:sz w:val="22"/>
          <w:szCs w:val="22"/>
        </w:rPr>
        <w:t xml:space="preserve">8. For vegetation types that </w:t>
      </w:r>
      <w:r w:rsidRPr="00D55DB7">
        <w:rPr>
          <w:rFonts w:cstheme="minorHAnsi"/>
          <w:sz w:val="22"/>
          <w:szCs w:val="22"/>
          <w:u w:val="single"/>
        </w:rPr>
        <w:t>resprout epicormically</w:t>
      </w:r>
      <w:r w:rsidRPr="00D55DB7">
        <w:rPr>
          <w:rFonts w:cstheme="minorHAnsi"/>
          <w:sz w:val="22"/>
          <w:szCs w:val="22"/>
        </w:rPr>
        <w:t xml:space="preserve"> after fire, what is the minimum proportion of their overall cover that should be in </w:t>
      </w:r>
      <w:r w:rsidRPr="00D55DB7">
        <w:rPr>
          <w:rFonts w:cstheme="minorHAnsi"/>
          <w:sz w:val="22"/>
          <w:szCs w:val="22"/>
          <w:u w:val="single"/>
        </w:rPr>
        <w:t>growth stage 4 (‘old’)</w:t>
      </w:r>
      <w:r w:rsidRPr="00D55DB7">
        <w:rPr>
          <w:rFonts w:cstheme="minorHAnsi"/>
          <w:sz w:val="22"/>
          <w:szCs w:val="22"/>
        </w:rPr>
        <w:t xml:space="preserve"> to avoid an undesirable level of ecosystem resilience loss? </w:t>
      </w:r>
    </w:p>
    <w:p w14:paraId="5EBB6E19" w14:textId="5299002C" w:rsidR="008C60AD" w:rsidRDefault="008C60AD" w:rsidP="002B4EC3">
      <w:pPr>
        <w:pStyle w:val="BodyText"/>
        <w:spacing w:before="0" w:line="276" w:lineRule="auto"/>
        <w:rPr>
          <w:rFonts w:cstheme="minorHAnsi"/>
          <w:sz w:val="22"/>
          <w:szCs w:val="22"/>
        </w:rPr>
      </w:pPr>
      <w:r w:rsidRPr="00D55DB7">
        <w:rPr>
          <w:rFonts w:cstheme="minorHAnsi"/>
          <w:sz w:val="22"/>
          <w:szCs w:val="22"/>
        </w:rPr>
        <w:t xml:space="preserve">Experts selected their preferred </w:t>
      </w:r>
      <w:proofErr w:type="gramStart"/>
      <w:r w:rsidR="00014A08">
        <w:rPr>
          <w:rFonts w:cstheme="minorHAnsi"/>
          <w:sz w:val="22"/>
          <w:szCs w:val="22"/>
        </w:rPr>
        <w:t>answer</w:t>
      </w:r>
      <w:r w:rsidR="00774BCA" w:rsidRPr="00D55DB7">
        <w:rPr>
          <w:rFonts w:cstheme="minorHAnsi"/>
          <w:sz w:val="22"/>
          <w:szCs w:val="22"/>
        </w:rPr>
        <w:t>, or</w:t>
      </w:r>
      <w:proofErr w:type="gramEnd"/>
      <w:r w:rsidR="00E11372">
        <w:rPr>
          <w:rFonts w:cstheme="minorHAnsi"/>
          <w:sz w:val="22"/>
          <w:szCs w:val="22"/>
        </w:rPr>
        <w:t xml:space="preserve"> could elect </w:t>
      </w:r>
      <w:r w:rsidR="00774BCA" w:rsidRPr="00D55DB7">
        <w:rPr>
          <w:rFonts w:cstheme="minorHAnsi"/>
          <w:sz w:val="22"/>
          <w:szCs w:val="22"/>
        </w:rPr>
        <w:t>not to vote</w:t>
      </w:r>
      <w:r w:rsidR="00014A08">
        <w:rPr>
          <w:rFonts w:cstheme="minorHAnsi"/>
          <w:sz w:val="22"/>
          <w:szCs w:val="22"/>
        </w:rPr>
        <w:t>.  Eighteen e</w:t>
      </w:r>
      <w:r w:rsidR="00C93F6C" w:rsidRPr="00D55DB7">
        <w:rPr>
          <w:rFonts w:cstheme="minorHAnsi"/>
          <w:sz w:val="22"/>
          <w:szCs w:val="22"/>
        </w:rPr>
        <w:t>xperts answered all questions.</w:t>
      </w:r>
      <w:r w:rsidRPr="00D55DB7">
        <w:rPr>
          <w:rFonts w:cstheme="minorHAnsi"/>
          <w:sz w:val="22"/>
          <w:szCs w:val="22"/>
        </w:rPr>
        <w:t xml:space="preserve"> Poll results were then summarised </w:t>
      </w:r>
      <w:r w:rsidR="002B4EC3">
        <w:rPr>
          <w:rFonts w:cstheme="minorHAnsi"/>
          <w:sz w:val="22"/>
          <w:szCs w:val="22"/>
        </w:rPr>
        <w:t>across experts for each question</w:t>
      </w:r>
      <w:r w:rsidRPr="00D55DB7">
        <w:rPr>
          <w:rFonts w:cstheme="minorHAnsi"/>
          <w:sz w:val="22"/>
          <w:szCs w:val="22"/>
        </w:rPr>
        <w:t>.</w:t>
      </w:r>
    </w:p>
    <w:p w14:paraId="577B97C3" w14:textId="7E3A0A42" w:rsidR="008C60AD" w:rsidRDefault="002B4EC3" w:rsidP="00725A1E">
      <w:pPr>
        <w:pStyle w:val="BodyText"/>
        <w:spacing w:before="0" w:line="276" w:lineRule="auto"/>
        <w:rPr>
          <w:rFonts w:cstheme="minorHAnsi"/>
          <w:sz w:val="22"/>
          <w:szCs w:val="22"/>
        </w:rPr>
      </w:pPr>
      <w:r>
        <w:rPr>
          <w:rFonts w:cstheme="minorHAnsi"/>
          <w:sz w:val="22"/>
          <w:szCs w:val="22"/>
        </w:rPr>
        <w:t xml:space="preserve">- </w:t>
      </w:r>
      <w:r w:rsidR="00F93E7B">
        <w:rPr>
          <w:rFonts w:cstheme="minorHAnsi"/>
          <w:sz w:val="22"/>
          <w:szCs w:val="22"/>
        </w:rPr>
        <w:t>P</w:t>
      </w:r>
      <w:r w:rsidR="008C60AD" w:rsidRPr="00D55DB7">
        <w:rPr>
          <w:rFonts w:cstheme="minorHAnsi"/>
          <w:sz w:val="22"/>
          <w:szCs w:val="22"/>
        </w:rPr>
        <w:t xml:space="preserve">oll results were </w:t>
      </w:r>
      <w:r w:rsidR="006D3975">
        <w:rPr>
          <w:rFonts w:cstheme="minorHAnsi"/>
          <w:sz w:val="22"/>
          <w:szCs w:val="22"/>
        </w:rPr>
        <w:t>then discussed in real-time with workshop participants</w:t>
      </w:r>
      <w:r w:rsidR="008C60AD" w:rsidRPr="00D55DB7">
        <w:rPr>
          <w:rFonts w:cstheme="minorHAnsi"/>
          <w:sz w:val="22"/>
          <w:szCs w:val="22"/>
        </w:rPr>
        <w:t xml:space="preserve">. Experts were invited to explain their </w:t>
      </w:r>
      <w:r w:rsidR="006D3975">
        <w:rPr>
          <w:rFonts w:cstheme="minorHAnsi"/>
          <w:sz w:val="22"/>
          <w:szCs w:val="22"/>
        </w:rPr>
        <w:t xml:space="preserve">selected answers, </w:t>
      </w:r>
      <w:r w:rsidR="008C60AD" w:rsidRPr="00D55DB7">
        <w:rPr>
          <w:rFonts w:cstheme="minorHAnsi"/>
          <w:sz w:val="22"/>
          <w:szCs w:val="22"/>
        </w:rPr>
        <w:t xml:space="preserve">particularly if they </w:t>
      </w:r>
      <w:r w:rsidR="0045135C">
        <w:rPr>
          <w:rFonts w:cstheme="minorHAnsi"/>
          <w:sz w:val="22"/>
          <w:szCs w:val="22"/>
        </w:rPr>
        <w:t xml:space="preserve">selected </w:t>
      </w:r>
      <w:r w:rsidR="008C60AD" w:rsidRPr="00D55DB7">
        <w:rPr>
          <w:rFonts w:cstheme="minorHAnsi"/>
          <w:sz w:val="22"/>
          <w:szCs w:val="22"/>
        </w:rPr>
        <w:t>higher or lower value</w:t>
      </w:r>
      <w:r w:rsidR="0045135C">
        <w:rPr>
          <w:rFonts w:cstheme="minorHAnsi"/>
          <w:sz w:val="22"/>
          <w:szCs w:val="22"/>
        </w:rPr>
        <w:t>s</w:t>
      </w:r>
      <w:r w:rsidR="008C60AD" w:rsidRPr="00D55DB7">
        <w:rPr>
          <w:rFonts w:cstheme="minorHAnsi"/>
          <w:sz w:val="22"/>
          <w:szCs w:val="22"/>
        </w:rPr>
        <w:t xml:space="preserve"> than the</w:t>
      </w:r>
      <w:r w:rsidR="00EB39C8">
        <w:rPr>
          <w:rFonts w:cstheme="minorHAnsi"/>
          <w:sz w:val="22"/>
          <w:szCs w:val="22"/>
        </w:rPr>
        <w:t xml:space="preserve"> </w:t>
      </w:r>
      <w:r w:rsidR="00B933E5">
        <w:rPr>
          <w:rFonts w:cstheme="minorHAnsi"/>
          <w:sz w:val="22"/>
          <w:szCs w:val="22"/>
        </w:rPr>
        <w:t>in</w:t>
      </w:r>
      <w:r w:rsidR="0045135C">
        <w:rPr>
          <w:rFonts w:cstheme="minorHAnsi"/>
          <w:sz w:val="22"/>
          <w:szCs w:val="22"/>
        </w:rPr>
        <w:t xml:space="preserve">terim </w:t>
      </w:r>
      <w:r w:rsidR="00EB39C8">
        <w:rPr>
          <w:rFonts w:cstheme="minorHAnsi"/>
          <w:sz w:val="22"/>
          <w:szCs w:val="22"/>
        </w:rPr>
        <w:t>suggested</w:t>
      </w:r>
      <w:r w:rsidR="008C60AD" w:rsidRPr="00D55DB7">
        <w:rPr>
          <w:rFonts w:cstheme="minorHAnsi"/>
          <w:sz w:val="22"/>
          <w:szCs w:val="22"/>
        </w:rPr>
        <w:t xml:space="preserve"> </w:t>
      </w:r>
      <w:r w:rsidR="00E54F47" w:rsidRPr="00D55DB7">
        <w:rPr>
          <w:rFonts w:cstheme="minorHAnsi"/>
          <w:sz w:val="22"/>
          <w:szCs w:val="22"/>
        </w:rPr>
        <w:t>value</w:t>
      </w:r>
      <w:r w:rsidR="008C60AD" w:rsidRPr="00D55DB7">
        <w:rPr>
          <w:rFonts w:cstheme="minorHAnsi"/>
          <w:sz w:val="22"/>
          <w:szCs w:val="22"/>
        </w:rPr>
        <w:t xml:space="preserve">. </w:t>
      </w:r>
    </w:p>
    <w:p w14:paraId="1683D924" w14:textId="1E204803" w:rsidR="005938FF" w:rsidRDefault="0045135C" w:rsidP="00725A1E">
      <w:pPr>
        <w:pStyle w:val="BodyText"/>
        <w:spacing w:before="0" w:line="276" w:lineRule="auto"/>
        <w:rPr>
          <w:rFonts w:cstheme="minorHAnsi"/>
          <w:sz w:val="22"/>
          <w:szCs w:val="22"/>
        </w:rPr>
      </w:pPr>
      <w:r>
        <w:rPr>
          <w:rFonts w:cstheme="minorHAnsi"/>
          <w:sz w:val="22"/>
          <w:szCs w:val="22"/>
        </w:rPr>
        <w:t>- Following group discussion, polls were then</w:t>
      </w:r>
      <w:r w:rsidR="008C60AD" w:rsidRPr="00D55DB7">
        <w:rPr>
          <w:rFonts w:cstheme="minorHAnsi"/>
          <w:sz w:val="22"/>
          <w:szCs w:val="22"/>
        </w:rPr>
        <w:t xml:space="preserve"> re-run </w:t>
      </w:r>
      <w:r>
        <w:rPr>
          <w:rFonts w:cstheme="minorHAnsi"/>
          <w:sz w:val="22"/>
          <w:szCs w:val="22"/>
        </w:rPr>
        <w:t xml:space="preserve">to </w:t>
      </w:r>
      <w:r w:rsidR="008C60AD" w:rsidRPr="00D55DB7">
        <w:rPr>
          <w:rFonts w:cstheme="minorHAnsi"/>
          <w:sz w:val="22"/>
          <w:szCs w:val="22"/>
        </w:rPr>
        <w:t xml:space="preserve">allow experts to re-define </w:t>
      </w:r>
      <w:r w:rsidR="008F2BC6">
        <w:rPr>
          <w:rFonts w:cstheme="minorHAnsi"/>
          <w:sz w:val="22"/>
          <w:szCs w:val="22"/>
        </w:rPr>
        <w:t xml:space="preserve">their preferred </w:t>
      </w:r>
      <w:r w:rsidR="00EB39C8">
        <w:rPr>
          <w:rFonts w:cstheme="minorHAnsi"/>
          <w:sz w:val="22"/>
          <w:szCs w:val="22"/>
        </w:rPr>
        <w:t xml:space="preserve">values </w:t>
      </w:r>
      <w:r w:rsidR="008C60AD" w:rsidRPr="00D55DB7">
        <w:rPr>
          <w:rFonts w:cstheme="minorHAnsi"/>
          <w:sz w:val="22"/>
          <w:szCs w:val="22"/>
        </w:rPr>
        <w:t>following discussion.</w:t>
      </w:r>
      <w:r w:rsidR="00641A42" w:rsidRPr="00D55DB7">
        <w:rPr>
          <w:rFonts w:cstheme="minorHAnsi"/>
          <w:sz w:val="22"/>
          <w:szCs w:val="22"/>
        </w:rPr>
        <w:t xml:space="preserve">  </w:t>
      </w:r>
    </w:p>
    <w:p w14:paraId="0DEABC25" w14:textId="77777777" w:rsidR="005938FF" w:rsidRDefault="005938FF" w:rsidP="00725A1E">
      <w:pPr>
        <w:pStyle w:val="BodyText"/>
        <w:spacing w:before="0" w:line="276" w:lineRule="auto"/>
        <w:rPr>
          <w:rFonts w:cstheme="minorHAnsi"/>
          <w:sz w:val="22"/>
          <w:szCs w:val="22"/>
        </w:rPr>
      </w:pPr>
    </w:p>
    <w:p w14:paraId="2C9A71EF" w14:textId="324E95FC" w:rsidR="001F7BD7" w:rsidRDefault="005938FF" w:rsidP="00725A1E">
      <w:pPr>
        <w:pStyle w:val="BodyText"/>
        <w:spacing w:before="0" w:line="276" w:lineRule="auto"/>
        <w:rPr>
          <w:rFonts w:cstheme="minorHAnsi"/>
          <w:sz w:val="22"/>
          <w:szCs w:val="22"/>
        </w:rPr>
      </w:pPr>
      <w:r>
        <w:rPr>
          <w:rFonts w:cstheme="minorHAnsi"/>
          <w:sz w:val="22"/>
          <w:szCs w:val="22"/>
        </w:rPr>
        <w:t xml:space="preserve">This process resulted in the following </w:t>
      </w:r>
      <w:r w:rsidR="001F7BD7">
        <w:rPr>
          <w:rFonts w:cstheme="minorHAnsi"/>
          <w:sz w:val="22"/>
          <w:szCs w:val="22"/>
        </w:rPr>
        <w:t>definition</w:t>
      </w:r>
      <w:r w:rsidR="008044C0">
        <w:rPr>
          <w:rFonts w:cstheme="minorHAnsi"/>
          <w:sz w:val="22"/>
          <w:szCs w:val="22"/>
        </w:rPr>
        <w:t xml:space="preserve">s </w:t>
      </w:r>
      <w:r w:rsidR="00E52A7D">
        <w:rPr>
          <w:rFonts w:cstheme="minorHAnsi"/>
          <w:sz w:val="22"/>
          <w:szCs w:val="22"/>
        </w:rPr>
        <w:t xml:space="preserve">for what </w:t>
      </w:r>
      <w:r w:rsidR="008044C0" w:rsidRPr="00D55DB7">
        <w:rPr>
          <w:rFonts w:cstheme="minorHAnsi"/>
          <w:sz w:val="22"/>
          <w:szCs w:val="22"/>
        </w:rPr>
        <w:t>constitutes an ‘ecologically desirable</w:t>
      </w:r>
      <w:r w:rsidR="00AC13E0">
        <w:rPr>
          <w:rFonts w:cstheme="minorHAnsi"/>
          <w:sz w:val="22"/>
          <w:szCs w:val="22"/>
        </w:rPr>
        <w:t>’</w:t>
      </w:r>
      <w:r w:rsidR="008044C0" w:rsidRPr="00D55DB7">
        <w:rPr>
          <w:rFonts w:cstheme="minorHAnsi"/>
          <w:sz w:val="22"/>
          <w:szCs w:val="22"/>
        </w:rPr>
        <w:t xml:space="preserve"> mix of growth-stages for </w:t>
      </w:r>
      <w:r w:rsidR="00E52A7D">
        <w:rPr>
          <w:rFonts w:cstheme="minorHAnsi"/>
          <w:sz w:val="22"/>
          <w:szCs w:val="22"/>
        </w:rPr>
        <w:t xml:space="preserve">broad </w:t>
      </w:r>
      <w:r w:rsidR="008044C0" w:rsidRPr="00D55DB7">
        <w:rPr>
          <w:rFonts w:cstheme="minorHAnsi"/>
          <w:sz w:val="22"/>
          <w:szCs w:val="22"/>
        </w:rPr>
        <w:t>vegetation types</w:t>
      </w:r>
      <w:r w:rsidR="00AC13E0">
        <w:rPr>
          <w:rFonts w:cstheme="minorHAnsi"/>
          <w:sz w:val="22"/>
          <w:szCs w:val="22"/>
        </w:rPr>
        <w:t xml:space="preserve"> (</w:t>
      </w:r>
      <w:r w:rsidR="00002B8F">
        <w:rPr>
          <w:rFonts w:cstheme="minorHAnsi"/>
          <w:sz w:val="22"/>
          <w:szCs w:val="22"/>
        </w:rPr>
        <w:t>Figures 1,2)</w:t>
      </w:r>
      <w:r w:rsidR="00E52A7D">
        <w:rPr>
          <w:rFonts w:cstheme="minorHAnsi"/>
          <w:sz w:val="22"/>
          <w:szCs w:val="22"/>
        </w:rPr>
        <w:t>.</w:t>
      </w:r>
    </w:p>
    <w:p w14:paraId="0B8C58DE" w14:textId="1A94682A" w:rsidR="00D55DB7" w:rsidRPr="00D55DB7" w:rsidRDefault="00D55DB7" w:rsidP="00725A1E">
      <w:pPr>
        <w:pStyle w:val="BodyText"/>
        <w:spacing w:before="0" w:line="276" w:lineRule="auto"/>
        <w:rPr>
          <w:rFonts w:cstheme="minorHAnsi"/>
          <w:sz w:val="22"/>
          <w:szCs w:val="22"/>
        </w:rPr>
      </w:pPr>
      <w:r w:rsidRPr="00D55DB7">
        <w:rPr>
          <w:rFonts w:cstheme="minorHAnsi"/>
          <w:sz w:val="22"/>
          <w:szCs w:val="22"/>
        </w:rPr>
        <w:t xml:space="preserve">For </w:t>
      </w:r>
      <w:r w:rsidR="001F7BD7">
        <w:rPr>
          <w:rFonts w:cstheme="minorHAnsi"/>
          <w:sz w:val="22"/>
          <w:szCs w:val="22"/>
        </w:rPr>
        <w:t>vegetation types w</w:t>
      </w:r>
      <w:r w:rsidRPr="00D55DB7">
        <w:rPr>
          <w:rFonts w:cstheme="minorHAnsi"/>
          <w:sz w:val="22"/>
          <w:szCs w:val="22"/>
        </w:rPr>
        <w:t>here fire is stand-replacing</w:t>
      </w:r>
      <w:r w:rsidR="00BB71B0">
        <w:rPr>
          <w:rFonts w:cstheme="minorHAnsi"/>
          <w:sz w:val="22"/>
          <w:szCs w:val="22"/>
        </w:rPr>
        <w:t xml:space="preserve">, the desirable mix of growth stages includes </w:t>
      </w:r>
      <w:r w:rsidR="0038280F">
        <w:rPr>
          <w:rFonts w:cstheme="minorHAnsi"/>
          <w:sz w:val="22"/>
          <w:szCs w:val="22"/>
        </w:rPr>
        <w:t>maintaining</w:t>
      </w:r>
      <w:r w:rsidR="00E52A7D">
        <w:rPr>
          <w:rFonts w:cstheme="minorHAnsi"/>
          <w:sz w:val="22"/>
          <w:szCs w:val="22"/>
        </w:rPr>
        <w:t xml:space="preserve"> (see Figure 1)</w:t>
      </w:r>
      <w:r w:rsidRPr="00D55DB7">
        <w:rPr>
          <w:rFonts w:cstheme="minorHAnsi"/>
          <w:sz w:val="22"/>
          <w:szCs w:val="22"/>
        </w:rPr>
        <w:t>:</w:t>
      </w:r>
    </w:p>
    <w:p w14:paraId="2239E171" w14:textId="12663588" w:rsidR="00D55DB7" w:rsidRPr="00D55DB7" w:rsidRDefault="0038280F" w:rsidP="00725A1E">
      <w:pPr>
        <w:pStyle w:val="BodyText"/>
        <w:spacing w:before="0" w:after="0" w:line="276" w:lineRule="auto"/>
        <w:ind w:left="720"/>
        <w:rPr>
          <w:rFonts w:cstheme="minorHAnsi"/>
          <w:sz w:val="22"/>
          <w:szCs w:val="22"/>
        </w:rPr>
      </w:pPr>
      <w:r>
        <w:rPr>
          <w:rFonts w:cstheme="minorHAnsi"/>
          <w:sz w:val="22"/>
          <w:szCs w:val="22"/>
        </w:rPr>
        <w:t xml:space="preserve">- </w:t>
      </w:r>
      <w:r w:rsidR="00D55DB7" w:rsidRPr="00D55DB7">
        <w:rPr>
          <w:rFonts w:cstheme="minorHAnsi"/>
          <w:sz w:val="22"/>
          <w:szCs w:val="22"/>
        </w:rPr>
        <w:t>Not less than 5% of overall extent in growth stage 1</w:t>
      </w:r>
      <w:r w:rsidR="005E208C">
        <w:rPr>
          <w:rFonts w:cstheme="minorHAnsi"/>
          <w:sz w:val="22"/>
          <w:szCs w:val="22"/>
        </w:rPr>
        <w:t xml:space="preserve"> (juvenile)</w:t>
      </w:r>
    </w:p>
    <w:p w14:paraId="218A66A6" w14:textId="1FD716E2" w:rsidR="00D55DB7" w:rsidRPr="00D55DB7" w:rsidRDefault="0038280F" w:rsidP="00725A1E">
      <w:pPr>
        <w:pStyle w:val="BodyText"/>
        <w:spacing w:before="0" w:after="0" w:line="276" w:lineRule="auto"/>
        <w:ind w:left="720"/>
        <w:rPr>
          <w:rFonts w:cstheme="minorHAnsi"/>
          <w:sz w:val="22"/>
          <w:szCs w:val="22"/>
        </w:rPr>
      </w:pPr>
      <w:r>
        <w:rPr>
          <w:rFonts w:cstheme="minorHAnsi"/>
          <w:sz w:val="22"/>
          <w:szCs w:val="22"/>
        </w:rPr>
        <w:t xml:space="preserve">- </w:t>
      </w:r>
      <w:r w:rsidR="00D55DB7" w:rsidRPr="00D55DB7">
        <w:rPr>
          <w:rFonts w:cstheme="minorHAnsi"/>
          <w:sz w:val="22"/>
          <w:szCs w:val="22"/>
        </w:rPr>
        <w:t>Not less than 5% of overall extent in growth stage 2</w:t>
      </w:r>
      <w:r w:rsidR="005E208C">
        <w:rPr>
          <w:rFonts w:cstheme="minorHAnsi"/>
          <w:sz w:val="22"/>
          <w:szCs w:val="22"/>
        </w:rPr>
        <w:t xml:space="preserve"> (adolescent)</w:t>
      </w:r>
    </w:p>
    <w:p w14:paraId="5590A36E" w14:textId="3B217400" w:rsidR="00D55DB7" w:rsidRPr="00D55DB7" w:rsidRDefault="0038280F" w:rsidP="00725A1E">
      <w:pPr>
        <w:pStyle w:val="BodyText"/>
        <w:spacing w:before="0" w:after="0" w:line="276" w:lineRule="auto"/>
        <w:ind w:left="720"/>
        <w:rPr>
          <w:rFonts w:cstheme="minorHAnsi"/>
          <w:sz w:val="22"/>
          <w:szCs w:val="22"/>
        </w:rPr>
      </w:pPr>
      <w:r>
        <w:rPr>
          <w:rFonts w:cstheme="minorHAnsi"/>
          <w:sz w:val="22"/>
          <w:szCs w:val="22"/>
        </w:rPr>
        <w:t xml:space="preserve">- </w:t>
      </w:r>
      <w:r w:rsidR="00D55DB7" w:rsidRPr="00D55DB7">
        <w:rPr>
          <w:rFonts w:cstheme="minorHAnsi"/>
          <w:sz w:val="22"/>
          <w:szCs w:val="22"/>
        </w:rPr>
        <w:t xml:space="preserve">Not less than 35% of overall extent in growth stage 3 </w:t>
      </w:r>
      <w:r w:rsidR="005E208C">
        <w:rPr>
          <w:rFonts w:cstheme="minorHAnsi"/>
          <w:sz w:val="22"/>
          <w:szCs w:val="22"/>
        </w:rPr>
        <w:t>(mature)</w:t>
      </w:r>
    </w:p>
    <w:p w14:paraId="28DA847C" w14:textId="20A6FA89" w:rsidR="00D55DB7" w:rsidRPr="00D55DB7" w:rsidRDefault="0038280F" w:rsidP="00725A1E">
      <w:pPr>
        <w:pStyle w:val="BodyText"/>
        <w:spacing w:before="0" w:line="276" w:lineRule="auto"/>
        <w:ind w:left="720"/>
        <w:rPr>
          <w:rFonts w:cstheme="minorHAnsi"/>
          <w:sz w:val="22"/>
          <w:szCs w:val="22"/>
        </w:rPr>
      </w:pPr>
      <w:r>
        <w:rPr>
          <w:rFonts w:cstheme="minorHAnsi"/>
          <w:sz w:val="22"/>
          <w:szCs w:val="22"/>
        </w:rPr>
        <w:t xml:space="preserve">- </w:t>
      </w:r>
      <w:r w:rsidR="00D55DB7" w:rsidRPr="00D55DB7">
        <w:rPr>
          <w:rFonts w:cstheme="minorHAnsi"/>
          <w:sz w:val="22"/>
          <w:szCs w:val="22"/>
        </w:rPr>
        <w:t>Not less than 25% of overall extent in growth stage 4 (</w:t>
      </w:r>
      <w:r w:rsidR="005E208C">
        <w:rPr>
          <w:rFonts w:cstheme="minorHAnsi"/>
          <w:sz w:val="22"/>
          <w:szCs w:val="22"/>
        </w:rPr>
        <w:t xml:space="preserve">old, </w:t>
      </w:r>
      <w:r w:rsidR="00D55DB7" w:rsidRPr="00D55DB7">
        <w:rPr>
          <w:rFonts w:cstheme="minorHAnsi"/>
          <w:sz w:val="22"/>
          <w:szCs w:val="22"/>
        </w:rPr>
        <w:t>or of unknown age)</w:t>
      </w:r>
    </w:p>
    <w:p w14:paraId="00CB88F9" w14:textId="31D43B54" w:rsidR="00D55DB7" w:rsidRPr="00D55DB7" w:rsidRDefault="00D55DB7" w:rsidP="00725A1E">
      <w:pPr>
        <w:pStyle w:val="BodyText"/>
        <w:spacing w:before="0" w:line="276" w:lineRule="auto"/>
        <w:rPr>
          <w:rFonts w:cstheme="minorHAnsi"/>
          <w:sz w:val="22"/>
          <w:szCs w:val="22"/>
        </w:rPr>
      </w:pPr>
      <w:r w:rsidRPr="00D55DB7">
        <w:rPr>
          <w:rFonts w:cstheme="minorHAnsi"/>
          <w:sz w:val="22"/>
          <w:szCs w:val="22"/>
        </w:rPr>
        <w:t>Where forests recover with epicormic regrowth</w:t>
      </w:r>
      <w:r w:rsidR="0038280F">
        <w:rPr>
          <w:rFonts w:cstheme="minorHAnsi"/>
          <w:sz w:val="22"/>
          <w:szCs w:val="22"/>
        </w:rPr>
        <w:t>, the desirable mix of growth stages includes maintaining</w:t>
      </w:r>
      <w:r w:rsidR="00E52A7D">
        <w:rPr>
          <w:rFonts w:cstheme="minorHAnsi"/>
          <w:sz w:val="22"/>
          <w:szCs w:val="22"/>
        </w:rPr>
        <w:t xml:space="preserve"> (see Figure 2)</w:t>
      </w:r>
      <w:r w:rsidRPr="00D55DB7">
        <w:rPr>
          <w:rFonts w:cstheme="minorHAnsi"/>
          <w:sz w:val="22"/>
          <w:szCs w:val="22"/>
        </w:rPr>
        <w:t>:</w:t>
      </w:r>
    </w:p>
    <w:p w14:paraId="1B525D19" w14:textId="19A52BD8" w:rsidR="00D55DB7" w:rsidRPr="00D55DB7" w:rsidRDefault="0038280F" w:rsidP="00725A1E">
      <w:pPr>
        <w:pStyle w:val="BodyText"/>
        <w:spacing w:before="0" w:after="0" w:line="276" w:lineRule="auto"/>
        <w:ind w:left="720"/>
        <w:rPr>
          <w:rFonts w:cstheme="minorHAnsi"/>
          <w:sz w:val="22"/>
          <w:szCs w:val="22"/>
        </w:rPr>
      </w:pPr>
      <w:r>
        <w:rPr>
          <w:rFonts w:cstheme="minorHAnsi"/>
          <w:sz w:val="22"/>
          <w:szCs w:val="22"/>
        </w:rPr>
        <w:t xml:space="preserve">- </w:t>
      </w:r>
      <w:r w:rsidR="00D55DB7" w:rsidRPr="00D55DB7">
        <w:rPr>
          <w:rFonts w:cstheme="minorHAnsi"/>
          <w:sz w:val="22"/>
          <w:szCs w:val="22"/>
        </w:rPr>
        <w:t xml:space="preserve">Not less than 5% of overall extent in growth stage 1 </w:t>
      </w:r>
      <w:r w:rsidR="005E208C">
        <w:rPr>
          <w:rFonts w:cstheme="minorHAnsi"/>
          <w:sz w:val="22"/>
          <w:szCs w:val="22"/>
        </w:rPr>
        <w:t>(juvenile)</w:t>
      </w:r>
    </w:p>
    <w:p w14:paraId="41CA5B1B" w14:textId="0A3B936D" w:rsidR="00D55DB7" w:rsidRPr="00D55DB7" w:rsidRDefault="0038280F" w:rsidP="00725A1E">
      <w:pPr>
        <w:pStyle w:val="BodyText"/>
        <w:spacing w:before="0" w:after="0" w:line="276" w:lineRule="auto"/>
        <w:ind w:left="720"/>
        <w:rPr>
          <w:rFonts w:cstheme="minorHAnsi"/>
          <w:sz w:val="22"/>
          <w:szCs w:val="22"/>
        </w:rPr>
      </w:pPr>
      <w:r>
        <w:rPr>
          <w:rFonts w:cstheme="minorHAnsi"/>
          <w:sz w:val="22"/>
          <w:szCs w:val="22"/>
        </w:rPr>
        <w:t xml:space="preserve">- </w:t>
      </w:r>
      <w:r w:rsidR="00D55DB7" w:rsidRPr="00D55DB7">
        <w:rPr>
          <w:rFonts w:cstheme="minorHAnsi"/>
          <w:sz w:val="22"/>
          <w:szCs w:val="22"/>
        </w:rPr>
        <w:t>Not less than 10% of overall extent in growth stage 2</w:t>
      </w:r>
      <w:r w:rsidR="005E208C">
        <w:rPr>
          <w:rFonts w:cstheme="minorHAnsi"/>
          <w:sz w:val="22"/>
          <w:szCs w:val="22"/>
        </w:rPr>
        <w:t>(adolescent)</w:t>
      </w:r>
    </w:p>
    <w:p w14:paraId="0B15E3AE" w14:textId="3BEFBDD7" w:rsidR="00D55DB7" w:rsidRPr="00D55DB7" w:rsidRDefault="0038280F" w:rsidP="00725A1E">
      <w:pPr>
        <w:pStyle w:val="BodyText"/>
        <w:spacing w:before="0" w:after="0" w:line="276" w:lineRule="auto"/>
        <w:ind w:left="720"/>
        <w:rPr>
          <w:rFonts w:cstheme="minorHAnsi"/>
          <w:sz w:val="22"/>
          <w:szCs w:val="22"/>
        </w:rPr>
      </w:pPr>
      <w:r>
        <w:rPr>
          <w:rFonts w:cstheme="minorHAnsi"/>
          <w:sz w:val="22"/>
          <w:szCs w:val="22"/>
        </w:rPr>
        <w:t xml:space="preserve">- </w:t>
      </w:r>
      <w:r w:rsidR="00D55DB7" w:rsidRPr="00D55DB7">
        <w:rPr>
          <w:rFonts w:cstheme="minorHAnsi"/>
          <w:sz w:val="22"/>
          <w:szCs w:val="22"/>
        </w:rPr>
        <w:t xml:space="preserve">Not less than 30% of overall extent in growth stage 3 </w:t>
      </w:r>
      <w:r w:rsidR="005E208C">
        <w:rPr>
          <w:rFonts w:cstheme="minorHAnsi"/>
          <w:sz w:val="22"/>
          <w:szCs w:val="22"/>
        </w:rPr>
        <w:t>(mature)</w:t>
      </w:r>
    </w:p>
    <w:p w14:paraId="61CC434E" w14:textId="33524CAC" w:rsidR="00D55DB7" w:rsidRPr="00D55DB7" w:rsidRDefault="0038280F" w:rsidP="00725A1E">
      <w:pPr>
        <w:pStyle w:val="BodyText"/>
        <w:spacing w:before="0" w:line="276" w:lineRule="auto"/>
        <w:ind w:left="720"/>
        <w:rPr>
          <w:rFonts w:cstheme="minorHAnsi"/>
          <w:sz w:val="22"/>
          <w:szCs w:val="22"/>
        </w:rPr>
      </w:pPr>
      <w:r>
        <w:rPr>
          <w:rFonts w:cstheme="minorHAnsi"/>
          <w:sz w:val="22"/>
          <w:szCs w:val="22"/>
        </w:rPr>
        <w:t xml:space="preserve">- </w:t>
      </w:r>
      <w:r w:rsidR="00D55DB7" w:rsidRPr="00D55DB7">
        <w:rPr>
          <w:rFonts w:cstheme="minorHAnsi"/>
          <w:sz w:val="22"/>
          <w:szCs w:val="22"/>
        </w:rPr>
        <w:t>Not less than 20% of overall extent in growth stage 4 (</w:t>
      </w:r>
      <w:r w:rsidR="005E208C">
        <w:rPr>
          <w:rFonts w:cstheme="minorHAnsi"/>
          <w:sz w:val="22"/>
          <w:szCs w:val="22"/>
        </w:rPr>
        <w:t xml:space="preserve">old, </w:t>
      </w:r>
      <w:r w:rsidR="00D55DB7" w:rsidRPr="00D55DB7">
        <w:rPr>
          <w:rFonts w:cstheme="minorHAnsi"/>
          <w:sz w:val="22"/>
          <w:szCs w:val="22"/>
        </w:rPr>
        <w:t>or of unknown age)</w:t>
      </w:r>
    </w:p>
    <w:p w14:paraId="102E93F4" w14:textId="77777777" w:rsidR="008D2B62" w:rsidRDefault="008D2B62" w:rsidP="00725A1E">
      <w:pPr>
        <w:pStyle w:val="BodyText"/>
        <w:spacing w:before="0" w:line="276" w:lineRule="auto"/>
        <w:rPr>
          <w:rFonts w:cstheme="minorHAnsi"/>
          <w:sz w:val="22"/>
          <w:szCs w:val="22"/>
        </w:rPr>
      </w:pPr>
    </w:p>
    <w:p w14:paraId="54EAFAF8" w14:textId="77777777" w:rsidR="00132EB7" w:rsidRDefault="00132EB7" w:rsidP="00002B8F">
      <w:pPr>
        <w:pStyle w:val="BodyText"/>
        <w:spacing w:before="0" w:after="0" w:line="276" w:lineRule="auto"/>
        <w:rPr>
          <w:rFonts w:cstheme="minorHAnsi"/>
          <w:sz w:val="22"/>
          <w:szCs w:val="22"/>
        </w:rPr>
      </w:pPr>
    </w:p>
    <w:p w14:paraId="4973E5ED" w14:textId="08879850" w:rsidR="005A165E" w:rsidRDefault="005A165E" w:rsidP="00002B8F">
      <w:pPr>
        <w:pStyle w:val="BodyText"/>
        <w:spacing w:before="0" w:after="0" w:line="276" w:lineRule="auto"/>
        <w:rPr>
          <w:rFonts w:cstheme="minorHAnsi"/>
          <w:sz w:val="22"/>
          <w:szCs w:val="22"/>
        </w:rPr>
      </w:pPr>
      <w:r>
        <w:rPr>
          <w:rFonts w:cstheme="minorHAnsi"/>
          <w:sz w:val="22"/>
          <w:szCs w:val="22"/>
        </w:rPr>
        <w:t xml:space="preserve">The following considerations are </w:t>
      </w:r>
      <w:r w:rsidR="005938FF">
        <w:rPr>
          <w:rFonts w:cstheme="minorHAnsi"/>
          <w:sz w:val="22"/>
          <w:szCs w:val="22"/>
        </w:rPr>
        <w:t>important to note:</w:t>
      </w:r>
    </w:p>
    <w:p w14:paraId="4E03682B" w14:textId="4D145466" w:rsidR="005A165E" w:rsidRPr="005A165E" w:rsidRDefault="005938FF" w:rsidP="00002B8F">
      <w:pPr>
        <w:pStyle w:val="BodyText"/>
        <w:spacing w:before="0" w:after="0" w:line="276" w:lineRule="auto"/>
        <w:ind w:left="720"/>
        <w:rPr>
          <w:rFonts w:cstheme="minorHAnsi"/>
          <w:sz w:val="22"/>
          <w:szCs w:val="22"/>
        </w:rPr>
      </w:pPr>
      <w:r>
        <w:rPr>
          <w:rFonts w:cstheme="minorHAnsi"/>
          <w:sz w:val="22"/>
          <w:szCs w:val="22"/>
        </w:rPr>
        <w:t xml:space="preserve">- </w:t>
      </w:r>
      <w:r w:rsidR="005A165E" w:rsidRPr="005A165E">
        <w:rPr>
          <w:rFonts w:cstheme="minorHAnsi"/>
          <w:sz w:val="22"/>
          <w:szCs w:val="22"/>
        </w:rPr>
        <w:t xml:space="preserve">Ideally thresholds would </w:t>
      </w:r>
      <w:r w:rsidR="008F2BC6">
        <w:rPr>
          <w:rFonts w:cstheme="minorHAnsi"/>
          <w:sz w:val="22"/>
          <w:szCs w:val="22"/>
        </w:rPr>
        <w:t xml:space="preserve">be </w:t>
      </w:r>
      <w:r w:rsidR="005A165E" w:rsidRPr="005A165E">
        <w:rPr>
          <w:rFonts w:cstheme="minorHAnsi"/>
          <w:sz w:val="22"/>
          <w:szCs w:val="22"/>
        </w:rPr>
        <w:t xml:space="preserve">set individually for each </w:t>
      </w:r>
      <w:r>
        <w:rPr>
          <w:rFonts w:cstheme="minorHAnsi"/>
          <w:sz w:val="22"/>
          <w:szCs w:val="22"/>
        </w:rPr>
        <w:t>vegetation type</w:t>
      </w:r>
      <w:r w:rsidR="00002B8F">
        <w:rPr>
          <w:rFonts w:cstheme="minorHAnsi"/>
          <w:sz w:val="22"/>
          <w:szCs w:val="22"/>
        </w:rPr>
        <w:t xml:space="preserve">, but </w:t>
      </w:r>
      <w:r w:rsidR="005A165E" w:rsidRPr="005A165E">
        <w:rPr>
          <w:rFonts w:cstheme="minorHAnsi"/>
          <w:sz w:val="22"/>
          <w:szCs w:val="22"/>
        </w:rPr>
        <w:t>time constraints limited the capacity for this.</w:t>
      </w:r>
    </w:p>
    <w:p w14:paraId="05E27608" w14:textId="2E741FDB" w:rsidR="005A165E" w:rsidRPr="005A165E" w:rsidRDefault="005938FF" w:rsidP="00002B8F">
      <w:pPr>
        <w:pStyle w:val="BodyText"/>
        <w:spacing w:before="0" w:after="0" w:line="276" w:lineRule="auto"/>
        <w:ind w:left="720"/>
        <w:rPr>
          <w:rFonts w:cstheme="minorHAnsi"/>
          <w:sz w:val="22"/>
          <w:szCs w:val="22"/>
        </w:rPr>
      </w:pPr>
      <w:r>
        <w:rPr>
          <w:rFonts w:cstheme="minorHAnsi"/>
          <w:sz w:val="22"/>
          <w:szCs w:val="22"/>
        </w:rPr>
        <w:t xml:space="preserve">- </w:t>
      </w:r>
      <w:r w:rsidR="005A165E" w:rsidRPr="005A165E">
        <w:rPr>
          <w:rFonts w:cstheme="minorHAnsi"/>
          <w:sz w:val="22"/>
          <w:szCs w:val="22"/>
        </w:rPr>
        <w:t xml:space="preserve">Some </w:t>
      </w:r>
      <w:r>
        <w:rPr>
          <w:rFonts w:cstheme="minorHAnsi"/>
          <w:sz w:val="22"/>
          <w:szCs w:val="22"/>
        </w:rPr>
        <w:t xml:space="preserve">vegetation types </w:t>
      </w:r>
      <w:r w:rsidR="005A165E" w:rsidRPr="005A165E">
        <w:rPr>
          <w:rFonts w:cstheme="minorHAnsi"/>
          <w:sz w:val="22"/>
          <w:szCs w:val="22"/>
        </w:rPr>
        <w:t>are likely to be more tolerant to an undesirable growth</w:t>
      </w:r>
      <w:r w:rsidR="008F2BC6">
        <w:rPr>
          <w:rFonts w:cstheme="minorHAnsi"/>
          <w:sz w:val="22"/>
          <w:szCs w:val="22"/>
        </w:rPr>
        <w:t>-</w:t>
      </w:r>
      <w:r w:rsidR="005A165E" w:rsidRPr="005A165E">
        <w:rPr>
          <w:rFonts w:cstheme="minorHAnsi"/>
          <w:sz w:val="22"/>
          <w:szCs w:val="22"/>
        </w:rPr>
        <w:t>stage distribution than others.</w:t>
      </w:r>
    </w:p>
    <w:p w14:paraId="45199A0A" w14:textId="37F6F36B" w:rsidR="00E54F47" w:rsidRDefault="005938FF" w:rsidP="00002B8F">
      <w:pPr>
        <w:pStyle w:val="BodyText"/>
        <w:spacing w:before="0" w:after="0" w:line="276" w:lineRule="auto"/>
        <w:ind w:left="720"/>
        <w:rPr>
          <w:rFonts w:cstheme="minorHAnsi"/>
          <w:sz w:val="22"/>
          <w:szCs w:val="22"/>
        </w:rPr>
      </w:pPr>
      <w:r>
        <w:rPr>
          <w:rFonts w:cstheme="minorHAnsi"/>
          <w:sz w:val="22"/>
          <w:szCs w:val="22"/>
        </w:rPr>
        <w:t xml:space="preserve">- </w:t>
      </w:r>
      <w:r w:rsidR="005A165E" w:rsidRPr="005A165E">
        <w:rPr>
          <w:rFonts w:cstheme="minorHAnsi"/>
          <w:sz w:val="22"/>
          <w:szCs w:val="22"/>
        </w:rPr>
        <w:t xml:space="preserve">There must be consistency </w:t>
      </w:r>
      <w:r w:rsidR="00A124E8">
        <w:rPr>
          <w:rFonts w:cstheme="minorHAnsi"/>
          <w:sz w:val="22"/>
          <w:szCs w:val="22"/>
        </w:rPr>
        <w:t>between</w:t>
      </w:r>
      <w:r w:rsidR="005A165E" w:rsidRPr="005A165E">
        <w:rPr>
          <w:rFonts w:cstheme="minorHAnsi"/>
          <w:sz w:val="22"/>
          <w:szCs w:val="22"/>
        </w:rPr>
        <w:t xml:space="preserve"> </w:t>
      </w:r>
      <w:r w:rsidR="00AD1BE6">
        <w:rPr>
          <w:rFonts w:cstheme="minorHAnsi"/>
          <w:sz w:val="22"/>
          <w:szCs w:val="22"/>
        </w:rPr>
        <w:t xml:space="preserve">values defined for </w:t>
      </w:r>
      <w:r w:rsidR="00A124E8">
        <w:rPr>
          <w:rFonts w:cstheme="minorHAnsi"/>
          <w:sz w:val="22"/>
          <w:szCs w:val="22"/>
        </w:rPr>
        <w:t>what constitutes an ‘</w:t>
      </w:r>
      <w:r w:rsidR="00AD1BE6">
        <w:rPr>
          <w:rFonts w:cstheme="minorHAnsi"/>
          <w:sz w:val="22"/>
          <w:szCs w:val="22"/>
        </w:rPr>
        <w:t>ecologically desirable</w:t>
      </w:r>
      <w:r w:rsidR="00A124E8">
        <w:rPr>
          <w:rFonts w:cstheme="minorHAnsi"/>
          <w:sz w:val="22"/>
          <w:szCs w:val="22"/>
        </w:rPr>
        <w:t>’</w:t>
      </w:r>
      <w:r w:rsidR="00AD1BE6">
        <w:rPr>
          <w:rFonts w:cstheme="minorHAnsi"/>
          <w:sz w:val="22"/>
          <w:szCs w:val="22"/>
        </w:rPr>
        <w:t xml:space="preserve"> mix of growth stages for </w:t>
      </w:r>
      <w:r w:rsidR="008F2BC6" w:rsidRPr="008F2BC6">
        <w:rPr>
          <w:rFonts w:cstheme="minorHAnsi"/>
          <w:sz w:val="22"/>
          <w:szCs w:val="22"/>
        </w:rPr>
        <w:t xml:space="preserve">Desirable Mix of Growth Stages </w:t>
      </w:r>
      <w:r w:rsidR="00AD1BE6">
        <w:rPr>
          <w:rFonts w:cstheme="minorHAnsi"/>
          <w:sz w:val="22"/>
          <w:szCs w:val="22"/>
        </w:rPr>
        <w:t xml:space="preserve">, and </w:t>
      </w:r>
      <w:r w:rsidR="005A165E" w:rsidRPr="005A165E">
        <w:rPr>
          <w:rFonts w:cstheme="minorHAnsi"/>
          <w:sz w:val="22"/>
          <w:szCs w:val="22"/>
        </w:rPr>
        <w:t xml:space="preserve">thresholds </w:t>
      </w:r>
      <w:r w:rsidR="00A124E8">
        <w:rPr>
          <w:rFonts w:cstheme="minorHAnsi"/>
          <w:sz w:val="22"/>
          <w:szCs w:val="22"/>
        </w:rPr>
        <w:t xml:space="preserve">set for the </w:t>
      </w:r>
      <w:r w:rsidR="005A165E" w:rsidRPr="005A165E">
        <w:rPr>
          <w:rFonts w:cstheme="minorHAnsi"/>
          <w:sz w:val="22"/>
          <w:szCs w:val="22"/>
        </w:rPr>
        <w:t xml:space="preserve">Vegetation Resilience </w:t>
      </w:r>
      <w:r w:rsidR="00A124E8">
        <w:rPr>
          <w:rFonts w:cstheme="minorHAnsi"/>
          <w:sz w:val="22"/>
          <w:szCs w:val="22"/>
        </w:rPr>
        <w:t xml:space="preserve">metric (note, these are not discussed in the current contribution).  This is important so that </w:t>
      </w:r>
      <w:r w:rsidR="005A165E" w:rsidRPr="005A165E">
        <w:rPr>
          <w:rFonts w:cstheme="minorHAnsi"/>
          <w:sz w:val="22"/>
          <w:szCs w:val="22"/>
        </w:rPr>
        <w:t>maintaining one metric in a desirable state does not lead to a breaching of the threshold</w:t>
      </w:r>
      <w:r>
        <w:rPr>
          <w:rFonts w:cstheme="minorHAnsi"/>
          <w:sz w:val="22"/>
          <w:szCs w:val="22"/>
        </w:rPr>
        <w:t xml:space="preserve"> in the other metric</w:t>
      </w:r>
      <w:r w:rsidR="005A165E" w:rsidRPr="005A165E">
        <w:rPr>
          <w:rFonts w:cstheme="minorHAnsi"/>
          <w:sz w:val="22"/>
          <w:szCs w:val="22"/>
        </w:rPr>
        <w:t>.</w:t>
      </w:r>
    </w:p>
    <w:p w14:paraId="1E06309C" w14:textId="77777777" w:rsidR="008D2B62" w:rsidRDefault="008D2B62" w:rsidP="00725A1E">
      <w:pPr>
        <w:pStyle w:val="BodyText"/>
        <w:spacing w:before="0" w:line="276" w:lineRule="auto"/>
        <w:ind w:left="720"/>
        <w:rPr>
          <w:rFonts w:cstheme="minorHAnsi"/>
          <w:sz w:val="22"/>
          <w:szCs w:val="22"/>
        </w:rPr>
      </w:pPr>
    </w:p>
    <w:p w14:paraId="1D99F7A2" w14:textId="77777777" w:rsidR="00A4420B" w:rsidRDefault="00A4420B" w:rsidP="00725A1E">
      <w:pPr>
        <w:pStyle w:val="BodyText"/>
        <w:spacing w:before="0" w:line="276" w:lineRule="auto"/>
        <w:ind w:left="720"/>
        <w:rPr>
          <w:rFonts w:cstheme="minorHAnsi"/>
          <w:sz w:val="22"/>
          <w:szCs w:val="22"/>
        </w:rPr>
        <w:sectPr w:rsidR="00A4420B" w:rsidSect="00C33004">
          <w:pgSz w:w="11906" w:h="16838"/>
          <w:pgMar w:top="1440" w:right="1080" w:bottom="1440" w:left="1080" w:header="708" w:footer="708" w:gutter="0"/>
          <w:cols w:space="708"/>
          <w:docGrid w:linePitch="360"/>
        </w:sectPr>
      </w:pPr>
    </w:p>
    <w:p w14:paraId="46D8F2D2" w14:textId="77777777" w:rsidR="008D2B62" w:rsidRPr="00D55DB7" w:rsidRDefault="008D2B62" w:rsidP="00725A1E">
      <w:pPr>
        <w:pStyle w:val="BodyText"/>
        <w:spacing w:before="0" w:line="276" w:lineRule="auto"/>
        <w:ind w:left="720"/>
        <w:rPr>
          <w:rFonts w:cstheme="minorHAnsi"/>
          <w:sz w:val="22"/>
          <w:szCs w:val="22"/>
        </w:rPr>
      </w:pPr>
    </w:p>
    <w:p w14:paraId="09605925" w14:textId="77777777" w:rsidR="00CD7F44" w:rsidRPr="00D55DB7" w:rsidRDefault="00CD7F44" w:rsidP="00725A1E">
      <w:pPr>
        <w:spacing w:line="276" w:lineRule="auto"/>
        <w:rPr>
          <w:rFonts w:cstheme="minorHAnsi"/>
          <w:color w:val="1F4E79" w:themeColor="accent5" w:themeShade="80"/>
          <w:szCs w:val="22"/>
        </w:rPr>
      </w:pPr>
    </w:p>
    <w:p w14:paraId="6D85AF13" w14:textId="77777777" w:rsidR="00CD7F44" w:rsidRPr="00D55DB7" w:rsidRDefault="00CD7F44" w:rsidP="00725A1E">
      <w:pPr>
        <w:spacing w:line="276" w:lineRule="auto"/>
        <w:jc w:val="center"/>
        <w:rPr>
          <w:rFonts w:cstheme="minorHAnsi"/>
          <w:szCs w:val="22"/>
        </w:rPr>
      </w:pPr>
      <w:r w:rsidRPr="00D55DB7">
        <w:rPr>
          <w:rFonts w:cstheme="minorHAnsi"/>
          <w:noProof/>
          <w:szCs w:val="22"/>
        </w:rPr>
        <w:drawing>
          <wp:inline distT="0" distB="0" distL="0" distR="0" wp14:anchorId="35F490C6" wp14:editId="0D3CFB9B">
            <wp:extent cx="7972022" cy="4367835"/>
            <wp:effectExtent l="0" t="0" r="0" b="0"/>
            <wp:docPr id="209" name="Picture 209"/>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7"/>
                    <pic:cNvPicPr>
                      <a:picLocks noChangeAspect="1" noChangeArrowheads="1"/>
                    </pic:cNvPicPr>
                  </pic:nvPicPr>
                  <pic:blipFill>
                    <a:blip r:embed="rId33" cstate="print">
                      <a:extLst>
                        <a:ext uri="{28A0092B-C50C-407E-A947-70E740481C1C}">
                          <a14:useLocalDpi xmlns:a14="http://schemas.microsoft.com/office/drawing/2010/main" val="0"/>
                        </a:ext>
                      </a:extLst>
                    </a:blip>
                    <a:srcRect/>
                    <a:stretch>
                      <a:fillRect/>
                    </a:stretch>
                  </pic:blipFill>
                  <pic:spPr bwMode="auto">
                    <a:xfrm>
                      <a:off x="0" y="0"/>
                      <a:ext cx="8048796" cy="4409899"/>
                    </a:xfrm>
                    <a:prstGeom prst="rect">
                      <a:avLst/>
                    </a:prstGeom>
                    <a:noFill/>
                  </pic:spPr>
                </pic:pic>
              </a:graphicData>
            </a:graphic>
          </wp:inline>
        </w:drawing>
      </w:r>
    </w:p>
    <w:p w14:paraId="3C9A6A28" w14:textId="22A2F580" w:rsidR="00CD7F44" w:rsidRPr="00D55DB7" w:rsidRDefault="00CD7F44" w:rsidP="00725A1E">
      <w:pPr>
        <w:spacing w:line="276" w:lineRule="auto"/>
        <w:rPr>
          <w:rFonts w:cstheme="minorHAnsi"/>
          <w:szCs w:val="22"/>
        </w:rPr>
      </w:pPr>
      <w:r w:rsidRPr="00D55DB7">
        <w:rPr>
          <w:rFonts w:cstheme="minorHAnsi"/>
          <w:szCs w:val="22"/>
        </w:rPr>
        <w:t xml:space="preserve">Figure </w:t>
      </w:r>
      <w:r w:rsidR="00294764">
        <w:rPr>
          <w:rFonts w:cstheme="minorHAnsi"/>
          <w:szCs w:val="22"/>
        </w:rPr>
        <w:t>1</w:t>
      </w:r>
      <w:r w:rsidRPr="00D55DB7">
        <w:rPr>
          <w:rFonts w:cstheme="minorHAnsi"/>
          <w:szCs w:val="22"/>
        </w:rPr>
        <w:t>.  Results of polls taken to assess expert opinion on the question “For</w:t>
      </w:r>
      <w:r w:rsidR="00294764">
        <w:rPr>
          <w:rFonts w:cstheme="minorHAnsi"/>
          <w:szCs w:val="22"/>
        </w:rPr>
        <w:t xml:space="preserve"> vegetation types </w:t>
      </w:r>
      <w:r w:rsidRPr="00D55DB7">
        <w:rPr>
          <w:rFonts w:cstheme="minorHAnsi"/>
          <w:szCs w:val="22"/>
        </w:rPr>
        <w:t xml:space="preserve">in which fire is </w:t>
      </w:r>
      <w:r w:rsidRPr="0027566F">
        <w:rPr>
          <w:rFonts w:cstheme="minorHAnsi"/>
          <w:szCs w:val="22"/>
          <w:u w:val="single"/>
        </w:rPr>
        <w:t>stand-replacing</w:t>
      </w:r>
      <w:r w:rsidRPr="00D55DB7">
        <w:rPr>
          <w:rFonts w:cstheme="minorHAnsi"/>
          <w:szCs w:val="22"/>
        </w:rPr>
        <w:t>: what is the minimum proportion of their overall cover that should be in growth stage a) one (</w:t>
      </w:r>
      <w:r w:rsidR="0064396A">
        <w:rPr>
          <w:rFonts w:cstheme="minorHAnsi"/>
          <w:szCs w:val="22"/>
        </w:rPr>
        <w:t xml:space="preserve">GS1 </w:t>
      </w:r>
      <w:r w:rsidRPr="00D55DB7">
        <w:rPr>
          <w:rFonts w:cstheme="minorHAnsi"/>
          <w:szCs w:val="22"/>
        </w:rPr>
        <w:t>‘juvenility’), b) two (</w:t>
      </w:r>
      <w:r w:rsidR="0064396A">
        <w:rPr>
          <w:rFonts w:cstheme="minorHAnsi"/>
          <w:szCs w:val="22"/>
        </w:rPr>
        <w:t xml:space="preserve">GS2 </w:t>
      </w:r>
      <w:r w:rsidRPr="00D55DB7">
        <w:rPr>
          <w:rFonts w:cstheme="minorHAnsi"/>
          <w:szCs w:val="22"/>
        </w:rPr>
        <w:t>‘adolescence’), c) three (</w:t>
      </w:r>
      <w:r w:rsidR="0064396A">
        <w:rPr>
          <w:rFonts w:cstheme="minorHAnsi"/>
          <w:szCs w:val="22"/>
        </w:rPr>
        <w:t xml:space="preserve">GS3 </w:t>
      </w:r>
      <w:r w:rsidRPr="00D55DB7">
        <w:rPr>
          <w:rFonts w:cstheme="minorHAnsi"/>
          <w:szCs w:val="22"/>
        </w:rPr>
        <w:t>‘mature’), and d) four (</w:t>
      </w:r>
      <w:r w:rsidR="0064396A">
        <w:rPr>
          <w:rFonts w:cstheme="minorHAnsi"/>
          <w:szCs w:val="22"/>
        </w:rPr>
        <w:t xml:space="preserve">GS4 </w:t>
      </w:r>
      <w:r w:rsidRPr="00D55DB7">
        <w:rPr>
          <w:rFonts w:cstheme="minorHAnsi"/>
          <w:szCs w:val="22"/>
        </w:rPr>
        <w:t xml:space="preserve">‘old’) to avoid an undesirable level of ecosystem resilience loss? No less than…”.  Results of polls taken before (grey) and after (black) group discussion are shown separately.  </w:t>
      </w:r>
      <w:r w:rsidR="00117B3C">
        <w:rPr>
          <w:rFonts w:cstheme="minorHAnsi"/>
          <w:szCs w:val="22"/>
        </w:rPr>
        <w:t>Interim v</w:t>
      </w:r>
      <w:r w:rsidR="00294764">
        <w:rPr>
          <w:rFonts w:cstheme="minorHAnsi"/>
          <w:szCs w:val="22"/>
        </w:rPr>
        <w:t>alue</w:t>
      </w:r>
      <w:r w:rsidR="00117B3C">
        <w:rPr>
          <w:rFonts w:cstheme="minorHAnsi"/>
          <w:szCs w:val="22"/>
        </w:rPr>
        <w:t xml:space="preserve">s are </w:t>
      </w:r>
      <w:r w:rsidRPr="00D55DB7">
        <w:rPr>
          <w:rFonts w:cstheme="minorHAnsi"/>
          <w:szCs w:val="22"/>
        </w:rPr>
        <w:t xml:space="preserve">indicated by ‘a’; </w:t>
      </w:r>
      <w:r w:rsidR="00117B3C">
        <w:rPr>
          <w:rFonts w:cstheme="minorHAnsi"/>
          <w:szCs w:val="22"/>
        </w:rPr>
        <w:t xml:space="preserve">final values by </w:t>
      </w:r>
      <w:r w:rsidRPr="00D55DB7">
        <w:rPr>
          <w:rFonts w:cstheme="minorHAnsi"/>
          <w:szCs w:val="22"/>
        </w:rPr>
        <w:t xml:space="preserve">‘b’. </w:t>
      </w:r>
    </w:p>
    <w:p w14:paraId="206DB4C0" w14:textId="77777777" w:rsidR="00CD7F44" w:rsidRPr="00D55DB7" w:rsidRDefault="00CD7F44" w:rsidP="00725A1E">
      <w:pPr>
        <w:spacing w:line="276" w:lineRule="auto"/>
        <w:rPr>
          <w:rFonts w:cstheme="minorHAnsi"/>
          <w:szCs w:val="22"/>
        </w:rPr>
      </w:pPr>
    </w:p>
    <w:p w14:paraId="2BBBDE5A" w14:textId="77777777" w:rsidR="00CD7F44" w:rsidRPr="00D55DB7" w:rsidRDefault="00CD7F44" w:rsidP="00725A1E">
      <w:pPr>
        <w:spacing w:line="276" w:lineRule="auto"/>
        <w:jc w:val="center"/>
        <w:rPr>
          <w:rFonts w:cstheme="minorHAnsi"/>
          <w:szCs w:val="22"/>
        </w:rPr>
      </w:pPr>
      <w:r w:rsidRPr="00D55DB7">
        <w:rPr>
          <w:rFonts w:cstheme="minorHAnsi"/>
          <w:noProof/>
          <w:szCs w:val="22"/>
        </w:rPr>
        <w:drawing>
          <wp:inline distT="0" distB="0" distL="0" distR="0" wp14:anchorId="2628474C" wp14:editId="1FEBB36D">
            <wp:extent cx="8899596" cy="4931764"/>
            <wp:effectExtent l="0" t="0" r="0" b="0"/>
            <wp:docPr id="210" name="Picture 210"/>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8"/>
                    <pic:cNvPicPr>
                      <a:picLocks noChangeAspect="1" noChangeArrowheads="1"/>
                    </pic:cNvPicPr>
                  </pic:nvPicPr>
                  <pic:blipFill>
                    <a:blip r:embed="rId34" cstate="print">
                      <a:extLst>
                        <a:ext uri="{28A0092B-C50C-407E-A947-70E740481C1C}">
                          <a14:useLocalDpi xmlns:a14="http://schemas.microsoft.com/office/drawing/2010/main" val="0"/>
                        </a:ext>
                      </a:extLst>
                    </a:blip>
                    <a:srcRect/>
                    <a:stretch>
                      <a:fillRect/>
                    </a:stretch>
                  </pic:blipFill>
                  <pic:spPr bwMode="auto">
                    <a:xfrm>
                      <a:off x="0" y="0"/>
                      <a:ext cx="8975127" cy="4973620"/>
                    </a:xfrm>
                    <a:prstGeom prst="rect">
                      <a:avLst/>
                    </a:prstGeom>
                    <a:noFill/>
                  </pic:spPr>
                </pic:pic>
              </a:graphicData>
            </a:graphic>
          </wp:inline>
        </w:drawing>
      </w:r>
    </w:p>
    <w:p w14:paraId="36BDCAFC" w14:textId="096F804D" w:rsidR="00A4420B" w:rsidRDefault="00CD7F44" w:rsidP="00725A1E">
      <w:pPr>
        <w:spacing w:line="276" w:lineRule="auto"/>
        <w:rPr>
          <w:rFonts w:cstheme="minorHAnsi"/>
          <w:szCs w:val="22"/>
        </w:rPr>
        <w:sectPr w:rsidR="00A4420B" w:rsidSect="00C33004">
          <w:pgSz w:w="16838" w:h="11906" w:orient="landscape"/>
          <w:pgMar w:top="1080" w:right="1440" w:bottom="1080" w:left="1440" w:header="708" w:footer="708" w:gutter="0"/>
          <w:cols w:space="708"/>
          <w:docGrid w:linePitch="360"/>
        </w:sectPr>
      </w:pPr>
      <w:r w:rsidRPr="00D55DB7">
        <w:rPr>
          <w:rFonts w:cstheme="minorHAnsi"/>
          <w:szCs w:val="22"/>
        </w:rPr>
        <w:t xml:space="preserve">Figure </w:t>
      </w:r>
      <w:r w:rsidR="00294764">
        <w:rPr>
          <w:rFonts w:cstheme="minorHAnsi"/>
          <w:szCs w:val="22"/>
        </w:rPr>
        <w:t>2</w:t>
      </w:r>
      <w:r w:rsidRPr="00D55DB7">
        <w:rPr>
          <w:rFonts w:cstheme="minorHAnsi"/>
          <w:szCs w:val="22"/>
        </w:rPr>
        <w:t xml:space="preserve">.  Results of polls taken to assess expert opinion on the question “For </w:t>
      </w:r>
      <w:r w:rsidR="00294764">
        <w:rPr>
          <w:rFonts w:cstheme="minorHAnsi"/>
          <w:szCs w:val="22"/>
        </w:rPr>
        <w:t>vegetation types</w:t>
      </w:r>
      <w:r w:rsidRPr="00D55DB7">
        <w:rPr>
          <w:rFonts w:cstheme="minorHAnsi"/>
          <w:szCs w:val="22"/>
        </w:rPr>
        <w:t xml:space="preserve"> that </w:t>
      </w:r>
      <w:r w:rsidRPr="0027566F">
        <w:rPr>
          <w:rFonts w:cstheme="minorHAnsi"/>
          <w:szCs w:val="22"/>
          <w:u w:val="single"/>
        </w:rPr>
        <w:t>resprout epicormically</w:t>
      </w:r>
      <w:r w:rsidRPr="00D55DB7">
        <w:rPr>
          <w:rFonts w:cstheme="minorHAnsi"/>
          <w:szCs w:val="22"/>
        </w:rPr>
        <w:t xml:space="preserve"> after fire: what is the minimum proportion of their overall cover that should be in growth stage a) one (</w:t>
      </w:r>
      <w:r w:rsidR="0064396A">
        <w:rPr>
          <w:rFonts w:cstheme="minorHAnsi"/>
          <w:szCs w:val="22"/>
        </w:rPr>
        <w:t xml:space="preserve">GS1 </w:t>
      </w:r>
      <w:r w:rsidRPr="00D55DB7">
        <w:rPr>
          <w:rFonts w:cstheme="minorHAnsi"/>
          <w:szCs w:val="22"/>
        </w:rPr>
        <w:t>‘juvenility’), b) two (</w:t>
      </w:r>
      <w:r w:rsidR="0064396A">
        <w:rPr>
          <w:rFonts w:cstheme="minorHAnsi"/>
          <w:szCs w:val="22"/>
        </w:rPr>
        <w:t xml:space="preserve">GS2 </w:t>
      </w:r>
      <w:r w:rsidRPr="00D55DB7">
        <w:rPr>
          <w:rFonts w:cstheme="minorHAnsi"/>
          <w:szCs w:val="22"/>
        </w:rPr>
        <w:t>‘adolescence’), c) three (</w:t>
      </w:r>
      <w:r w:rsidR="0064396A">
        <w:rPr>
          <w:rFonts w:cstheme="minorHAnsi"/>
          <w:szCs w:val="22"/>
        </w:rPr>
        <w:t xml:space="preserve">GS3 </w:t>
      </w:r>
      <w:r w:rsidRPr="00D55DB7">
        <w:rPr>
          <w:rFonts w:cstheme="minorHAnsi"/>
          <w:szCs w:val="22"/>
        </w:rPr>
        <w:t>‘mature’), and d) four (</w:t>
      </w:r>
      <w:r w:rsidR="0064396A">
        <w:rPr>
          <w:rFonts w:cstheme="minorHAnsi"/>
          <w:szCs w:val="22"/>
        </w:rPr>
        <w:t xml:space="preserve">GS4 </w:t>
      </w:r>
      <w:r w:rsidRPr="00D55DB7">
        <w:rPr>
          <w:rFonts w:cstheme="minorHAnsi"/>
          <w:szCs w:val="22"/>
        </w:rPr>
        <w:t xml:space="preserve">‘old’) to avoid an undesirable level of ecosystem resilience loss? No less than…”.  Results of polls taken before (grey) and after (black) group discussion are shown separately.  </w:t>
      </w:r>
      <w:r w:rsidR="00117B3C">
        <w:rPr>
          <w:rFonts w:cstheme="minorHAnsi"/>
          <w:szCs w:val="22"/>
        </w:rPr>
        <w:t xml:space="preserve">Interim values are </w:t>
      </w:r>
      <w:r w:rsidR="00117B3C" w:rsidRPr="00D55DB7">
        <w:rPr>
          <w:rFonts w:cstheme="minorHAnsi"/>
          <w:szCs w:val="22"/>
        </w:rPr>
        <w:t xml:space="preserve">indicated by ‘a’; </w:t>
      </w:r>
      <w:r w:rsidR="00117B3C">
        <w:rPr>
          <w:rFonts w:cstheme="minorHAnsi"/>
          <w:szCs w:val="22"/>
        </w:rPr>
        <w:t xml:space="preserve">final values by </w:t>
      </w:r>
      <w:r w:rsidR="00117B3C" w:rsidRPr="00D55DB7">
        <w:rPr>
          <w:rFonts w:cstheme="minorHAnsi"/>
          <w:szCs w:val="22"/>
        </w:rPr>
        <w:t>‘b’.</w:t>
      </w:r>
    </w:p>
    <w:p w14:paraId="09DEB92A" w14:textId="5F8C18A6" w:rsidR="000D32D1" w:rsidRDefault="000F0F41" w:rsidP="00725A1E">
      <w:pPr>
        <w:spacing w:line="276" w:lineRule="auto"/>
        <w:rPr>
          <w:rFonts w:cstheme="minorHAnsi"/>
          <w:i/>
          <w:iCs/>
          <w:szCs w:val="22"/>
        </w:rPr>
      </w:pPr>
      <w:r>
        <w:rPr>
          <w:rFonts w:cstheme="minorHAnsi"/>
          <w:i/>
          <w:iCs/>
          <w:szCs w:val="22"/>
        </w:rPr>
        <w:t>References</w:t>
      </w:r>
    </w:p>
    <w:p w14:paraId="46D9E271" w14:textId="77777777" w:rsidR="00D83229" w:rsidRDefault="00D83229" w:rsidP="00D83229">
      <w:pPr>
        <w:pStyle w:val="EndNoteBibliography"/>
        <w:spacing w:after="0"/>
        <w:ind w:left="720" w:hanging="720"/>
      </w:pPr>
      <w:r w:rsidRPr="00D65D44">
        <w:t xml:space="preserve">Giljohann, K.M., J. Di Stefano, H. Sitters, M. Swan, and L.T. Kelly 2021. </w:t>
      </w:r>
      <w:r w:rsidRPr="00D65D44">
        <w:rPr>
          <w:i/>
        </w:rPr>
        <w:t>Fire Ecology Strategy: Ecological resilience assessment tools and process review subproject ERP38</w:t>
      </w:r>
      <w:r w:rsidRPr="00D65D44">
        <w:t>. Department of Environment Land Water and Planning</w:t>
      </w:r>
    </w:p>
    <w:p w14:paraId="2C311994" w14:textId="77777777" w:rsidR="00D83229" w:rsidRPr="00D65D44" w:rsidRDefault="00D83229" w:rsidP="00D83229">
      <w:pPr>
        <w:pStyle w:val="EndNoteBibliography"/>
        <w:spacing w:after="0"/>
        <w:ind w:left="720" w:hanging="720"/>
      </w:pPr>
      <w:r w:rsidRPr="00D65D44">
        <w:t xml:space="preserve">Cheal, D.C. 2010. </w:t>
      </w:r>
      <w:r w:rsidRPr="00D65D44">
        <w:rPr>
          <w:i/>
        </w:rPr>
        <w:t>Growth stages and tolerable fire intervals for Victoria's native vegetation data sets.</w:t>
      </w:r>
      <w:r w:rsidRPr="00D65D44">
        <w:t xml:space="preserve"> (Vol. Fire and Adaptive Management Report No. 84.). East Melbourne, Australia: Department of Sustainability and Environment.</w:t>
      </w:r>
    </w:p>
    <w:p w14:paraId="38B48F4E" w14:textId="66A70B18" w:rsidR="00D83229" w:rsidRPr="00D65D44" w:rsidRDefault="00D83229" w:rsidP="00D83229">
      <w:pPr>
        <w:pStyle w:val="EndNoteBibliography"/>
        <w:spacing w:after="0"/>
        <w:ind w:left="720" w:hanging="720"/>
      </w:pPr>
      <w:r w:rsidRPr="00D65D44">
        <w:t xml:space="preserve">Chick, M.P., A. York, H. Sitters, J. Di Stefano, and C.R. Nitschke 2019. Combining optimization and simulation modelling to measure the cumulative impacts of prescribed fire and wildfire on vegetation species diversity. </w:t>
      </w:r>
      <w:r w:rsidRPr="00D65D44">
        <w:rPr>
          <w:i/>
        </w:rPr>
        <w:t xml:space="preserve">Journal of Applied Ecology </w:t>
      </w:r>
      <w:r w:rsidRPr="00D65D44">
        <w:t>56: 722-732.</w:t>
      </w:r>
    </w:p>
    <w:p w14:paraId="070D7A8D" w14:textId="2AFDD37C" w:rsidR="00D83229" w:rsidRPr="00D65D44" w:rsidRDefault="00D83229" w:rsidP="00D83229">
      <w:pPr>
        <w:pStyle w:val="EndNoteBibliography"/>
        <w:spacing w:after="0"/>
        <w:ind w:left="720" w:hanging="720"/>
      </w:pPr>
      <w:r w:rsidRPr="00D65D44">
        <w:t xml:space="preserve">Kelly, L.T., A.F. Bennett, M.F. Clarke, and M.A. McCarthy 2015. Optimal fire histories for biodiversity conservation. </w:t>
      </w:r>
      <w:r w:rsidRPr="00D65D44">
        <w:rPr>
          <w:i/>
        </w:rPr>
        <w:t xml:space="preserve">Conservation Biology </w:t>
      </w:r>
      <w:r w:rsidRPr="00D65D44">
        <w:t xml:space="preserve">29: 473-481 </w:t>
      </w:r>
      <w:hyperlink r:id="rId35" w:history="1">
        <w:r w:rsidRPr="00D65D44">
          <w:rPr>
            <w:rStyle w:val="Hyperlink"/>
          </w:rPr>
          <w:t>https://doi.org/10.1111/cobi.12384</w:t>
        </w:r>
      </w:hyperlink>
      <w:r w:rsidRPr="00D65D44">
        <w:t>.</w:t>
      </w:r>
    </w:p>
    <w:p w14:paraId="5E83ECEA" w14:textId="316189C3" w:rsidR="00D83229" w:rsidRPr="00D65D44" w:rsidRDefault="00D83229" w:rsidP="00D83229">
      <w:pPr>
        <w:pStyle w:val="EndNoteBibliography"/>
        <w:spacing w:after="0"/>
        <w:ind w:left="720" w:hanging="720"/>
      </w:pPr>
      <w:r w:rsidRPr="00D65D44">
        <w:t xml:space="preserve">Swan, M., H. Sitters, J. Cawson, T. Duff, Y. Wibisono, and A. York 2018. Fire planning for multispecies conservation: Integrating growth stage and fire severity. </w:t>
      </w:r>
      <w:r w:rsidRPr="00D65D44">
        <w:rPr>
          <w:i/>
        </w:rPr>
        <w:t xml:space="preserve">Forest ecology and management </w:t>
      </w:r>
      <w:r w:rsidRPr="00D65D44">
        <w:t>415</w:t>
      </w:r>
      <w:r w:rsidR="00762778">
        <w:t>:</w:t>
      </w:r>
      <w:r w:rsidRPr="00D65D44">
        <w:t xml:space="preserve"> 85-97 10.1016/j.foreco.2018.01.003.</w:t>
      </w:r>
    </w:p>
    <w:p w14:paraId="227A6FFF" w14:textId="05EEC2DA" w:rsidR="00D83229" w:rsidRDefault="00D83229" w:rsidP="00D83229">
      <w:pPr>
        <w:pStyle w:val="EndNoteBibliography"/>
        <w:spacing w:after="0"/>
        <w:ind w:left="720" w:hanging="720"/>
      </w:pPr>
      <w:r w:rsidRPr="00D65D44">
        <w:t xml:space="preserve">Watson, S.J., R.S. Taylor, D.G. Nimmo, L.T. Kelly, A. Haslem, M.F. Clarke, and A.F. Bennett 2012. Effects of time since fire on birds: How informative are generalized fire response curves for conservation management? </w:t>
      </w:r>
      <w:r w:rsidRPr="00D65D44">
        <w:rPr>
          <w:i/>
        </w:rPr>
        <w:t xml:space="preserve">Ecological Applications </w:t>
      </w:r>
      <w:r w:rsidRPr="00D65D44">
        <w:t>22: 685-696.</w:t>
      </w:r>
    </w:p>
    <w:p w14:paraId="41A52026" w14:textId="62FD5C08" w:rsidR="00494B9C" w:rsidRDefault="00D83229" w:rsidP="00A41B2D">
      <w:pPr>
        <w:pStyle w:val="EndNoteBibliography"/>
        <w:spacing w:after="0"/>
        <w:ind w:left="720" w:hanging="720"/>
        <w:rPr>
          <w:rFonts w:cstheme="minorHAnsi"/>
          <w:szCs w:val="22"/>
        </w:rPr>
      </w:pPr>
      <w:r w:rsidRPr="00D65D44">
        <w:t xml:space="preserve">Wood, S.N. 2011. Fast stable restricted maximum likelihood and marginal likelihood estimation of semiparametric generalized linear models. </w:t>
      </w:r>
      <w:r w:rsidRPr="00D65D44">
        <w:rPr>
          <w:i/>
        </w:rPr>
        <w:t xml:space="preserve">Journal of the Royal Statistical Society (B) </w:t>
      </w:r>
      <w:r w:rsidRPr="00D65D44">
        <w:t>73: 3-36.</w:t>
      </w:r>
    </w:p>
    <w:sectPr w:rsidR="00494B9C" w:rsidSect="00C33004">
      <w:pgSz w:w="11906" w:h="16838"/>
      <w:pgMar w:top="1440" w:right="1080" w:bottom="1440" w:left="1080" w:header="708" w:footer="708" w:gutter="0"/>
      <w:cols w:space="708"/>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endnote w:type="separator" w:id="-1">
    <w:p w14:paraId="72ACF0A6" w14:textId="77777777" w:rsidR="00AA3EA7" w:rsidRDefault="00AA3EA7" w:rsidP="00F62799">
      <w:pPr>
        <w:spacing w:after="0"/>
      </w:pPr>
      <w:r>
        <w:separator/>
      </w:r>
    </w:p>
  </w:endnote>
  <w:endnote w:type="continuationSeparator" w:id="0">
    <w:p w14:paraId="5F2F108E" w14:textId="77777777" w:rsidR="00AA3EA7" w:rsidRDefault="00AA3EA7" w:rsidP="00F62799">
      <w:pPr>
        <w:spacing w:after="0"/>
      </w:pPr>
      <w:r>
        <w:continuationSeparator/>
      </w:r>
    </w:p>
  </w:endnote>
  <w:endnote w:type="continuationNotice" w:id="1">
    <w:p w14:paraId="771D7B5D" w14:textId="77777777" w:rsidR="00AA3EA7" w:rsidRDefault="00AA3EA7">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5B" w:usb2="00000009" w:usb3="00000000" w:csb0="000001FF" w:csb1="00000000"/>
  </w:font>
  <w:font w:name="Courier New">
    <w:panose1 w:val="02070309020205020404"/>
    <w:charset w:val="00"/>
    <w:family w:val="modern"/>
    <w:pitch w:val="fixed"/>
    <w:sig w:usb0="E0002E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Calibri">
    <w:panose1 w:val="020F0502020204030204"/>
    <w:charset w:val="00"/>
    <w:family w:val="swiss"/>
    <w:pitch w:val="variable"/>
    <w:sig w:usb0="E4002EFF" w:usb1="C000247B" w:usb2="00000009" w:usb3="00000000" w:csb0="000001FF" w:csb1="00000000"/>
  </w:font>
  <w:font w:name="Arial">
    <w:panose1 w:val="020B0604020202020204"/>
    <w:charset w:val="00"/>
    <w:family w:val="swiss"/>
    <w:pitch w:val="variable"/>
    <w:sig w:usb0="E0002EFF" w:usb1="C000785B" w:usb2="00000009" w:usb3="00000000" w:csb0="000001FF" w:csb1="00000000"/>
  </w:font>
  <w:font w:name="Calibri Light">
    <w:panose1 w:val="020F0302020204030204"/>
    <w:charset w:val="00"/>
    <w:family w:val="swiss"/>
    <w:pitch w:val="variable"/>
    <w:sig w:usb0="E4002EFF" w:usb1="C000247B" w:usb2="00000009" w:usb3="00000000" w:csb0="000001FF"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02C02FE7" w14:textId="3F51FA27" w:rsidR="00CD39FB" w:rsidRDefault="00CD39FB">
    <w:pPr>
      <w:pStyle w:val="Footer"/>
    </w:pPr>
    <w:r>
      <w:rPr>
        <w:noProof/>
      </w:rPr>
      <mc:AlternateContent>
        <mc:Choice Requires="wps">
          <w:drawing>
            <wp:anchor distT="0" distB="0" distL="0" distR="0" simplePos="0" relativeHeight="251658241" behindDoc="0" locked="0" layoutInCell="1" allowOverlap="1" wp14:anchorId="46F67878" wp14:editId="030D2EE1">
              <wp:simplePos x="635" y="635"/>
              <wp:positionH relativeFrom="page">
                <wp:align>center</wp:align>
              </wp:positionH>
              <wp:positionV relativeFrom="page">
                <wp:align>bottom</wp:align>
              </wp:positionV>
              <wp:extent cx="443865" cy="443865"/>
              <wp:effectExtent l="0" t="0" r="15240" b="0"/>
              <wp:wrapNone/>
              <wp:docPr id="2" name="Text Box 2" descr="OFFICIAL-Sensitive">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39DD207D" w14:textId="73343360" w:rsidR="00CD39FB" w:rsidRPr="00CD39FB" w:rsidRDefault="00CD39FB" w:rsidP="00CD39FB">
                          <w:pPr>
                            <w:spacing w:after="0"/>
                            <w:rPr>
                              <w:rFonts w:ascii="Calibri" w:eastAsia="Calibri" w:hAnsi="Calibri" w:cs="Calibri"/>
                              <w:noProof/>
                              <w:color w:val="000000"/>
                              <w:sz w:val="24"/>
                            </w:rPr>
                          </w:pPr>
                          <w:r w:rsidRPr="00CD39FB">
                            <w:rPr>
                              <w:rFonts w:ascii="Calibri" w:eastAsia="Calibri" w:hAnsi="Calibri" w:cs="Calibri"/>
                              <w:noProof/>
                              <w:color w:val="000000"/>
                              <w:sz w:val="24"/>
                            </w:rPr>
                            <w:t>OFFICIAL-Sensitive</w:t>
                          </w:r>
                        </w:p>
                      </w:txbxContent>
                    </wps:txbx>
                    <wps:bodyPr rot="0" spcFirstLastPara="0" vertOverflow="overflow" horzOverflow="overflow" vert="horz" wrap="none" lIns="0" tIns="0" rIns="0" bIns="190500" numCol="1" spcCol="0" rtlCol="0" fromWordArt="0" anchor="b" anchorCtr="0" forceAA="0" compatLnSpc="1">
                      <a:prstTxWarp prst="textNoShape">
                        <a:avLst/>
                      </a:prstTxWarp>
                      <a:spAutoFit/>
                    </wps:bodyPr>
                  </wps:wsp>
                </a:graphicData>
              </a:graphic>
            </wp:anchor>
          </w:drawing>
        </mc:Choice>
        <mc:Fallback>
          <w:pict>
            <v:shapetype w14:anchorId="46F67878" id="_x0000_t202" coordsize="21600,21600" o:spt="202" path="m,l,21600r21600,l21600,xe">
              <v:stroke joinstyle="miter"/>
              <v:path gradientshapeok="t" o:connecttype="rect"/>
            </v:shapetype>
            <v:shape id="Text Box 2" o:spid="_x0000_s1026" type="#_x0000_t202" alt="OFFICIAL-Sensitive" style="position:absolute;margin-left:0;margin-top:0;width:34.95pt;height:34.95pt;z-index:251658241;visibility:visible;mso-wrap-style:none;mso-wrap-distance-left:0;mso-wrap-distance-top:0;mso-wrap-distance-right:0;mso-wrap-distance-bottom:0;mso-position-horizontal:center;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2PK12BgIAABUEAAAOAAAAZHJzL2Uyb0RvYy54bWysU01v2zAMvQ/YfxB0X+x0bdEacYqsRYYB&#10;QVsgHXpWZCk2IIsCpcTOfv0o2W62bqdhF/mZpPjx+LS461vDjgp9A7bk81nOmbISqsbuS/79Zf3p&#10;hjMfhK2EAatKflKe3y0/flh0rlAXUIOpFDJKYn3RuZLXIbgiy7ysVSv8DJyy5NSArQj0i/usQtFR&#10;9tZkF3l+nXWAlUOQynuyPgxOvkz5tVYyPGntVWCm5NRbSCemcxfPbLkQxR6Fqxs5tiH+oYtWNJaK&#10;vqV6EEGwAzZ/pGobieBBh5mENgOtG6nSDDTNPH83zbYWTqVZiBzv3mjy/y+tfDxu3TOy0H+BnhYY&#10;CemcLzwZ4zy9xjZ+qVNGfqLw9Eab6gOTZLy8/HxzfcWZJNeIKUt2vuzQh68KWhZByZG2ksgSx40P&#10;Q+gUEmtZWDfGpM0Y+5uBckZLdu4wotDv+rHtHVQnmgZhWLR3ct1QzY3w4VkgbZYGILWGJzq0ga7k&#10;MCLOasAff7PHeCKcvJx1pJSSW5IyZ+abpUVEUU0AJ7BLYH6bX+Xkt4f2Hkh/c3oKTiZIVgxmghqh&#10;fSUdr2IhcgkrqVzJdxO8D4Nk6R1ItVqlINKPE2Fjt07G1JGnSOJL/yrQjUwHWtEjTDISxTvCh9h4&#10;07vVIRDtaRuR04HIkWrSXtrn+E6iuH/9T1Hn17z8CQAA//8DAFBLAwQUAAYACAAAACEAN+3R+NkA&#10;AAADAQAADwAAAGRycy9kb3ducmV2LnhtbEyPQU/DMAyF70j8h8hI3FjKJiZWmk5oEqchpG1cuHmJ&#10;1xYap2rcrfv3BDiwi5+sZ733uViOvlVH6mMT2MD9JANFbINruDLwvnu5ewQVBdlhG5gMnCnCsry+&#10;KjB34cQbOm6lUimEY44GapEu1zramjzGSeiIk3cIvUdJa19p1+MphftWT7Nsrj02nBpq7GhVk/3a&#10;Dt7Aw0ZehzfezT7G6flz3a3s7LC2xtzejM9PoIRG+T+GH/yEDmVi2oeBXVStgfSI/M7kzRcLUPs/&#10;1WWhL9nLbwAAAP//AwBQSwECLQAUAAYACAAAACEAtoM4kv4AAADhAQAAEwAAAAAAAAAAAAAAAAAA&#10;AAAAW0NvbnRlbnRfVHlwZXNdLnhtbFBLAQItABQABgAIAAAAIQA4/SH/1gAAAJQBAAALAAAAAAAA&#10;AAAAAAAAAC8BAABfcmVscy8ucmVsc1BLAQItABQABgAIAAAAIQB2PK12BgIAABUEAAAOAAAAAAAA&#10;AAAAAAAAAC4CAABkcnMvZTJvRG9jLnhtbFBLAQItABQABgAIAAAAIQA37dH42QAAAAMBAAAPAAAA&#10;AAAAAAAAAAAAAGAEAABkcnMvZG93bnJldi54bWxQSwUGAAAAAAQABADzAAAAZgUAAAAA&#10;" filled="f" stroked="f">
              <v:textbox style="mso-fit-shape-to-text:t" inset="0,0,0,15pt">
                <w:txbxContent>
                  <w:p w14:paraId="39DD207D" w14:textId="73343360" w:rsidR="00CD39FB" w:rsidRPr="00CD39FB" w:rsidRDefault="00CD39FB" w:rsidP="00CD39FB">
                    <w:pPr>
                      <w:spacing w:after="0"/>
                      <w:rPr>
                        <w:rFonts w:ascii="Calibri" w:eastAsia="Calibri" w:hAnsi="Calibri" w:cs="Calibri"/>
                        <w:noProof/>
                        <w:color w:val="000000"/>
                        <w:sz w:val="24"/>
                      </w:rPr>
                    </w:pPr>
                    <w:r w:rsidRPr="00CD39FB">
                      <w:rPr>
                        <w:rFonts w:ascii="Calibri" w:eastAsia="Calibri" w:hAnsi="Calibri" w:cs="Calibri"/>
                        <w:noProof/>
                        <w:color w:val="000000"/>
                        <w:sz w:val="24"/>
                      </w:rPr>
                      <w:t>OFFICIAL-Sensitive</w:t>
                    </w:r>
                  </w:p>
                </w:txbxContent>
              </v:textbox>
              <w10:wrap anchorx="page" anchory="page"/>
            </v:shape>
          </w:pict>
        </mc:Fallback>
      </mc:AlternateContent>
    </w: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B196156" w14:textId="13228D0B" w:rsidR="00F62799" w:rsidRDefault="003C38C0">
    <w:pPr>
      <w:pStyle w:val="Footer"/>
      <w:jc w:val="right"/>
    </w:pPr>
    <w:sdt>
      <w:sdtPr>
        <w:id w:val="-592012767"/>
        <w:docPartObj>
          <w:docPartGallery w:val="Page Numbers (Bottom of Page)"/>
          <w:docPartUnique/>
        </w:docPartObj>
      </w:sdtPr>
      <w:sdtEndPr>
        <w:rPr>
          <w:noProof/>
        </w:rPr>
      </w:sdtEndPr>
      <w:sdtContent>
        <w:r w:rsidR="00F62799">
          <w:fldChar w:fldCharType="begin"/>
        </w:r>
        <w:r w:rsidR="00F62799">
          <w:instrText xml:space="preserve"> PAGE   \* MERGEFORMAT </w:instrText>
        </w:r>
        <w:r w:rsidR="00F62799">
          <w:fldChar w:fldCharType="separate"/>
        </w:r>
        <w:r w:rsidR="00F62799">
          <w:rPr>
            <w:noProof/>
          </w:rPr>
          <w:t>2</w:t>
        </w:r>
        <w:r w:rsidR="00F62799">
          <w:rPr>
            <w:noProof/>
          </w:rPr>
          <w:fldChar w:fldCharType="end"/>
        </w:r>
      </w:sdtContent>
    </w:sdt>
  </w:p>
  <w:p w14:paraId="573DEDD0" w14:textId="77777777" w:rsidR="00F62799" w:rsidRDefault="00F62799">
    <w:pPr>
      <w:pStyle w:val="Footer"/>
    </w:pP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p w14:paraId="117DD6AD" w14:textId="2A216FBA" w:rsidR="00CD39FB" w:rsidRDefault="00CD39FB">
    <w:pPr>
      <w:pStyle w:val="Footer"/>
    </w:pPr>
    <w:r>
      <w:rPr>
        <w:noProof/>
      </w:rPr>
      <mc:AlternateContent>
        <mc:Choice Requires="wps">
          <w:drawing>
            <wp:anchor distT="0" distB="0" distL="0" distR="0" simplePos="0" relativeHeight="251658240" behindDoc="0" locked="0" layoutInCell="1" allowOverlap="1" wp14:anchorId="5FC80DD5" wp14:editId="5F9FA805">
              <wp:simplePos x="635" y="635"/>
              <wp:positionH relativeFrom="page">
                <wp:align>center</wp:align>
              </wp:positionH>
              <wp:positionV relativeFrom="page">
                <wp:align>bottom</wp:align>
              </wp:positionV>
              <wp:extent cx="443865" cy="443865"/>
              <wp:effectExtent l="0" t="0" r="15240" b="0"/>
              <wp:wrapNone/>
              <wp:docPr id="1" name="Text Box 1" descr="OFFICIAL-Sensitive">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63FC7580" w14:textId="6734AB6E" w:rsidR="00CD39FB" w:rsidRPr="00CD39FB" w:rsidRDefault="00CD39FB" w:rsidP="00CD39FB">
                          <w:pPr>
                            <w:spacing w:after="0"/>
                            <w:rPr>
                              <w:rFonts w:ascii="Calibri" w:eastAsia="Calibri" w:hAnsi="Calibri" w:cs="Calibri"/>
                              <w:noProof/>
                              <w:color w:val="000000"/>
                              <w:sz w:val="24"/>
                            </w:rPr>
                          </w:pPr>
                          <w:r w:rsidRPr="00CD39FB">
                            <w:rPr>
                              <w:rFonts w:ascii="Calibri" w:eastAsia="Calibri" w:hAnsi="Calibri" w:cs="Calibri"/>
                              <w:noProof/>
                              <w:color w:val="000000"/>
                              <w:sz w:val="24"/>
                            </w:rPr>
                            <w:t>OFFICIAL-Sensitive</w:t>
                          </w:r>
                        </w:p>
                      </w:txbxContent>
                    </wps:txbx>
                    <wps:bodyPr rot="0" spcFirstLastPara="0" vertOverflow="overflow" horzOverflow="overflow" vert="horz" wrap="none" lIns="0" tIns="0" rIns="0" bIns="190500" numCol="1" spcCol="0" rtlCol="0" fromWordArt="0" anchor="b" anchorCtr="0" forceAA="0" compatLnSpc="1">
                      <a:prstTxWarp prst="textNoShape">
                        <a:avLst/>
                      </a:prstTxWarp>
                      <a:spAutoFit/>
                    </wps:bodyPr>
                  </wps:wsp>
                </a:graphicData>
              </a:graphic>
            </wp:anchor>
          </w:drawing>
        </mc:Choice>
        <mc:Fallback>
          <w:pict>
            <v:shapetype w14:anchorId="5FC80DD5" id="_x0000_t202" coordsize="21600,21600" o:spt="202" path="m,l,21600r21600,l21600,xe">
              <v:stroke joinstyle="miter"/>
              <v:path gradientshapeok="t" o:connecttype="rect"/>
            </v:shapetype>
            <v:shape id="Text Box 1" o:spid="_x0000_s1027" type="#_x0000_t202" alt="OFFICIAL-Sensitive" style="position:absolute;margin-left:0;margin-top:0;width:34.95pt;height:34.95pt;z-index:251658240;visibility:visible;mso-wrap-style:none;mso-wrap-distance-left:0;mso-wrap-distance-top:0;mso-wrap-distance-right:0;mso-wrap-distance-bottom:0;mso-position-horizontal:center;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PHLlaCQIAABwEAAAOAAAAZHJzL2Uyb0RvYy54bWysU01v2zAMvQ/YfxB0X+x0bdEZcYqsRYYB&#10;QVsgHXpWZCk2IIsCpcTOfv0o2W66bqdhF/mZpPjx+LS47VvDjgp9A7bk81nOmbISqsbuS/7jef3p&#10;hjMfhK2EAatKflKe3y4/flh0rlAXUIOpFDJKYn3RuZLXIbgiy7ysVSv8DJyy5NSArQj0i/usQtFR&#10;9tZkF3l+nXWAlUOQynuy3g9Ovkz5tVYyPGrtVWCm5NRbSCemcxfPbLkQxR6Fqxs5tiH+oYtWNJaK&#10;vqa6F0GwAzZ/pGobieBBh5mENgOtG6nSDDTNPH83zbYWTqVZiBzvXmny/y+tfDhu3ROy0H+FnhYY&#10;CemcLzwZ4zy9xjZ+qVNGfqLw9Eqb6gOTZLy8/HxzfcWZJNeIKUt2vuzQh28KWhZByZG2ksgSx40P&#10;Q+gUEmtZWDfGpM0Y+5uBckZLdu4wotDvetZUb7rfQXWioRCGfXsn1w2V3ggfngTSgmkOEm14pEMb&#10;6EoOI+KsBvz5N3uMJ97Jy1lHgim5JUVzZr5b2kfU1gRwArsE5l/yq5z89tDeAclwTi/CyQTJisFM&#10;UCO0LyTnVSxELmEllSv5boJ3YVAuPQepVqsURDJyImzs1smYOtIVuXzuXwS6kfBAm3qASU2ieMf7&#10;EBtverc6BGI/LSVSOxA5Mk4STGsdn0vU+Nv/FHV+1MtfAAAA//8DAFBLAwQUAAYACAAAACEAN+3R&#10;+NkAAAADAQAADwAAAGRycy9kb3ducmV2LnhtbEyPQU/DMAyF70j8h8hI3FjKJiZWmk5oEqchpG1c&#10;uHmJ1xYap2rcrfv3BDiwi5+sZ733uViOvlVH6mMT2MD9JANFbINruDLwvnu5ewQVBdlhG5gMnCnC&#10;sry+KjB34cQbOm6lUimEY44GapEu1zramjzGSeiIk3cIvUdJa19p1+MphftWT7Nsrj02nBpq7GhV&#10;k/3aDt7Aw0ZehzfezT7G6flz3a3s7LC2xtzejM9PoIRG+T+GH/yEDmVi2oeBXVStgfSI/M7kzRcL&#10;UPs/1WWhL9nLbwAAAP//AwBQSwECLQAUAAYACAAAACEAtoM4kv4AAADhAQAAEwAAAAAAAAAAAAAA&#10;AAAAAAAAW0NvbnRlbnRfVHlwZXNdLnhtbFBLAQItABQABgAIAAAAIQA4/SH/1gAAAJQBAAALAAAA&#10;AAAAAAAAAAAAAC8BAABfcmVscy8ucmVsc1BLAQItABQABgAIAAAAIQAPHLlaCQIAABwEAAAOAAAA&#10;AAAAAAAAAAAAAC4CAABkcnMvZTJvRG9jLnhtbFBLAQItABQABgAIAAAAIQA37dH42QAAAAMBAAAP&#10;AAAAAAAAAAAAAAAAAGMEAABkcnMvZG93bnJldi54bWxQSwUGAAAAAAQABADzAAAAaQUAAAAA&#10;" filled="f" stroked="f">
              <v:textbox style="mso-fit-shape-to-text:t" inset="0,0,0,15pt">
                <w:txbxContent>
                  <w:p w14:paraId="63FC7580" w14:textId="6734AB6E" w:rsidR="00CD39FB" w:rsidRPr="00CD39FB" w:rsidRDefault="00CD39FB" w:rsidP="00CD39FB">
                    <w:pPr>
                      <w:spacing w:after="0"/>
                      <w:rPr>
                        <w:rFonts w:ascii="Calibri" w:eastAsia="Calibri" w:hAnsi="Calibri" w:cs="Calibri"/>
                        <w:noProof/>
                        <w:color w:val="000000"/>
                        <w:sz w:val="24"/>
                      </w:rPr>
                    </w:pPr>
                    <w:r w:rsidRPr="00CD39FB">
                      <w:rPr>
                        <w:rFonts w:ascii="Calibri" w:eastAsia="Calibri" w:hAnsi="Calibri" w:cs="Calibri"/>
                        <w:noProof/>
                        <w:color w:val="000000"/>
                        <w:sz w:val="24"/>
                      </w:rPr>
                      <w:t>OFFICIAL-Sensitive</w:t>
                    </w:r>
                  </w:p>
                </w:txbxContent>
              </v:textbox>
              <w10:wrap anchorx="page" anchory="page"/>
            </v:shape>
          </w:pict>
        </mc:Fallback>
      </mc:AlternateContent>
    </w: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footnote w:type="separator" w:id="-1">
    <w:p w14:paraId="5BB9725C" w14:textId="77777777" w:rsidR="00AA3EA7" w:rsidRDefault="00AA3EA7" w:rsidP="00F62799">
      <w:pPr>
        <w:spacing w:after="0"/>
      </w:pPr>
      <w:r>
        <w:separator/>
      </w:r>
    </w:p>
  </w:footnote>
  <w:footnote w:type="continuationSeparator" w:id="0">
    <w:p w14:paraId="681E8271" w14:textId="77777777" w:rsidR="00AA3EA7" w:rsidRDefault="00AA3EA7" w:rsidP="00F62799">
      <w:pPr>
        <w:spacing w:after="0"/>
      </w:pPr>
      <w:r>
        <w:continuationSeparator/>
      </w:r>
    </w:p>
  </w:footnote>
  <w:footnote w:type="continuationNotice" w:id="1">
    <w:p w14:paraId="2A4D3510" w14:textId="77777777" w:rsidR="00AA3EA7" w:rsidRDefault="00AA3EA7">
      <w:pPr>
        <w:spacing w:after="0"/>
      </w:pPr>
    </w:p>
  </w:footnote>
</w:footnotes>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du wp14">
  <w:abstractNum w:abstractNumId="0" w15:restartNumberingAfterBreak="0">
    <w:nsid w:val="002B20C3"/>
    <w:multiLevelType w:val="hybridMultilevel"/>
    <w:tmpl w:val="AB60378C"/>
    <w:lvl w:ilvl="0" w:tplc="0C090001">
      <w:start w:val="1"/>
      <w:numFmt w:val="bullet"/>
      <w:lvlText w:val=""/>
      <w:lvlJc w:val="left"/>
      <w:pPr>
        <w:ind w:left="720" w:hanging="360"/>
      </w:pPr>
      <w:rPr>
        <w:rFonts w:ascii="Symbol" w:hAnsi="Symbol" w:hint="default"/>
      </w:rPr>
    </w:lvl>
    <w:lvl w:ilvl="1" w:tplc="0C090003" w:tentative="1">
      <w:start w:val="1"/>
      <w:numFmt w:val="bullet"/>
      <w:lvlText w:val="o"/>
      <w:lvlJc w:val="left"/>
      <w:pPr>
        <w:ind w:left="1440" w:hanging="360"/>
      </w:pPr>
      <w:rPr>
        <w:rFonts w:ascii="Courier New" w:hAnsi="Courier New" w:cs="Courier New" w:hint="default"/>
      </w:rPr>
    </w:lvl>
    <w:lvl w:ilvl="2" w:tplc="0C090005" w:tentative="1">
      <w:start w:val="1"/>
      <w:numFmt w:val="bullet"/>
      <w:lvlText w:val=""/>
      <w:lvlJc w:val="left"/>
      <w:pPr>
        <w:ind w:left="2160" w:hanging="360"/>
      </w:pPr>
      <w:rPr>
        <w:rFonts w:ascii="Wingdings" w:hAnsi="Wingdings" w:hint="default"/>
      </w:rPr>
    </w:lvl>
    <w:lvl w:ilvl="3" w:tplc="0C090001" w:tentative="1">
      <w:start w:val="1"/>
      <w:numFmt w:val="bullet"/>
      <w:lvlText w:val=""/>
      <w:lvlJc w:val="left"/>
      <w:pPr>
        <w:ind w:left="2880" w:hanging="360"/>
      </w:pPr>
      <w:rPr>
        <w:rFonts w:ascii="Symbol" w:hAnsi="Symbol" w:hint="default"/>
      </w:rPr>
    </w:lvl>
    <w:lvl w:ilvl="4" w:tplc="0C090003" w:tentative="1">
      <w:start w:val="1"/>
      <w:numFmt w:val="bullet"/>
      <w:lvlText w:val="o"/>
      <w:lvlJc w:val="left"/>
      <w:pPr>
        <w:ind w:left="3600" w:hanging="360"/>
      </w:pPr>
      <w:rPr>
        <w:rFonts w:ascii="Courier New" w:hAnsi="Courier New" w:cs="Courier New" w:hint="default"/>
      </w:rPr>
    </w:lvl>
    <w:lvl w:ilvl="5" w:tplc="0C090005" w:tentative="1">
      <w:start w:val="1"/>
      <w:numFmt w:val="bullet"/>
      <w:lvlText w:val=""/>
      <w:lvlJc w:val="left"/>
      <w:pPr>
        <w:ind w:left="4320" w:hanging="360"/>
      </w:pPr>
      <w:rPr>
        <w:rFonts w:ascii="Wingdings" w:hAnsi="Wingdings" w:hint="default"/>
      </w:rPr>
    </w:lvl>
    <w:lvl w:ilvl="6" w:tplc="0C090001" w:tentative="1">
      <w:start w:val="1"/>
      <w:numFmt w:val="bullet"/>
      <w:lvlText w:val=""/>
      <w:lvlJc w:val="left"/>
      <w:pPr>
        <w:ind w:left="5040" w:hanging="360"/>
      </w:pPr>
      <w:rPr>
        <w:rFonts w:ascii="Symbol" w:hAnsi="Symbol" w:hint="default"/>
      </w:rPr>
    </w:lvl>
    <w:lvl w:ilvl="7" w:tplc="0C090003" w:tentative="1">
      <w:start w:val="1"/>
      <w:numFmt w:val="bullet"/>
      <w:lvlText w:val="o"/>
      <w:lvlJc w:val="left"/>
      <w:pPr>
        <w:ind w:left="5760" w:hanging="360"/>
      </w:pPr>
      <w:rPr>
        <w:rFonts w:ascii="Courier New" w:hAnsi="Courier New" w:cs="Courier New" w:hint="default"/>
      </w:rPr>
    </w:lvl>
    <w:lvl w:ilvl="8" w:tplc="0C090005" w:tentative="1">
      <w:start w:val="1"/>
      <w:numFmt w:val="bullet"/>
      <w:lvlText w:val=""/>
      <w:lvlJc w:val="left"/>
      <w:pPr>
        <w:ind w:left="6480" w:hanging="360"/>
      </w:pPr>
      <w:rPr>
        <w:rFonts w:ascii="Wingdings" w:hAnsi="Wingdings" w:hint="default"/>
      </w:rPr>
    </w:lvl>
  </w:abstractNum>
  <w:abstractNum w:abstractNumId="1" w15:restartNumberingAfterBreak="0">
    <w:nsid w:val="03C553CC"/>
    <w:multiLevelType w:val="hybridMultilevel"/>
    <w:tmpl w:val="F9968E14"/>
    <w:lvl w:ilvl="0" w:tplc="0C09000F">
      <w:start w:val="1"/>
      <w:numFmt w:val="decimal"/>
      <w:lvlText w:val="%1."/>
      <w:lvlJc w:val="left"/>
      <w:pPr>
        <w:ind w:left="360" w:hanging="360"/>
      </w:pPr>
      <w:rPr>
        <w:rFonts w:hint="default"/>
      </w:rPr>
    </w:lvl>
    <w:lvl w:ilvl="1" w:tplc="0C090019" w:tentative="1">
      <w:start w:val="1"/>
      <w:numFmt w:val="lowerLetter"/>
      <w:lvlText w:val="%2."/>
      <w:lvlJc w:val="left"/>
      <w:pPr>
        <w:ind w:left="1080" w:hanging="360"/>
      </w:pPr>
    </w:lvl>
    <w:lvl w:ilvl="2" w:tplc="0C09001B" w:tentative="1">
      <w:start w:val="1"/>
      <w:numFmt w:val="lowerRoman"/>
      <w:lvlText w:val="%3."/>
      <w:lvlJc w:val="right"/>
      <w:pPr>
        <w:ind w:left="1800" w:hanging="180"/>
      </w:pPr>
    </w:lvl>
    <w:lvl w:ilvl="3" w:tplc="0C09000F" w:tentative="1">
      <w:start w:val="1"/>
      <w:numFmt w:val="decimal"/>
      <w:lvlText w:val="%4."/>
      <w:lvlJc w:val="left"/>
      <w:pPr>
        <w:ind w:left="2520" w:hanging="360"/>
      </w:pPr>
    </w:lvl>
    <w:lvl w:ilvl="4" w:tplc="0C090019" w:tentative="1">
      <w:start w:val="1"/>
      <w:numFmt w:val="lowerLetter"/>
      <w:lvlText w:val="%5."/>
      <w:lvlJc w:val="left"/>
      <w:pPr>
        <w:ind w:left="3240" w:hanging="360"/>
      </w:pPr>
    </w:lvl>
    <w:lvl w:ilvl="5" w:tplc="0C09001B" w:tentative="1">
      <w:start w:val="1"/>
      <w:numFmt w:val="lowerRoman"/>
      <w:lvlText w:val="%6."/>
      <w:lvlJc w:val="right"/>
      <w:pPr>
        <w:ind w:left="3960" w:hanging="180"/>
      </w:pPr>
    </w:lvl>
    <w:lvl w:ilvl="6" w:tplc="0C09000F" w:tentative="1">
      <w:start w:val="1"/>
      <w:numFmt w:val="decimal"/>
      <w:lvlText w:val="%7."/>
      <w:lvlJc w:val="left"/>
      <w:pPr>
        <w:ind w:left="4680" w:hanging="360"/>
      </w:pPr>
    </w:lvl>
    <w:lvl w:ilvl="7" w:tplc="0C090019" w:tentative="1">
      <w:start w:val="1"/>
      <w:numFmt w:val="lowerLetter"/>
      <w:lvlText w:val="%8."/>
      <w:lvlJc w:val="left"/>
      <w:pPr>
        <w:ind w:left="5400" w:hanging="360"/>
      </w:pPr>
    </w:lvl>
    <w:lvl w:ilvl="8" w:tplc="0C09001B" w:tentative="1">
      <w:start w:val="1"/>
      <w:numFmt w:val="lowerRoman"/>
      <w:lvlText w:val="%9."/>
      <w:lvlJc w:val="right"/>
      <w:pPr>
        <w:ind w:left="6120" w:hanging="180"/>
      </w:pPr>
    </w:lvl>
  </w:abstractNum>
  <w:abstractNum w:abstractNumId="2" w15:restartNumberingAfterBreak="0">
    <w:nsid w:val="068B37FE"/>
    <w:multiLevelType w:val="multilevel"/>
    <w:tmpl w:val="A2EE2272"/>
    <w:name w:val="DEPIListBullets"/>
    <w:lvl w:ilvl="0">
      <w:start w:val="1"/>
      <w:numFmt w:val="bullet"/>
      <w:pStyle w:val="ListBullet"/>
      <w:lvlText w:val="•"/>
      <w:lvlJc w:val="left"/>
      <w:pPr>
        <w:tabs>
          <w:tab w:val="num" w:pos="510"/>
        </w:tabs>
        <w:ind w:left="510" w:hanging="170"/>
      </w:pPr>
      <w:rPr>
        <w:rFonts w:ascii="Times New Roman" w:hAnsi="Times New Roman" w:cs="Times New Roman" w:hint="default"/>
        <w:b w:val="0"/>
        <w:i w:val="0"/>
        <w:color w:val="000000" w:themeColor="text1"/>
        <w:position w:val="0"/>
        <w:sz w:val="20"/>
      </w:rPr>
    </w:lvl>
    <w:lvl w:ilvl="1">
      <w:start w:val="1"/>
      <w:numFmt w:val="bullet"/>
      <w:pStyle w:val="ListBullet2"/>
      <w:lvlText w:val="–"/>
      <w:lvlJc w:val="left"/>
      <w:pPr>
        <w:tabs>
          <w:tab w:val="num" w:pos="680"/>
        </w:tabs>
        <w:ind w:left="680" w:hanging="170"/>
      </w:pPr>
      <w:rPr>
        <w:rFonts w:asciiTheme="minorHAnsi" w:hAnsiTheme="minorHAnsi" w:hint="default"/>
        <w:b w:val="0"/>
        <w:i w:val="0"/>
        <w:color w:val="auto"/>
        <w:position w:val="2"/>
        <w:sz w:val="20"/>
      </w:rPr>
    </w:lvl>
    <w:lvl w:ilvl="2">
      <w:start w:val="1"/>
      <w:numFmt w:val="bullet"/>
      <w:pStyle w:val="ListBullet3"/>
      <w:lvlText w:val="&gt;"/>
      <w:lvlJc w:val="left"/>
      <w:pPr>
        <w:tabs>
          <w:tab w:val="num" w:pos="850"/>
        </w:tabs>
        <w:ind w:left="850" w:hanging="170"/>
      </w:pPr>
      <w:rPr>
        <w:rFonts w:ascii="Symbol" w:hAnsi="Symbol" w:hint="default"/>
        <w:b w:val="0"/>
        <w:i w:val="0"/>
        <w:color w:val="000000" w:themeColor="text1"/>
        <w:spacing w:val="0"/>
        <w:w w:val="100"/>
        <w:position w:val="3"/>
        <w:sz w:val="18"/>
        <w:szCs w:val="16"/>
      </w:rPr>
    </w:lvl>
    <w:lvl w:ilvl="3">
      <w:start w:val="1"/>
      <w:numFmt w:val="none"/>
      <w:lvlText w:val=""/>
      <w:lvlJc w:val="left"/>
      <w:pPr>
        <w:tabs>
          <w:tab w:val="num" w:pos="-31340"/>
        </w:tabs>
        <w:ind w:left="-32427" w:firstLine="0"/>
      </w:pPr>
      <w:rPr>
        <w:rFonts w:hint="default"/>
      </w:rPr>
    </w:lvl>
    <w:lvl w:ilvl="4">
      <w:start w:val="1"/>
      <w:numFmt w:val="none"/>
      <w:lvlText w:val=""/>
      <w:lvlJc w:val="left"/>
      <w:pPr>
        <w:tabs>
          <w:tab w:val="num" w:pos="-31340"/>
        </w:tabs>
        <w:ind w:left="-32427" w:firstLine="0"/>
      </w:pPr>
      <w:rPr>
        <w:rFonts w:hint="default"/>
      </w:rPr>
    </w:lvl>
    <w:lvl w:ilvl="5">
      <w:start w:val="1"/>
      <w:numFmt w:val="none"/>
      <w:lvlText w:val=""/>
      <w:lvlJc w:val="left"/>
      <w:pPr>
        <w:tabs>
          <w:tab w:val="num" w:pos="-31340"/>
        </w:tabs>
        <w:ind w:left="-32427" w:firstLine="0"/>
      </w:pPr>
      <w:rPr>
        <w:rFonts w:hint="default"/>
      </w:rPr>
    </w:lvl>
    <w:lvl w:ilvl="6">
      <w:start w:val="1"/>
      <w:numFmt w:val="none"/>
      <w:lvlText w:val=""/>
      <w:lvlJc w:val="left"/>
      <w:pPr>
        <w:tabs>
          <w:tab w:val="num" w:pos="-31340"/>
        </w:tabs>
        <w:ind w:left="-32427" w:firstLine="0"/>
      </w:pPr>
      <w:rPr>
        <w:rFonts w:hint="default"/>
      </w:rPr>
    </w:lvl>
    <w:lvl w:ilvl="7">
      <w:start w:val="1"/>
      <w:numFmt w:val="none"/>
      <w:lvlText w:val=""/>
      <w:lvlJc w:val="left"/>
      <w:pPr>
        <w:tabs>
          <w:tab w:val="num" w:pos="-31340"/>
        </w:tabs>
        <w:ind w:left="-32427" w:firstLine="0"/>
      </w:pPr>
      <w:rPr>
        <w:rFonts w:hint="default"/>
      </w:rPr>
    </w:lvl>
    <w:lvl w:ilvl="8">
      <w:start w:val="1"/>
      <w:numFmt w:val="none"/>
      <w:lvlText w:val=""/>
      <w:lvlJc w:val="left"/>
      <w:pPr>
        <w:tabs>
          <w:tab w:val="num" w:pos="-31340"/>
        </w:tabs>
        <w:ind w:left="-32427" w:firstLine="0"/>
      </w:pPr>
      <w:rPr>
        <w:rFonts w:hint="default"/>
      </w:rPr>
    </w:lvl>
  </w:abstractNum>
  <w:abstractNum w:abstractNumId="3" w15:restartNumberingAfterBreak="0">
    <w:nsid w:val="0CB772B7"/>
    <w:multiLevelType w:val="multilevel"/>
    <w:tmpl w:val="11BCCC06"/>
    <w:lvl w:ilvl="0">
      <w:start w:val="1"/>
      <w:numFmt w:val="decimal"/>
      <w:pStyle w:val="Heading1-Numbered"/>
      <w:lvlText w:val="%1"/>
      <w:lvlJc w:val="left"/>
      <w:pPr>
        <w:tabs>
          <w:tab w:val="num" w:pos="432"/>
        </w:tabs>
        <w:ind w:left="432" w:hanging="432"/>
      </w:pPr>
      <w:rPr>
        <w:rFonts w:hint="default"/>
      </w:rPr>
    </w:lvl>
    <w:lvl w:ilvl="1">
      <w:start w:val="1"/>
      <w:numFmt w:val="decimal"/>
      <w:pStyle w:val="Heading2-Numbered"/>
      <w:lvlText w:val="%1.%2"/>
      <w:lvlJc w:val="left"/>
      <w:pPr>
        <w:tabs>
          <w:tab w:val="num" w:pos="3128"/>
        </w:tabs>
        <w:ind w:left="3128" w:hanging="576"/>
      </w:pPr>
      <w:rPr>
        <w:rFonts w:hint="default"/>
      </w:rPr>
    </w:lvl>
    <w:lvl w:ilvl="2">
      <w:start w:val="1"/>
      <w:numFmt w:val="decimal"/>
      <w:pStyle w:val="Heading3-Numbered"/>
      <w:lvlText w:val="%1.%2.%3"/>
      <w:lvlJc w:val="left"/>
      <w:pPr>
        <w:tabs>
          <w:tab w:val="num" w:pos="720"/>
        </w:tabs>
        <w:ind w:left="720" w:hanging="720"/>
      </w:pPr>
      <w:rPr>
        <w:rFonts w:hint="default"/>
      </w:rPr>
    </w:lvl>
    <w:lvl w:ilvl="3">
      <w:start w:val="1"/>
      <w:numFmt w:val="decimal"/>
      <w:lvlText w:val="%1.%2.%3.%4"/>
      <w:lvlJc w:val="left"/>
      <w:pPr>
        <w:tabs>
          <w:tab w:val="num" w:pos="864"/>
        </w:tabs>
        <w:ind w:left="864" w:hanging="864"/>
      </w:pPr>
      <w:rPr>
        <w:rFonts w:hint="default"/>
      </w:rPr>
    </w:lvl>
    <w:lvl w:ilvl="4">
      <w:start w:val="1"/>
      <w:numFmt w:val="decimal"/>
      <w:lvlText w:val="%1.%2.%3.%4.%5"/>
      <w:lvlJc w:val="left"/>
      <w:pPr>
        <w:tabs>
          <w:tab w:val="num" w:pos="1008"/>
        </w:tabs>
        <w:ind w:left="1008" w:hanging="1008"/>
      </w:pPr>
      <w:rPr>
        <w:rFonts w:hint="default"/>
      </w:rPr>
    </w:lvl>
    <w:lvl w:ilvl="5">
      <w:start w:val="1"/>
      <w:numFmt w:val="decimal"/>
      <w:lvlText w:val="%1.%2.%3.%4.%5.%6"/>
      <w:lvlJc w:val="left"/>
      <w:pPr>
        <w:tabs>
          <w:tab w:val="num" w:pos="1152"/>
        </w:tabs>
        <w:ind w:left="1152" w:hanging="1152"/>
      </w:pPr>
      <w:rPr>
        <w:rFonts w:hint="default"/>
      </w:rPr>
    </w:lvl>
    <w:lvl w:ilvl="6">
      <w:start w:val="1"/>
      <w:numFmt w:val="decimal"/>
      <w:lvlText w:val="%1.%2.%3.%4.%5.%6.%7"/>
      <w:lvlJc w:val="left"/>
      <w:pPr>
        <w:tabs>
          <w:tab w:val="num" w:pos="1296"/>
        </w:tabs>
        <w:ind w:left="1296" w:hanging="1296"/>
      </w:pPr>
      <w:rPr>
        <w:rFonts w:hint="default"/>
      </w:rPr>
    </w:lvl>
    <w:lvl w:ilvl="7">
      <w:start w:val="1"/>
      <w:numFmt w:val="decimal"/>
      <w:lvlText w:val="%1.%2.%3.%4.%5.%6.%7.%8"/>
      <w:lvlJc w:val="left"/>
      <w:pPr>
        <w:tabs>
          <w:tab w:val="num" w:pos="1440"/>
        </w:tabs>
        <w:ind w:left="1440" w:hanging="1440"/>
      </w:pPr>
      <w:rPr>
        <w:rFonts w:hint="default"/>
      </w:rPr>
    </w:lvl>
    <w:lvl w:ilvl="8">
      <w:start w:val="1"/>
      <w:numFmt w:val="decimal"/>
      <w:lvlText w:val="%1.%2.%3.%4.%5.%6.%7.%8.%9"/>
      <w:lvlJc w:val="left"/>
      <w:pPr>
        <w:tabs>
          <w:tab w:val="num" w:pos="1584"/>
        </w:tabs>
        <w:ind w:left="1584" w:hanging="1584"/>
      </w:pPr>
      <w:rPr>
        <w:rFonts w:hint="default"/>
      </w:rPr>
    </w:lvl>
  </w:abstractNum>
  <w:abstractNum w:abstractNumId="4" w15:restartNumberingAfterBreak="0">
    <w:nsid w:val="0FB2573F"/>
    <w:multiLevelType w:val="multilevel"/>
    <w:tmpl w:val="D18EE714"/>
    <w:name w:val="TableFootnotes"/>
    <w:lvl w:ilvl="0">
      <w:start w:val="1"/>
      <w:numFmt w:val="lowerLetter"/>
      <w:pStyle w:val="Footnotes"/>
      <w:lvlText w:val="%1."/>
      <w:lvlJc w:val="left"/>
      <w:pPr>
        <w:ind w:left="284" w:hanging="284"/>
      </w:pPr>
      <w:rPr>
        <w:rFonts w:hint="default"/>
        <w:spacing w:val="-10"/>
      </w:rPr>
    </w:lvl>
    <w:lvl w:ilvl="1">
      <w:start w:val="1"/>
      <w:numFmt w:val="lowerRoman"/>
      <w:pStyle w:val="Footnotes2"/>
      <w:lvlText w:val="%2."/>
      <w:lvlJc w:val="left"/>
      <w:pPr>
        <w:tabs>
          <w:tab w:val="num" w:pos="567"/>
        </w:tabs>
        <w:ind w:left="567" w:hanging="283"/>
      </w:pPr>
      <w:rPr>
        <w:rFonts w:hint="default"/>
        <w:spacing w:val="0"/>
        <w:w w:val="100"/>
        <w:kern w:val="0"/>
        <w:position w:val="0"/>
      </w:rPr>
    </w:lvl>
    <w:lvl w:ilvl="2">
      <w:start w:val="1"/>
      <w:numFmt w:val="none"/>
      <w:lvlRestart w:val="1"/>
      <w:lvlText w:val=""/>
      <w:lvlJc w:val="left"/>
      <w:pPr>
        <w:tabs>
          <w:tab w:val="num" w:pos="0"/>
        </w:tabs>
        <w:ind w:left="0" w:firstLine="0"/>
      </w:pPr>
      <w:rPr>
        <w:rFonts w:hint="default"/>
        <w:color w:val="auto"/>
        <w:spacing w:val="-4"/>
      </w:rPr>
    </w:lvl>
    <w:lvl w:ilvl="3">
      <w:start w:val="1"/>
      <w:numFmt w:val="none"/>
      <w:lvlText w:val=""/>
      <w:lvlJc w:val="left"/>
      <w:pPr>
        <w:tabs>
          <w:tab w:val="num" w:pos="0"/>
        </w:tabs>
        <w:ind w:left="0" w:hanging="5670"/>
      </w:pPr>
      <w:rPr>
        <w:rFonts w:hint="default"/>
        <w:spacing w:val="-10"/>
        <w:w w:val="100"/>
      </w:rPr>
    </w:lvl>
    <w:lvl w:ilvl="4">
      <w:start w:val="1"/>
      <w:numFmt w:val="none"/>
      <w:lvlText w:val=""/>
      <w:lvlJc w:val="left"/>
      <w:pPr>
        <w:tabs>
          <w:tab w:val="num" w:pos="0"/>
        </w:tabs>
        <w:ind w:left="0" w:firstLine="0"/>
      </w:pPr>
      <w:rPr>
        <w:rFonts w:hint="default"/>
      </w:rPr>
    </w:lvl>
    <w:lvl w:ilvl="5">
      <w:start w:val="1"/>
      <w:numFmt w:val="none"/>
      <w:lvlText w:val=""/>
      <w:lvlJc w:val="left"/>
      <w:pPr>
        <w:tabs>
          <w:tab w:val="num" w:pos="0"/>
        </w:tabs>
        <w:ind w:left="0" w:firstLine="0"/>
      </w:pPr>
      <w:rPr>
        <w:rFonts w:hint="default"/>
      </w:rPr>
    </w:lvl>
    <w:lvl w:ilvl="6">
      <w:start w:val="1"/>
      <w:numFmt w:val="none"/>
      <w:lvlRestart w:val="1"/>
      <w:lvlText w:val="%7"/>
      <w:lvlJc w:val="left"/>
      <w:pPr>
        <w:tabs>
          <w:tab w:val="num" w:pos="0"/>
        </w:tabs>
        <w:ind w:left="0" w:firstLine="0"/>
      </w:pPr>
      <w:rPr>
        <w:rFonts w:hint="default"/>
      </w:rPr>
    </w:lvl>
    <w:lvl w:ilvl="7">
      <w:start w:val="1"/>
      <w:numFmt w:val="none"/>
      <w:lvlText w:val="%8."/>
      <w:lvlJc w:val="left"/>
      <w:pPr>
        <w:tabs>
          <w:tab w:val="num" w:pos="0"/>
        </w:tabs>
        <w:ind w:left="0" w:firstLine="0"/>
      </w:pPr>
      <w:rPr>
        <w:rFonts w:hint="default"/>
        <w:position w:val="0"/>
      </w:rPr>
    </w:lvl>
    <w:lvl w:ilvl="8">
      <w:start w:val="1"/>
      <w:numFmt w:val="none"/>
      <w:lvlText w:val=""/>
      <w:lvlJc w:val="left"/>
      <w:pPr>
        <w:tabs>
          <w:tab w:val="num" w:pos="0"/>
        </w:tabs>
        <w:ind w:left="0" w:firstLine="0"/>
      </w:pPr>
      <w:rPr>
        <w:rFonts w:hint="default"/>
        <w:position w:val="2"/>
        <w:sz w:val="20"/>
        <w:szCs w:val="20"/>
      </w:rPr>
    </w:lvl>
  </w:abstractNum>
  <w:abstractNum w:abstractNumId="5" w15:restartNumberingAfterBreak="0">
    <w:nsid w:val="22E67EAA"/>
    <w:multiLevelType w:val="hybridMultilevel"/>
    <w:tmpl w:val="7C567AFE"/>
    <w:lvl w:ilvl="0" w:tplc="0C09000F">
      <w:start w:val="1"/>
      <w:numFmt w:val="decimal"/>
      <w:lvlText w:val="%1."/>
      <w:lvlJc w:val="left"/>
      <w:pPr>
        <w:ind w:left="720" w:hanging="360"/>
      </w:pPr>
      <w:rPr>
        <w:rFonts w:hint="default"/>
      </w:rPr>
    </w:lvl>
    <w:lvl w:ilvl="1" w:tplc="0C090019" w:tentative="1">
      <w:start w:val="1"/>
      <w:numFmt w:val="lowerLetter"/>
      <w:lvlText w:val="%2."/>
      <w:lvlJc w:val="left"/>
      <w:pPr>
        <w:ind w:left="1440" w:hanging="360"/>
      </w:pPr>
    </w:lvl>
    <w:lvl w:ilvl="2" w:tplc="0C09001B" w:tentative="1">
      <w:start w:val="1"/>
      <w:numFmt w:val="lowerRoman"/>
      <w:lvlText w:val="%3."/>
      <w:lvlJc w:val="right"/>
      <w:pPr>
        <w:ind w:left="2160" w:hanging="180"/>
      </w:pPr>
    </w:lvl>
    <w:lvl w:ilvl="3" w:tplc="0C09000F" w:tentative="1">
      <w:start w:val="1"/>
      <w:numFmt w:val="decimal"/>
      <w:lvlText w:val="%4."/>
      <w:lvlJc w:val="left"/>
      <w:pPr>
        <w:ind w:left="2880" w:hanging="360"/>
      </w:pPr>
    </w:lvl>
    <w:lvl w:ilvl="4" w:tplc="0C090019" w:tentative="1">
      <w:start w:val="1"/>
      <w:numFmt w:val="lowerLetter"/>
      <w:lvlText w:val="%5."/>
      <w:lvlJc w:val="left"/>
      <w:pPr>
        <w:ind w:left="3600" w:hanging="360"/>
      </w:pPr>
    </w:lvl>
    <w:lvl w:ilvl="5" w:tplc="0C09001B" w:tentative="1">
      <w:start w:val="1"/>
      <w:numFmt w:val="lowerRoman"/>
      <w:lvlText w:val="%6."/>
      <w:lvlJc w:val="right"/>
      <w:pPr>
        <w:ind w:left="4320" w:hanging="180"/>
      </w:pPr>
    </w:lvl>
    <w:lvl w:ilvl="6" w:tplc="0C09000F" w:tentative="1">
      <w:start w:val="1"/>
      <w:numFmt w:val="decimal"/>
      <w:lvlText w:val="%7."/>
      <w:lvlJc w:val="left"/>
      <w:pPr>
        <w:ind w:left="5040" w:hanging="360"/>
      </w:pPr>
    </w:lvl>
    <w:lvl w:ilvl="7" w:tplc="0C090019" w:tentative="1">
      <w:start w:val="1"/>
      <w:numFmt w:val="lowerLetter"/>
      <w:lvlText w:val="%8."/>
      <w:lvlJc w:val="left"/>
      <w:pPr>
        <w:ind w:left="5760" w:hanging="360"/>
      </w:pPr>
    </w:lvl>
    <w:lvl w:ilvl="8" w:tplc="0C09001B" w:tentative="1">
      <w:start w:val="1"/>
      <w:numFmt w:val="lowerRoman"/>
      <w:lvlText w:val="%9."/>
      <w:lvlJc w:val="right"/>
      <w:pPr>
        <w:ind w:left="6480" w:hanging="180"/>
      </w:pPr>
    </w:lvl>
  </w:abstractNum>
  <w:abstractNum w:abstractNumId="6" w15:restartNumberingAfterBreak="0">
    <w:nsid w:val="45F63BC0"/>
    <w:multiLevelType w:val="hybridMultilevel"/>
    <w:tmpl w:val="C41C0CCE"/>
    <w:lvl w:ilvl="0" w:tplc="0C090001">
      <w:start w:val="1"/>
      <w:numFmt w:val="bullet"/>
      <w:lvlText w:val=""/>
      <w:lvlJc w:val="left"/>
      <w:pPr>
        <w:ind w:left="1230" w:hanging="360"/>
      </w:pPr>
      <w:rPr>
        <w:rFonts w:ascii="Symbol" w:hAnsi="Symbol" w:hint="default"/>
      </w:rPr>
    </w:lvl>
    <w:lvl w:ilvl="1" w:tplc="0C090003" w:tentative="1">
      <w:start w:val="1"/>
      <w:numFmt w:val="bullet"/>
      <w:lvlText w:val="o"/>
      <w:lvlJc w:val="left"/>
      <w:pPr>
        <w:ind w:left="1950" w:hanging="360"/>
      </w:pPr>
      <w:rPr>
        <w:rFonts w:ascii="Courier New" w:hAnsi="Courier New" w:cs="Courier New" w:hint="default"/>
      </w:rPr>
    </w:lvl>
    <w:lvl w:ilvl="2" w:tplc="0C090005" w:tentative="1">
      <w:start w:val="1"/>
      <w:numFmt w:val="bullet"/>
      <w:lvlText w:val=""/>
      <w:lvlJc w:val="left"/>
      <w:pPr>
        <w:ind w:left="2670" w:hanging="360"/>
      </w:pPr>
      <w:rPr>
        <w:rFonts w:ascii="Wingdings" w:hAnsi="Wingdings" w:hint="default"/>
      </w:rPr>
    </w:lvl>
    <w:lvl w:ilvl="3" w:tplc="0C090001" w:tentative="1">
      <w:start w:val="1"/>
      <w:numFmt w:val="bullet"/>
      <w:lvlText w:val=""/>
      <w:lvlJc w:val="left"/>
      <w:pPr>
        <w:ind w:left="3390" w:hanging="360"/>
      </w:pPr>
      <w:rPr>
        <w:rFonts w:ascii="Symbol" w:hAnsi="Symbol" w:hint="default"/>
      </w:rPr>
    </w:lvl>
    <w:lvl w:ilvl="4" w:tplc="0C090003" w:tentative="1">
      <w:start w:val="1"/>
      <w:numFmt w:val="bullet"/>
      <w:lvlText w:val="o"/>
      <w:lvlJc w:val="left"/>
      <w:pPr>
        <w:ind w:left="4110" w:hanging="360"/>
      </w:pPr>
      <w:rPr>
        <w:rFonts w:ascii="Courier New" w:hAnsi="Courier New" w:cs="Courier New" w:hint="default"/>
      </w:rPr>
    </w:lvl>
    <w:lvl w:ilvl="5" w:tplc="0C090005" w:tentative="1">
      <w:start w:val="1"/>
      <w:numFmt w:val="bullet"/>
      <w:lvlText w:val=""/>
      <w:lvlJc w:val="left"/>
      <w:pPr>
        <w:ind w:left="4830" w:hanging="360"/>
      </w:pPr>
      <w:rPr>
        <w:rFonts w:ascii="Wingdings" w:hAnsi="Wingdings" w:hint="default"/>
      </w:rPr>
    </w:lvl>
    <w:lvl w:ilvl="6" w:tplc="0C090001" w:tentative="1">
      <w:start w:val="1"/>
      <w:numFmt w:val="bullet"/>
      <w:lvlText w:val=""/>
      <w:lvlJc w:val="left"/>
      <w:pPr>
        <w:ind w:left="5550" w:hanging="360"/>
      </w:pPr>
      <w:rPr>
        <w:rFonts w:ascii="Symbol" w:hAnsi="Symbol" w:hint="default"/>
      </w:rPr>
    </w:lvl>
    <w:lvl w:ilvl="7" w:tplc="0C090003" w:tentative="1">
      <w:start w:val="1"/>
      <w:numFmt w:val="bullet"/>
      <w:lvlText w:val="o"/>
      <w:lvlJc w:val="left"/>
      <w:pPr>
        <w:ind w:left="6270" w:hanging="360"/>
      </w:pPr>
      <w:rPr>
        <w:rFonts w:ascii="Courier New" w:hAnsi="Courier New" w:cs="Courier New" w:hint="default"/>
      </w:rPr>
    </w:lvl>
    <w:lvl w:ilvl="8" w:tplc="0C090005" w:tentative="1">
      <w:start w:val="1"/>
      <w:numFmt w:val="bullet"/>
      <w:lvlText w:val=""/>
      <w:lvlJc w:val="left"/>
      <w:pPr>
        <w:ind w:left="6990" w:hanging="360"/>
      </w:pPr>
      <w:rPr>
        <w:rFonts w:ascii="Wingdings" w:hAnsi="Wingdings" w:hint="default"/>
      </w:rPr>
    </w:lvl>
  </w:abstractNum>
  <w:abstractNum w:abstractNumId="7" w15:restartNumberingAfterBreak="0">
    <w:nsid w:val="4C202A98"/>
    <w:multiLevelType w:val="hybridMultilevel"/>
    <w:tmpl w:val="BD48E2BA"/>
    <w:lvl w:ilvl="0" w:tplc="63FC409A">
      <w:start w:val="1"/>
      <w:numFmt w:val="decimal"/>
      <w:lvlText w:val="%1."/>
      <w:lvlJc w:val="left"/>
      <w:pPr>
        <w:ind w:left="360" w:hanging="360"/>
      </w:pPr>
      <w:rPr>
        <w:rFonts w:hint="default"/>
      </w:rPr>
    </w:lvl>
    <w:lvl w:ilvl="1" w:tplc="0C090019" w:tentative="1">
      <w:start w:val="1"/>
      <w:numFmt w:val="lowerLetter"/>
      <w:lvlText w:val="%2."/>
      <w:lvlJc w:val="left"/>
      <w:pPr>
        <w:ind w:left="1080" w:hanging="360"/>
      </w:pPr>
    </w:lvl>
    <w:lvl w:ilvl="2" w:tplc="0C09001B" w:tentative="1">
      <w:start w:val="1"/>
      <w:numFmt w:val="lowerRoman"/>
      <w:lvlText w:val="%3."/>
      <w:lvlJc w:val="right"/>
      <w:pPr>
        <w:ind w:left="1800" w:hanging="180"/>
      </w:pPr>
    </w:lvl>
    <w:lvl w:ilvl="3" w:tplc="0C09000F" w:tentative="1">
      <w:start w:val="1"/>
      <w:numFmt w:val="decimal"/>
      <w:lvlText w:val="%4."/>
      <w:lvlJc w:val="left"/>
      <w:pPr>
        <w:ind w:left="2520" w:hanging="360"/>
      </w:pPr>
    </w:lvl>
    <w:lvl w:ilvl="4" w:tplc="0C090019" w:tentative="1">
      <w:start w:val="1"/>
      <w:numFmt w:val="lowerLetter"/>
      <w:lvlText w:val="%5."/>
      <w:lvlJc w:val="left"/>
      <w:pPr>
        <w:ind w:left="3240" w:hanging="360"/>
      </w:pPr>
    </w:lvl>
    <w:lvl w:ilvl="5" w:tplc="0C09001B" w:tentative="1">
      <w:start w:val="1"/>
      <w:numFmt w:val="lowerRoman"/>
      <w:lvlText w:val="%6."/>
      <w:lvlJc w:val="right"/>
      <w:pPr>
        <w:ind w:left="3960" w:hanging="180"/>
      </w:pPr>
    </w:lvl>
    <w:lvl w:ilvl="6" w:tplc="0C09000F" w:tentative="1">
      <w:start w:val="1"/>
      <w:numFmt w:val="decimal"/>
      <w:lvlText w:val="%7."/>
      <w:lvlJc w:val="left"/>
      <w:pPr>
        <w:ind w:left="4680" w:hanging="360"/>
      </w:pPr>
    </w:lvl>
    <w:lvl w:ilvl="7" w:tplc="0C090019" w:tentative="1">
      <w:start w:val="1"/>
      <w:numFmt w:val="lowerLetter"/>
      <w:lvlText w:val="%8."/>
      <w:lvlJc w:val="left"/>
      <w:pPr>
        <w:ind w:left="5400" w:hanging="360"/>
      </w:pPr>
    </w:lvl>
    <w:lvl w:ilvl="8" w:tplc="0C09001B" w:tentative="1">
      <w:start w:val="1"/>
      <w:numFmt w:val="lowerRoman"/>
      <w:lvlText w:val="%9."/>
      <w:lvlJc w:val="right"/>
      <w:pPr>
        <w:ind w:left="6120" w:hanging="180"/>
      </w:pPr>
    </w:lvl>
  </w:abstractNum>
  <w:abstractNum w:abstractNumId="8" w15:restartNumberingAfterBreak="0">
    <w:nsid w:val="4CFC13D6"/>
    <w:multiLevelType w:val="hybridMultilevel"/>
    <w:tmpl w:val="1D7C8B4A"/>
    <w:lvl w:ilvl="0" w:tplc="0C090001">
      <w:start w:val="1"/>
      <w:numFmt w:val="bullet"/>
      <w:lvlText w:val=""/>
      <w:lvlJc w:val="left"/>
      <w:pPr>
        <w:ind w:left="720" w:hanging="360"/>
      </w:pPr>
      <w:rPr>
        <w:rFonts w:ascii="Symbol" w:hAnsi="Symbol" w:hint="default"/>
      </w:rPr>
    </w:lvl>
    <w:lvl w:ilvl="1" w:tplc="0C090003" w:tentative="1">
      <w:start w:val="1"/>
      <w:numFmt w:val="bullet"/>
      <w:lvlText w:val="o"/>
      <w:lvlJc w:val="left"/>
      <w:pPr>
        <w:ind w:left="1440" w:hanging="360"/>
      </w:pPr>
      <w:rPr>
        <w:rFonts w:ascii="Courier New" w:hAnsi="Courier New" w:cs="Courier New" w:hint="default"/>
      </w:rPr>
    </w:lvl>
    <w:lvl w:ilvl="2" w:tplc="0C090005" w:tentative="1">
      <w:start w:val="1"/>
      <w:numFmt w:val="bullet"/>
      <w:lvlText w:val=""/>
      <w:lvlJc w:val="left"/>
      <w:pPr>
        <w:ind w:left="2160" w:hanging="360"/>
      </w:pPr>
      <w:rPr>
        <w:rFonts w:ascii="Wingdings" w:hAnsi="Wingdings" w:hint="default"/>
      </w:rPr>
    </w:lvl>
    <w:lvl w:ilvl="3" w:tplc="0C090001" w:tentative="1">
      <w:start w:val="1"/>
      <w:numFmt w:val="bullet"/>
      <w:lvlText w:val=""/>
      <w:lvlJc w:val="left"/>
      <w:pPr>
        <w:ind w:left="2880" w:hanging="360"/>
      </w:pPr>
      <w:rPr>
        <w:rFonts w:ascii="Symbol" w:hAnsi="Symbol" w:hint="default"/>
      </w:rPr>
    </w:lvl>
    <w:lvl w:ilvl="4" w:tplc="0C090003" w:tentative="1">
      <w:start w:val="1"/>
      <w:numFmt w:val="bullet"/>
      <w:lvlText w:val="o"/>
      <w:lvlJc w:val="left"/>
      <w:pPr>
        <w:ind w:left="3600" w:hanging="360"/>
      </w:pPr>
      <w:rPr>
        <w:rFonts w:ascii="Courier New" w:hAnsi="Courier New" w:cs="Courier New" w:hint="default"/>
      </w:rPr>
    </w:lvl>
    <w:lvl w:ilvl="5" w:tplc="0C090005" w:tentative="1">
      <w:start w:val="1"/>
      <w:numFmt w:val="bullet"/>
      <w:lvlText w:val=""/>
      <w:lvlJc w:val="left"/>
      <w:pPr>
        <w:ind w:left="4320" w:hanging="360"/>
      </w:pPr>
      <w:rPr>
        <w:rFonts w:ascii="Wingdings" w:hAnsi="Wingdings" w:hint="default"/>
      </w:rPr>
    </w:lvl>
    <w:lvl w:ilvl="6" w:tplc="0C090001" w:tentative="1">
      <w:start w:val="1"/>
      <w:numFmt w:val="bullet"/>
      <w:lvlText w:val=""/>
      <w:lvlJc w:val="left"/>
      <w:pPr>
        <w:ind w:left="5040" w:hanging="360"/>
      </w:pPr>
      <w:rPr>
        <w:rFonts w:ascii="Symbol" w:hAnsi="Symbol" w:hint="default"/>
      </w:rPr>
    </w:lvl>
    <w:lvl w:ilvl="7" w:tplc="0C090003" w:tentative="1">
      <w:start w:val="1"/>
      <w:numFmt w:val="bullet"/>
      <w:lvlText w:val="o"/>
      <w:lvlJc w:val="left"/>
      <w:pPr>
        <w:ind w:left="5760" w:hanging="360"/>
      </w:pPr>
      <w:rPr>
        <w:rFonts w:ascii="Courier New" w:hAnsi="Courier New" w:cs="Courier New" w:hint="default"/>
      </w:rPr>
    </w:lvl>
    <w:lvl w:ilvl="8" w:tplc="0C090005" w:tentative="1">
      <w:start w:val="1"/>
      <w:numFmt w:val="bullet"/>
      <w:lvlText w:val=""/>
      <w:lvlJc w:val="left"/>
      <w:pPr>
        <w:ind w:left="6480" w:hanging="360"/>
      </w:pPr>
      <w:rPr>
        <w:rFonts w:ascii="Wingdings" w:hAnsi="Wingdings" w:hint="default"/>
      </w:rPr>
    </w:lvl>
  </w:abstractNum>
  <w:abstractNum w:abstractNumId="9" w15:restartNumberingAfterBreak="0">
    <w:nsid w:val="501215AD"/>
    <w:multiLevelType w:val="hybridMultilevel"/>
    <w:tmpl w:val="6B7CCC90"/>
    <w:lvl w:ilvl="0" w:tplc="0C09000F">
      <w:start w:val="1"/>
      <w:numFmt w:val="decimal"/>
      <w:lvlText w:val="%1."/>
      <w:lvlJc w:val="left"/>
      <w:pPr>
        <w:ind w:left="360" w:hanging="360"/>
      </w:pPr>
      <w:rPr>
        <w:rFonts w:hint="default"/>
      </w:rPr>
    </w:lvl>
    <w:lvl w:ilvl="1" w:tplc="0C090019" w:tentative="1">
      <w:start w:val="1"/>
      <w:numFmt w:val="lowerLetter"/>
      <w:lvlText w:val="%2."/>
      <w:lvlJc w:val="left"/>
      <w:pPr>
        <w:ind w:left="1080" w:hanging="360"/>
      </w:pPr>
    </w:lvl>
    <w:lvl w:ilvl="2" w:tplc="0C09001B" w:tentative="1">
      <w:start w:val="1"/>
      <w:numFmt w:val="lowerRoman"/>
      <w:lvlText w:val="%3."/>
      <w:lvlJc w:val="right"/>
      <w:pPr>
        <w:ind w:left="1800" w:hanging="180"/>
      </w:pPr>
    </w:lvl>
    <w:lvl w:ilvl="3" w:tplc="0C09000F" w:tentative="1">
      <w:start w:val="1"/>
      <w:numFmt w:val="decimal"/>
      <w:lvlText w:val="%4."/>
      <w:lvlJc w:val="left"/>
      <w:pPr>
        <w:ind w:left="2520" w:hanging="360"/>
      </w:pPr>
    </w:lvl>
    <w:lvl w:ilvl="4" w:tplc="0C090019" w:tentative="1">
      <w:start w:val="1"/>
      <w:numFmt w:val="lowerLetter"/>
      <w:lvlText w:val="%5."/>
      <w:lvlJc w:val="left"/>
      <w:pPr>
        <w:ind w:left="3240" w:hanging="360"/>
      </w:pPr>
    </w:lvl>
    <w:lvl w:ilvl="5" w:tplc="0C09001B" w:tentative="1">
      <w:start w:val="1"/>
      <w:numFmt w:val="lowerRoman"/>
      <w:lvlText w:val="%6."/>
      <w:lvlJc w:val="right"/>
      <w:pPr>
        <w:ind w:left="3960" w:hanging="180"/>
      </w:pPr>
    </w:lvl>
    <w:lvl w:ilvl="6" w:tplc="0C09000F" w:tentative="1">
      <w:start w:val="1"/>
      <w:numFmt w:val="decimal"/>
      <w:lvlText w:val="%7."/>
      <w:lvlJc w:val="left"/>
      <w:pPr>
        <w:ind w:left="4680" w:hanging="360"/>
      </w:pPr>
    </w:lvl>
    <w:lvl w:ilvl="7" w:tplc="0C090019" w:tentative="1">
      <w:start w:val="1"/>
      <w:numFmt w:val="lowerLetter"/>
      <w:lvlText w:val="%8."/>
      <w:lvlJc w:val="left"/>
      <w:pPr>
        <w:ind w:left="5400" w:hanging="360"/>
      </w:pPr>
    </w:lvl>
    <w:lvl w:ilvl="8" w:tplc="0C09001B" w:tentative="1">
      <w:start w:val="1"/>
      <w:numFmt w:val="lowerRoman"/>
      <w:lvlText w:val="%9."/>
      <w:lvlJc w:val="right"/>
      <w:pPr>
        <w:ind w:left="6120" w:hanging="180"/>
      </w:pPr>
    </w:lvl>
  </w:abstractNum>
  <w:abstractNum w:abstractNumId="10" w15:restartNumberingAfterBreak="0">
    <w:nsid w:val="66645DB7"/>
    <w:multiLevelType w:val="hybridMultilevel"/>
    <w:tmpl w:val="8B34C8BE"/>
    <w:lvl w:ilvl="0" w:tplc="DF58F7DE">
      <w:start w:val="4"/>
      <w:numFmt w:val="bullet"/>
      <w:lvlText w:val="-"/>
      <w:lvlJc w:val="left"/>
      <w:pPr>
        <w:ind w:left="360" w:hanging="360"/>
      </w:pPr>
      <w:rPr>
        <w:rFonts w:ascii="Calibri" w:eastAsia="Times New Roman" w:hAnsi="Calibri" w:cs="Calibri" w:hint="default"/>
      </w:rPr>
    </w:lvl>
    <w:lvl w:ilvl="1" w:tplc="0C090003" w:tentative="1">
      <w:start w:val="1"/>
      <w:numFmt w:val="bullet"/>
      <w:lvlText w:val="o"/>
      <w:lvlJc w:val="left"/>
      <w:pPr>
        <w:ind w:left="1080" w:hanging="360"/>
      </w:pPr>
      <w:rPr>
        <w:rFonts w:ascii="Courier New" w:hAnsi="Courier New" w:cs="Courier New" w:hint="default"/>
      </w:rPr>
    </w:lvl>
    <w:lvl w:ilvl="2" w:tplc="0C090005" w:tentative="1">
      <w:start w:val="1"/>
      <w:numFmt w:val="bullet"/>
      <w:lvlText w:val=""/>
      <w:lvlJc w:val="left"/>
      <w:pPr>
        <w:ind w:left="1800" w:hanging="360"/>
      </w:pPr>
      <w:rPr>
        <w:rFonts w:ascii="Wingdings" w:hAnsi="Wingdings" w:hint="default"/>
      </w:rPr>
    </w:lvl>
    <w:lvl w:ilvl="3" w:tplc="0C090001" w:tentative="1">
      <w:start w:val="1"/>
      <w:numFmt w:val="bullet"/>
      <w:lvlText w:val=""/>
      <w:lvlJc w:val="left"/>
      <w:pPr>
        <w:ind w:left="2520" w:hanging="360"/>
      </w:pPr>
      <w:rPr>
        <w:rFonts w:ascii="Symbol" w:hAnsi="Symbol" w:hint="default"/>
      </w:rPr>
    </w:lvl>
    <w:lvl w:ilvl="4" w:tplc="0C090003" w:tentative="1">
      <w:start w:val="1"/>
      <w:numFmt w:val="bullet"/>
      <w:lvlText w:val="o"/>
      <w:lvlJc w:val="left"/>
      <w:pPr>
        <w:ind w:left="3240" w:hanging="360"/>
      </w:pPr>
      <w:rPr>
        <w:rFonts w:ascii="Courier New" w:hAnsi="Courier New" w:cs="Courier New" w:hint="default"/>
      </w:rPr>
    </w:lvl>
    <w:lvl w:ilvl="5" w:tplc="0C090005" w:tentative="1">
      <w:start w:val="1"/>
      <w:numFmt w:val="bullet"/>
      <w:lvlText w:val=""/>
      <w:lvlJc w:val="left"/>
      <w:pPr>
        <w:ind w:left="3960" w:hanging="360"/>
      </w:pPr>
      <w:rPr>
        <w:rFonts w:ascii="Wingdings" w:hAnsi="Wingdings" w:hint="default"/>
      </w:rPr>
    </w:lvl>
    <w:lvl w:ilvl="6" w:tplc="0C090001" w:tentative="1">
      <w:start w:val="1"/>
      <w:numFmt w:val="bullet"/>
      <w:lvlText w:val=""/>
      <w:lvlJc w:val="left"/>
      <w:pPr>
        <w:ind w:left="4680" w:hanging="360"/>
      </w:pPr>
      <w:rPr>
        <w:rFonts w:ascii="Symbol" w:hAnsi="Symbol" w:hint="default"/>
      </w:rPr>
    </w:lvl>
    <w:lvl w:ilvl="7" w:tplc="0C090003" w:tentative="1">
      <w:start w:val="1"/>
      <w:numFmt w:val="bullet"/>
      <w:lvlText w:val="o"/>
      <w:lvlJc w:val="left"/>
      <w:pPr>
        <w:ind w:left="5400" w:hanging="360"/>
      </w:pPr>
      <w:rPr>
        <w:rFonts w:ascii="Courier New" w:hAnsi="Courier New" w:cs="Courier New" w:hint="default"/>
      </w:rPr>
    </w:lvl>
    <w:lvl w:ilvl="8" w:tplc="0C090005" w:tentative="1">
      <w:start w:val="1"/>
      <w:numFmt w:val="bullet"/>
      <w:lvlText w:val=""/>
      <w:lvlJc w:val="left"/>
      <w:pPr>
        <w:ind w:left="6120" w:hanging="360"/>
      </w:pPr>
      <w:rPr>
        <w:rFonts w:ascii="Wingdings" w:hAnsi="Wingdings" w:hint="default"/>
      </w:rPr>
    </w:lvl>
  </w:abstractNum>
  <w:abstractNum w:abstractNumId="11" w15:restartNumberingAfterBreak="0">
    <w:nsid w:val="7839021E"/>
    <w:multiLevelType w:val="multilevel"/>
    <w:tmpl w:val="88F23F12"/>
    <w:name w:val="DEPIListNumbering"/>
    <w:lvl w:ilvl="0">
      <w:start w:val="1"/>
      <w:numFmt w:val="decimal"/>
      <w:pStyle w:val="ListNumber"/>
      <w:lvlText w:val="%1."/>
      <w:lvlJc w:val="left"/>
      <w:pPr>
        <w:tabs>
          <w:tab w:val="num" w:pos="1060"/>
        </w:tabs>
        <w:ind w:left="1060" w:hanging="340"/>
      </w:pPr>
      <w:rPr>
        <w:rFonts w:hint="default"/>
        <w:b w:val="0"/>
        <w:bCs w:val="0"/>
        <w:color w:val="000000" w:themeColor="text1"/>
        <w:spacing w:val="0"/>
        <w:sz w:val="20"/>
      </w:rPr>
    </w:lvl>
    <w:lvl w:ilvl="1">
      <w:start w:val="1"/>
      <w:numFmt w:val="lowerLetter"/>
      <w:pStyle w:val="ListNumber2"/>
      <w:lvlText w:val="%2."/>
      <w:lvlJc w:val="left"/>
      <w:pPr>
        <w:tabs>
          <w:tab w:val="num" w:pos="549"/>
        </w:tabs>
        <w:ind w:left="549" w:hanging="340"/>
      </w:pPr>
      <w:rPr>
        <w:rFonts w:hint="default"/>
        <w:color w:val="000000" w:themeColor="text1"/>
        <w:spacing w:val="0"/>
        <w:sz w:val="20"/>
      </w:rPr>
    </w:lvl>
    <w:lvl w:ilvl="2">
      <w:start w:val="1"/>
      <w:numFmt w:val="lowerRoman"/>
      <w:pStyle w:val="ListNumber3"/>
      <w:lvlText w:val="%3."/>
      <w:lvlJc w:val="left"/>
      <w:pPr>
        <w:tabs>
          <w:tab w:val="num" w:pos="918"/>
        </w:tabs>
        <w:ind w:left="918" w:hanging="369"/>
      </w:pPr>
      <w:rPr>
        <w:rFonts w:hint="default"/>
        <w:color w:val="000000" w:themeColor="text1"/>
        <w:spacing w:val="0"/>
        <w:position w:val="0"/>
        <w:sz w:val="20"/>
        <w:szCs w:val="16"/>
      </w:rPr>
    </w:lvl>
    <w:lvl w:ilvl="3">
      <w:start w:val="1"/>
      <w:numFmt w:val="none"/>
      <w:lvlText w:val=""/>
      <w:lvlJc w:val="left"/>
      <w:pPr>
        <w:tabs>
          <w:tab w:val="num" w:pos="-31680"/>
        </w:tabs>
        <w:ind w:left="32638" w:firstLine="0"/>
      </w:pPr>
      <w:rPr>
        <w:rFonts w:hint="default"/>
      </w:rPr>
    </w:lvl>
    <w:lvl w:ilvl="4">
      <w:start w:val="1"/>
      <w:numFmt w:val="none"/>
      <w:lvlText w:val=""/>
      <w:lvlJc w:val="left"/>
      <w:pPr>
        <w:tabs>
          <w:tab w:val="num" w:pos="-31680"/>
        </w:tabs>
        <w:ind w:left="32638" w:firstLine="0"/>
      </w:pPr>
      <w:rPr>
        <w:rFonts w:hint="default"/>
      </w:rPr>
    </w:lvl>
    <w:lvl w:ilvl="5">
      <w:start w:val="1"/>
      <w:numFmt w:val="none"/>
      <w:lvlText w:val=""/>
      <w:lvlJc w:val="left"/>
      <w:pPr>
        <w:tabs>
          <w:tab w:val="num" w:pos="-31680"/>
        </w:tabs>
        <w:ind w:left="32638" w:firstLine="0"/>
      </w:pPr>
      <w:rPr>
        <w:rFonts w:hint="default"/>
      </w:rPr>
    </w:lvl>
    <w:lvl w:ilvl="6">
      <w:start w:val="1"/>
      <w:numFmt w:val="none"/>
      <w:lvlText w:val=""/>
      <w:lvlJc w:val="left"/>
      <w:pPr>
        <w:tabs>
          <w:tab w:val="num" w:pos="-31680"/>
        </w:tabs>
        <w:ind w:left="32638" w:firstLine="0"/>
      </w:pPr>
      <w:rPr>
        <w:rFonts w:hint="default"/>
      </w:rPr>
    </w:lvl>
    <w:lvl w:ilvl="7">
      <w:start w:val="1"/>
      <w:numFmt w:val="none"/>
      <w:lvlText w:val=""/>
      <w:lvlJc w:val="left"/>
      <w:pPr>
        <w:tabs>
          <w:tab w:val="num" w:pos="-31680"/>
        </w:tabs>
        <w:ind w:left="32638" w:firstLine="0"/>
      </w:pPr>
      <w:rPr>
        <w:rFonts w:hint="default"/>
      </w:rPr>
    </w:lvl>
    <w:lvl w:ilvl="8">
      <w:start w:val="1"/>
      <w:numFmt w:val="none"/>
      <w:lvlText w:val=""/>
      <w:lvlJc w:val="left"/>
      <w:pPr>
        <w:tabs>
          <w:tab w:val="num" w:pos="-31680"/>
        </w:tabs>
        <w:ind w:left="32638" w:firstLine="0"/>
      </w:pPr>
      <w:rPr>
        <w:rFonts w:hint="default"/>
      </w:rPr>
    </w:lvl>
  </w:abstractNum>
  <w:num w:numId="1" w16cid:durableId="1212380939">
    <w:abstractNumId w:val="3"/>
  </w:num>
  <w:num w:numId="2" w16cid:durableId="1573662963">
    <w:abstractNumId w:val="3"/>
  </w:num>
  <w:num w:numId="3" w16cid:durableId="1860700630">
    <w:abstractNumId w:val="3"/>
  </w:num>
  <w:num w:numId="4" w16cid:durableId="435366663">
    <w:abstractNumId w:val="3"/>
  </w:num>
  <w:num w:numId="5" w16cid:durableId="1701859422">
    <w:abstractNumId w:val="2"/>
  </w:num>
  <w:num w:numId="6" w16cid:durableId="85470105">
    <w:abstractNumId w:val="11"/>
  </w:num>
  <w:num w:numId="7" w16cid:durableId="77604711">
    <w:abstractNumId w:val="11"/>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8" w16cid:durableId="550386735">
    <w:abstractNumId w:val="4"/>
  </w:num>
  <w:num w:numId="9" w16cid:durableId="630866310">
    <w:abstractNumId w:val="8"/>
  </w:num>
  <w:num w:numId="10" w16cid:durableId="21983000">
    <w:abstractNumId w:val="0"/>
  </w:num>
  <w:num w:numId="11" w16cid:durableId="571545963">
    <w:abstractNumId w:val="6"/>
  </w:num>
  <w:num w:numId="12" w16cid:durableId="717822272">
    <w:abstractNumId w:val="10"/>
  </w:num>
  <w:num w:numId="13" w16cid:durableId="83654336">
    <w:abstractNumId w:val="1"/>
  </w:num>
  <w:num w:numId="14" w16cid:durableId="1689454032">
    <w:abstractNumId w:val="7"/>
  </w:num>
  <w:num w:numId="15" w16cid:durableId="1780486963">
    <w:abstractNumId w:val="5"/>
  </w:num>
  <w:num w:numId="16" w16cid:durableId="1949047947">
    <w:abstractNumId w:val="9"/>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xmlns:sl="http://schemas.openxmlformats.org/schemaLibrary/2006/main" mc:Ignorable="w14 w15 w16se w16cid w16 w16cex w16sdtdh w16du">
  <w:zoom w:percent="101"/>
  <w:doNotDisplayPageBoundaries/>
  <w:proofState w:spelling="clean" w:grammar="clean"/>
  <w:stylePaneFormatFilter w:val="1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0"/>
  <w:stylePaneSortMethod w:val="0000"/>
  <w:trackRevisions/>
  <w:defaultTabStop w:val="720"/>
  <w:characterSpacingControl w:val="doNotCompress"/>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docVars>
    <w:docVar w:name="EN.InstantFormat" w:val="&lt;ENInstantFormat&gt;&lt;Enabled&gt;1&lt;/Enabled&gt;&lt;ScanUnformatted&gt;1&lt;/ScanUnformatted&gt;&lt;ScanChanges&gt;1&lt;/ScanChanges&gt;&lt;Suspended&gt;1&lt;/Suspended&gt;&lt;/ENInstantFormat&gt;"/>
    <w:docVar w:name="EN.Layout" w:val="&lt;ENLayout&gt;&lt;Style&gt;SpringerSocPsychNumber Copy&lt;/Style&gt;&lt;LeftDelim&gt;{&lt;/LeftDelim&gt;&lt;RightDelim&gt;}&lt;/RightDelim&gt;&lt;FontName&gt;Calibri&lt;/FontName&gt;&lt;FontSize&gt;11&lt;/FontSize&gt;&lt;ReflistTitle&gt;&lt;/ReflistTitle&gt;&lt;StartingRefnum&gt;1&lt;/StartingRefnum&gt;&lt;FirstLineIndent&gt;0&lt;/FirstLineIndent&gt;&lt;HangingIndent&gt;720&lt;/HangingIndent&gt;&lt;LineSpacing&gt;0&lt;/LineSpacing&gt;&lt;SpaceAfter&gt;0&lt;/SpaceAfter&gt;&lt;HyperlinksEnabled&gt;0&lt;/HyperlinksEnabled&gt;&lt;HyperlinksVisible&gt;0&lt;/HyperlinksVisible&gt;&lt;EnableBibliographyCategories&gt;0&lt;/EnableBibliographyCategories&gt;&lt;/ENLayout&gt;"/>
    <w:docVar w:name="EN.Libraries" w:val="&lt;Libraries&gt;&lt;item db-id=&quot;f22wesa51rap2de0pwfx200kae5wvfftrtfd&quot;&gt;AngieHaslem-Saved&lt;record-ids&gt;&lt;item&gt;205&lt;/item&gt;&lt;item&gt;1864&lt;/item&gt;&lt;item&gt;1923&lt;/item&gt;&lt;item&gt;2223&lt;/item&gt;&lt;item&gt;2373&lt;/item&gt;&lt;item&gt;2383&lt;/item&gt;&lt;item&gt;2488&lt;/item&gt;&lt;item&gt;2588&lt;/item&gt;&lt;item&gt;2608&lt;/item&gt;&lt;item&gt;2629&lt;/item&gt;&lt;item&gt;2630&lt;/item&gt;&lt;item&gt;2833&lt;/item&gt;&lt;item&gt;2834&lt;/item&gt;&lt;item&gt;2848&lt;/item&gt;&lt;item&gt;2853&lt;/item&gt;&lt;item&gt;2856&lt;/item&gt;&lt;item&gt;2862&lt;/item&gt;&lt;item&gt;2863&lt;/item&gt;&lt;item&gt;2864&lt;/item&gt;&lt;item&gt;2871&lt;/item&gt;&lt;item&gt;2880&lt;/item&gt;&lt;item&gt;3018&lt;/item&gt;&lt;item&gt;3035&lt;/item&gt;&lt;item&gt;3138&lt;/item&gt;&lt;item&gt;3139&lt;/item&gt;&lt;item&gt;3140&lt;/item&gt;&lt;/record-ids&gt;&lt;/item&gt;&lt;/Libraries&gt;"/>
  </w:docVars>
  <w:rsids>
    <w:rsidRoot w:val="0009688F"/>
    <w:rsid w:val="00000AB5"/>
    <w:rsid w:val="00002B8F"/>
    <w:rsid w:val="00004044"/>
    <w:rsid w:val="00004B0C"/>
    <w:rsid w:val="000068E2"/>
    <w:rsid w:val="00012821"/>
    <w:rsid w:val="00014A08"/>
    <w:rsid w:val="000205A8"/>
    <w:rsid w:val="00021CC2"/>
    <w:rsid w:val="000227CC"/>
    <w:rsid w:val="00025DAE"/>
    <w:rsid w:val="00032FE4"/>
    <w:rsid w:val="00033012"/>
    <w:rsid w:val="0003531F"/>
    <w:rsid w:val="0003758C"/>
    <w:rsid w:val="0003766F"/>
    <w:rsid w:val="00042166"/>
    <w:rsid w:val="00044E9E"/>
    <w:rsid w:val="000469D0"/>
    <w:rsid w:val="00051DEF"/>
    <w:rsid w:val="000555D7"/>
    <w:rsid w:val="0005632D"/>
    <w:rsid w:val="00056374"/>
    <w:rsid w:val="00062DF6"/>
    <w:rsid w:val="00064A04"/>
    <w:rsid w:val="00066767"/>
    <w:rsid w:val="000673BC"/>
    <w:rsid w:val="00071441"/>
    <w:rsid w:val="00074D85"/>
    <w:rsid w:val="00075904"/>
    <w:rsid w:val="000803EB"/>
    <w:rsid w:val="00082EF5"/>
    <w:rsid w:val="00083220"/>
    <w:rsid w:val="00083AB0"/>
    <w:rsid w:val="00085BE6"/>
    <w:rsid w:val="00090F79"/>
    <w:rsid w:val="0009688F"/>
    <w:rsid w:val="000973F4"/>
    <w:rsid w:val="000A57D3"/>
    <w:rsid w:val="000B4B7D"/>
    <w:rsid w:val="000B7787"/>
    <w:rsid w:val="000B77FA"/>
    <w:rsid w:val="000C0C53"/>
    <w:rsid w:val="000C3354"/>
    <w:rsid w:val="000C567E"/>
    <w:rsid w:val="000D028A"/>
    <w:rsid w:val="000D1BCF"/>
    <w:rsid w:val="000D2A24"/>
    <w:rsid w:val="000D32D1"/>
    <w:rsid w:val="000D5C7E"/>
    <w:rsid w:val="000D6F1B"/>
    <w:rsid w:val="000E2663"/>
    <w:rsid w:val="000E4A27"/>
    <w:rsid w:val="000F0F41"/>
    <w:rsid w:val="000F51E6"/>
    <w:rsid w:val="00103FE7"/>
    <w:rsid w:val="00107504"/>
    <w:rsid w:val="00110E41"/>
    <w:rsid w:val="001134E0"/>
    <w:rsid w:val="00117B3C"/>
    <w:rsid w:val="0012308D"/>
    <w:rsid w:val="00123D63"/>
    <w:rsid w:val="0013278B"/>
    <w:rsid w:val="00132EB7"/>
    <w:rsid w:val="001337DD"/>
    <w:rsid w:val="001354EC"/>
    <w:rsid w:val="00137DBD"/>
    <w:rsid w:val="00143679"/>
    <w:rsid w:val="001442B3"/>
    <w:rsid w:val="00152726"/>
    <w:rsid w:val="0015767B"/>
    <w:rsid w:val="00157A77"/>
    <w:rsid w:val="00157C76"/>
    <w:rsid w:val="0016568F"/>
    <w:rsid w:val="0016598F"/>
    <w:rsid w:val="00167904"/>
    <w:rsid w:val="00170827"/>
    <w:rsid w:val="00180455"/>
    <w:rsid w:val="001902D3"/>
    <w:rsid w:val="0019445A"/>
    <w:rsid w:val="001A288F"/>
    <w:rsid w:val="001A2BAC"/>
    <w:rsid w:val="001A33C7"/>
    <w:rsid w:val="001A415D"/>
    <w:rsid w:val="001B0E08"/>
    <w:rsid w:val="001B270C"/>
    <w:rsid w:val="001C0355"/>
    <w:rsid w:val="001C13B3"/>
    <w:rsid w:val="001C2684"/>
    <w:rsid w:val="001C4D0F"/>
    <w:rsid w:val="001C7B7C"/>
    <w:rsid w:val="001C7E3B"/>
    <w:rsid w:val="001D08B1"/>
    <w:rsid w:val="001E09CA"/>
    <w:rsid w:val="001E1937"/>
    <w:rsid w:val="001E1CB9"/>
    <w:rsid w:val="001E2CBA"/>
    <w:rsid w:val="001E3919"/>
    <w:rsid w:val="001F1B76"/>
    <w:rsid w:val="001F7BD7"/>
    <w:rsid w:val="00200B58"/>
    <w:rsid w:val="00200DE3"/>
    <w:rsid w:val="00203F3A"/>
    <w:rsid w:val="00204674"/>
    <w:rsid w:val="002062E4"/>
    <w:rsid w:val="00206303"/>
    <w:rsid w:val="00206935"/>
    <w:rsid w:val="00210CF4"/>
    <w:rsid w:val="00210FDB"/>
    <w:rsid w:val="00211AE3"/>
    <w:rsid w:val="00211AF9"/>
    <w:rsid w:val="00212393"/>
    <w:rsid w:val="00214CEE"/>
    <w:rsid w:val="00214FCB"/>
    <w:rsid w:val="00217321"/>
    <w:rsid w:val="00222F40"/>
    <w:rsid w:val="00223AF1"/>
    <w:rsid w:val="0022538D"/>
    <w:rsid w:val="00233E62"/>
    <w:rsid w:val="00234332"/>
    <w:rsid w:val="00235A16"/>
    <w:rsid w:val="00242D91"/>
    <w:rsid w:val="00245591"/>
    <w:rsid w:val="00251B06"/>
    <w:rsid w:val="00254FAB"/>
    <w:rsid w:val="00265E77"/>
    <w:rsid w:val="00267E47"/>
    <w:rsid w:val="00271278"/>
    <w:rsid w:val="00273AB2"/>
    <w:rsid w:val="0027566F"/>
    <w:rsid w:val="00276F09"/>
    <w:rsid w:val="002867F5"/>
    <w:rsid w:val="002902A2"/>
    <w:rsid w:val="00291172"/>
    <w:rsid w:val="00294764"/>
    <w:rsid w:val="002954FC"/>
    <w:rsid w:val="002975CE"/>
    <w:rsid w:val="002A39C9"/>
    <w:rsid w:val="002B2B1B"/>
    <w:rsid w:val="002B3AD0"/>
    <w:rsid w:val="002B4BCF"/>
    <w:rsid w:val="002B4EC3"/>
    <w:rsid w:val="002C1772"/>
    <w:rsid w:val="002C1C56"/>
    <w:rsid w:val="002C64DD"/>
    <w:rsid w:val="002D2587"/>
    <w:rsid w:val="002D34AF"/>
    <w:rsid w:val="002D3625"/>
    <w:rsid w:val="002D4A47"/>
    <w:rsid w:val="002D5209"/>
    <w:rsid w:val="002D6BC2"/>
    <w:rsid w:val="002E13CA"/>
    <w:rsid w:val="002E29B3"/>
    <w:rsid w:val="002E55D7"/>
    <w:rsid w:val="002E7FAB"/>
    <w:rsid w:val="002F2D6A"/>
    <w:rsid w:val="00300709"/>
    <w:rsid w:val="00304C3D"/>
    <w:rsid w:val="00307436"/>
    <w:rsid w:val="00317A31"/>
    <w:rsid w:val="00323DAB"/>
    <w:rsid w:val="00335DE0"/>
    <w:rsid w:val="00337044"/>
    <w:rsid w:val="00340AE4"/>
    <w:rsid w:val="00344889"/>
    <w:rsid w:val="00345915"/>
    <w:rsid w:val="00346189"/>
    <w:rsid w:val="00351F2D"/>
    <w:rsid w:val="00354C1E"/>
    <w:rsid w:val="00357A92"/>
    <w:rsid w:val="003672F3"/>
    <w:rsid w:val="0036751E"/>
    <w:rsid w:val="00373FC7"/>
    <w:rsid w:val="003762B5"/>
    <w:rsid w:val="00376C47"/>
    <w:rsid w:val="003773EF"/>
    <w:rsid w:val="00381518"/>
    <w:rsid w:val="0038280F"/>
    <w:rsid w:val="00394F16"/>
    <w:rsid w:val="003A5943"/>
    <w:rsid w:val="003A6907"/>
    <w:rsid w:val="003A6948"/>
    <w:rsid w:val="003B5E44"/>
    <w:rsid w:val="003B6BD5"/>
    <w:rsid w:val="003B7FA4"/>
    <w:rsid w:val="003C06DA"/>
    <w:rsid w:val="003C38C0"/>
    <w:rsid w:val="003C44CD"/>
    <w:rsid w:val="003D2137"/>
    <w:rsid w:val="003D62C4"/>
    <w:rsid w:val="003D71A6"/>
    <w:rsid w:val="003E2804"/>
    <w:rsid w:val="003E3AFB"/>
    <w:rsid w:val="003E433D"/>
    <w:rsid w:val="003E51D3"/>
    <w:rsid w:val="003E599A"/>
    <w:rsid w:val="003E6C28"/>
    <w:rsid w:val="003E78B1"/>
    <w:rsid w:val="003F0D51"/>
    <w:rsid w:val="003F22FC"/>
    <w:rsid w:val="003F35AA"/>
    <w:rsid w:val="004008A7"/>
    <w:rsid w:val="00401AC2"/>
    <w:rsid w:val="00405902"/>
    <w:rsid w:val="004059CB"/>
    <w:rsid w:val="004069B8"/>
    <w:rsid w:val="0040701D"/>
    <w:rsid w:val="004106E6"/>
    <w:rsid w:val="00413037"/>
    <w:rsid w:val="00413968"/>
    <w:rsid w:val="0042257C"/>
    <w:rsid w:val="00430FC5"/>
    <w:rsid w:val="0043211F"/>
    <w:rsid w:val="004333C0"/>
    <w:rsid w:val="00435664"/>
    <w:rsid w:val="00437779"/>
    <w:rsid w:val="00441EA8"/>
    <w:rsid w:val="004439CC"/>
    <w:rsid w:val="004440CB"/>
    <w:rsid w:val="0044612D"/>
    <w:rsid w:val="00446D87"/>
    <w:rsid w:val="00447156"/>
    <w:rsid w:val="004476D2"/>
    <w:rsid w:val="00447B55"/>
    <w:rsid w:val="0045135C"/>
    <w:rsid w:val="00453763"/>
    <w:rsid w:val="0046505E"/>
    <w:rsid w:val="00472BFF"/>
    <w:rsid w:val="00476BF8"/>
    <w:rsid w:val="004847CF"/>
    <w:rsid w:val="00485880"/>
    <w:rsid w:val="004935EE"/>
    <w:rsid w:val="004948A7"/>
    <w:rsid w:val="00494B9C"/>
    <w:rsid w:val="004962D3"/>
    <w:rsid w:val="004B00E1"/>
    <w:rsid w:val="004B1370"/>
    <w:rsid w:val="004C1813"/>
    <w:rsid w:val="004C4449"/>
    <w:rsid w:val="004D27D3"/>
    <w:rsid w:val="004D2DDA"/>
    <w:rsid w:val="004D6DB6"/>
    <w:rsid w:val="004E06D5"/>
    <w:rsid w:val="004E299B"/>
    <w:rsid w:val="004F14BF"/>
    <w:rsid w:val="004F239E"/>
    <w:rsid w:val="00500816"/>
    <w:rsid w:val="00505EF4"/>
    <w:rsid w:val="00514070"/>
    <w:rsid w:val="0051606F"/>
    <w:rsid w:val="00520E2C"/>
    <w:rsid w:val="00530622"/>
    <w:rsid w:val="00533288"/>
    <w:rsid w:val="00536F3C"/>
    <w:rsid w:val="0053704C"/>
    <w:rsid w:val="00537380"/>
    <w:rsid w:val="00540CC8"/>
    <w:rsid w:val="005435A1"/>
    <w:rsid w:val="0055426D"/>
    <w:rsid w:val="00555603"/>
    <w:rsid w:val="0056290E"/>
    <w:rsid w:val="00570E3D"/>
    <w:rsid w:val="005752BA"/>
    <w:rsid w:val="00580DA3"/>
    <w:rsid w:val="00592F8C"/>
    <w:rsid w:val="005938FF"/>
    <w:rsid w:val="005A004D"/>
    <w:rsid w:val="005A1168"/>
    <w:rsid w:val="005A165E"/>
    <w:rsid w:val="005B53FD"/>
    <w:rsid w:val="005B5712"/>
    <w:rsid w:val="005B63B8"/>
    <w:rsid w:val="005C344C"/>
    <w:rsid w:val="005C3B9F"/>
    <w:rsid w:val="005D0E33"/>
    <w:rsid w:val="005D18B0"/>
    <w:rsid w:val="005D5877"/>
    <w:rsid w:val="005D7A2E"/>
    <w:rsid w:val="005E0A5E"/>
    <w:rsid w:val="005E208C"/>
    <w:rsid w:val="005E4885"/>
    <w:rsid w:val="005E5575"/>
    <w:rsid w:val="005F6F06"/>
    <w:rsid w:val="00601387"/>
    <w:rsid w:val="00607376"/>
    <w:rsid w:val="00607E18"/>
    <w:rsid w:val="00614A6E"/>
    <w:rsid w:val="00617FE5"/>
    <w:rsid w:val="00623097"/>
    <w:rsid w:val="006305F9"/>
    <w:rsid w:val="006308DF"/>
    <w:rsid w:val="00631BC5"/>
    <w:rsid w:val="006323DD"/>
    <w:rsid w:val="00632685"/>
    <w:rsid w:val="00635426"/>
    <w:rsid w:val="00637FD8"/>
    <w:rsid w:val="00641A42"/>
    <w:rsid w:val="0064264A"/>
    <w:rsid w:val="0064396A"/>
    <w:rsid w:val="0066241E"/>
    <w:rsid w:val="00670D36"/>
    <w:rsid w:val="006750C3"/>
    <w:rsid w:val="006A2706"/>
    <w:rsid w:val="006A7034"/>
    <w:rsid w:val="006B0928"/>
    <w:rsid w:val="006B2644"/>
    <w:rsid w:val="006B2892"/>
    <w:rsid w:val="006C1DCA"/>
    <w:rsid w:val="006C44E2"/>
    <w:rsid w:val="006C73CE"/>
    <w:rsid w:val="006D1D5C"/>
    <w:rsid w:val="006D3975"/>
    <w:rsid w:val="006E2FF4"/>
    <w:rsid w:val="006E423A"/>
    <w:rsid w:val="006F05FC"/>
    <w:rsid w:val="006F36DC"/>
    <w:rsid w:val="006F747D"/>
    <w:rsid w:val="007002D2"/>
    <w:rsid w:val="00701650"/>
    <w:rsid w:val="0071529D"/>
    <w:rsid w:val="0072110E"/>
    <w:rsid w:val="00721EB9"/>
    <w:rsid w:val="00725A1E"/>
    <w:rsid w:val="007262C0"/>
    <w:rsid w:val="00727EBF"/>
    <w:rsid w:val="007334DA"/>
    <w:rsid w:val="00733DF4"/>
    <w:rsid w:val="007341BC"/>
    <w:rsid w:val="00734FE1"/>
    <w:rsid w:val="0074115E"/>
    <w:rsid w:val="007515C3"/>
    <w:rsid w:val="00751B1E"/>
    <w:rsid w:val="00755C31"/>
    <w:rsid w:val="00760635"/>
    <w:rsid w:val="00761894"/>
    <w:rsid w:val="00762778"/>
    <w:rsid w:val="00772055"/>
    <w:rsid w:val="007728F1"/>
    <w:rsid w:val="00774BCA"/>
    <w:rsid w:val="0077684E"/>
    <w:rsid w:val="00777D27"/>
    <w:rsid w:val="007818FF"/>
    <w:rsid w:val="007821F5"/>
    <w:rsid w:val="00783104"/>
    <w:rsid w:val="007870BC"/>
    <w:rsid w:val="007933F6"/>
    <w:rsid w:val="007941FD"/>
    <w:rsid w:val="00794EE7"/>
    <w:rsid w:val="00795315"/>
    <w:rsid w:val="007A386E"/>
    <w:rsid w:val="007B1AA8"/>
    <w:rsid w:val="007B2710"/>
    <w:rsid w:val="007B60FF"/>
    <w:rsid w:val="007B68DD"/>
    <w:rsid w:val="007C1ED8"/>
    <w:rsid w:val="007C24D5"/>
    <w:rsid w:val="007C4028"/>
    <w:rsid w:val="007C4F8A"/>
    <w:rsid w:val="007D1080"/>
    <w:rsid w:val="007D1420"/>
    <w:rsid w:val="007D6A14"/>
    <w:rsid w:val="007D7775"/>
    <w:rsid w:val="007D7837"/>
    <w:rsid w:val="007E1360"/>
    <w:rsid w:val="007E2DFD"/>
    <w:rsid w:val="007E5A60"/>
    <w:rsid w:val="007E6009"/>
    <w:rsid w:val="007E72A8"/>
    <w:rsid w:val="007F16E9"/>
    <w:rsid w:val="007F58E6"/>
    <w:rsid w:val="007F640A"/>
    <w:rsid w:val="008044C0"/>
    <w:rsid w:val="00805EB7"/>
    <w:rsid w:val="008138D9"/>
    <w:rsid w:val="00813D95"/>
    <w:rsid w:val="00815613"/>
    <w:rsid w:val="00833DC5"/>
    <w:rsid w:val="0083490E"/>
    <w:rsid w:val="00837FD5"/>
    <w:rsid w:val="00842C3F"/>
    <w:rsid w:val="0085123A"/>
    <w:rsid w:val="00853A22"/>
    <w:rsid w:val="00854691"/>
    <w:rsid w:val="00863CB0"/>
    <w:rsid w:val="00867079"/>
    <w:rsid w:val="00870865"/>
    <w:rsid w:val="008737C5"/>
    <w:rsid w:val="008741D2"/>
    <w:rsid w:val="00890EB2"/>
    <w:rsid w:val="008A075D"/>
    <w:rsid w:val="008A13EA"/>
    <w:rsid w:val="008A5601"/>
    <w:rsid w:val="008A5CD7"/>
    <w:rsid w:val="008A6DA4"/>
    <w:rsid w:val="008B27DC"/>
    <w:rsid w:val="008B3038"/>
    <w:rsid w:val="008C00FE"/>
    <w:rsid w:val="008C0A63"/>
    <w:rsid w:val="008C60AD"/>
    <w:rsid w:val="008D0B38"/>
    <w:rsid w:val="008D17D5"/>
    <w:rsid w:val="008D2B62"/>
    <w:rsid w:val="008D2BA4"/>
    <w:rsid w:val="008D317B"/>
    <w:rsid w:val="008D6FBC"/>
    <w:rsid w:val="008D7ABD"/>
    <w:rsid w:val="008F0E75"/>
    <w:rsid w:val="008F2BC6"/>
    <w:rsid w:val="008F4103"/>
    <w:rsid w:val="008F5335"/>
    <w:rsid w:val="009001C8"/>
    <w:rsid w:val="00903F7B"/>
    <w:rsid w:val="00904961"/>
    <w:rsid w:val="009060A2"/>
    <w:rsid w:val="009073F3"/>
    <w:rsid w:val="0091264F"/>
    <w:rsid w:val="00915731"/>
    <w:rsid w:val="00916B2A"/>
    <w:rsid w:val="00917369"/>
    <w:rsid w:val="0092607D"/>
    <w:rsid w:val="009312C8"/>
    <w:rsid w:val="00941A81"/>
    <w:rsid w:val="009442B8"/>
    <w:rsid w:val="0094555B"/>
    <w:rsid w:val="009470BE"/>
    <w:rsid w:val="00953B00"/>
    <w:rsid w:val="009542DC"/>
    <w:rsid w:val="009815DC"/>
    <w:rsid w:val="00985457"/>
    <w:rsid w:val="00987BE2"/>
    <w:rsid w:val="009A03AE"/>
    <w:rsid w:val="009A0616"/>
    <w:rsid w:val="009A556A"/>
    <w:rsid w:val="009B6904"/>
    <w:rsid w:val="009B7B61"/>
    <w:rsid w:val="009C3537"/>
    <w:rsid w:val="009C371C"/>
    <w:rsid w:val="009C6E59"/>
    <w:rsid w:val="009E0E35"/>
    <w:rsid w:val="009E4039"/>
    <w:rsid w:val="009E4283"/>
    <w:rsid w:val="009F417F"/>
    <w:rsid w:val="009F47D3"/>
    <w:rsid w:val="009F75B7"/>
    <w:rsid w:val="00A0484B"/>
    <w:rsid w:val="00A04F2C"/>
    <w:rsid w:val="00A06F66"/>
    <w:rsid w:val="00A124E8"/>
    <w:rsid w:val="00A20655"/>
    <w:rsid w:val="00A20739"/>
    <w:rsid w:val="00A2249E"/>
    <w:rsid w:val="00A23C52"/>
    <w:rsid w:val="00A25096"/>
    <w:rsid w:val="00A25BF4"/>
    <w:rsid w:val="00A25FBC"/>
    <w:rsid w:val="00A268BA"/>
    <w:rsid w:val="00A32EAE"/>
    <w:rsid w:val="00A34AA1"/>
    <w:rsid w:val="00A34F40"/>
    <w:rsid w:val="00A35CD2"/>
    <w:rsid w:val="00A36B4E"/>
    <w:rsid w:val="00A375CB"/>
    <w:rsid w:val="00A41B2D"/>
    <w:rsid w:val="00A4420B"/>
    <w:rsid w:val="00A451E3"/>
    <w:rsid w:val="00A500D7"/>
    <w:rsid w:val="00A5339A"/>
    <w:rsid w:val="00A54EDB"/>
    <w:rsid w:val="00A5594B"/>
    <w:rsid w:val="00A60E82"/>
    <w:rsid w:val="00A61A54"/>
    <w:rsid w:val="00A62597"/>
    <w:rsid w:val="00A7472E"/>
    <w:rsid w:val="00A7573A"/>
    <w:rsid w:val="00A76DB7"/>
    <w:rsid w:val="00A77112"/>
    <w:rsid w:val="00A81663"/>
    <w:rsid w:val="00A9341A"/>
    <w:rsid w:val="00A951C8"/>
    <w:rsid w:val="00AA3275"/>
    <w:rsid w:val="00AA3B50"/>
    <w:rsid w:val="00AA3EA7"/>
    <w:rsid w:val="00AA72AC"/>
    <w:rsid w:val="00AB4E7F"/>
    <w:rsid w:val="00AB57AC"/>
    <w:rsid w:val="00AB5BA3"/>
    <w:rsid w:val="00AC13E0"/>
    <w:rsid w:val="00AC18DD"/>
    <w:rsid w:val="00AC2542"/>
    <w:rsid w:val="00AD0819"/>
    <w:rsid w:val="00AD1009"/>
    <w:rsid w:val="00AD1BE6"/>
    <w:rsid w:val="00AD2EEE"/>
    <w:rsid w:val="00AE09CD"/>
    <w:rsid w:val="00AE24A7"/>
    <w:rsid w:val="00AE4228"/>
    <w:rsid w:val="00AE6A9F"/>
    <w:rsid w:val="00AF03B4"/>
    <w:rsid w:val="00B04E80"/>
    <w:rsid w:val="00B1374F"/>
    <w:rsid w:val="00B16F73"/>
    <w:rsid w:val="00B1743B"/>
    <w:rsid w:val="00B222AE"/>
    <w:rsid w:val="00B2762F"/>
    <w:rsid w:val="00B325EE"/>
    <w:rsid w:val="00B366BD"/>
    <w:rsid w:val="00B37B91"/>
    <w:rsid w:val="00B41F12"/>
    <w:rsid w:val="00B4459B"/>
    <w:rsid w:val="00B461AF"/>
    <w:rsid w:val="00B46DED"/>
    <w:rsid w:val="00B510D3"/>
    <w:rsid w:val="00B5566B"/>
    <w:rsid w:val="00B560E3"/>
    <w:rsid w:val="00B61A06"/>
    <w:rsid w:val="00B62CDB"/>
    <w:rsid w:val="00B669AF"/>
    <w:rsid w:val="00B669FB"/>
    <w:rsid w:val="00B72B4B"/>
    <w:rsid w:val="00B92C75"/>
    <w:rsid w:val="00B933E5"/>
    <w:rsid w:val="00B936BE"/>
    <w:rsid w:val="00BA06AB"/>
    <w:rsid w:val="00BA0937"/>
    <w:rsid w:val="00BA4764"/>
    <w:rsid w:val="00BB0CDA"/>
    <w:rsid w:val="00BB6523"/>
    <w:rsid w:val="00BB71B0"/>
    <w:rsid w:val="00BC0F3F"/>
    <w:rsid w:val="00BC2E61"/>
    <w:rsid w:val="00BD0F74"/>
    <w:rsid w:val="00BD303D"/>
    <w:rsid w:val="00BE6E5C"/>
    <w:rsid w:val="00BF267B"/>
    <w:rsid w:val="00BF3A60"/>
    <w:rsid w:val="00BF4B5A"/>
    <w:rsid w:val="00BF512F"/>
    <w:rsid w:val="00C052C2"/>
    <w:rsid w:val="00C11A4B"/>
    <w:rsid w:val="00C15EE5"/>
    <w:rsid w:val="00C20CA3"/>
    <w:rsid w:val="00C20F29"/>
    <w:rsid w:val="00C21A41"/>
    <w:rsid w:val="00C22C52"/>
    <w:rsid w:val="00C245A1"/>
    <w:rsid w:val="00C2664C"/>
    <w:rsid w:val="00C27729"/>
    <w:rsid w:val="00C33004"/>
    <w:rsid w:val="00C33005"/>
    <w:rsid w:val="00C33FF3"/>
    <w:rsid w:val="00C46644"/>
    <w:rsid w:val="00C50F3A"/>
    <w:rsid w:val="00C52EF1"/>
    <w:rsid w:val="00C53576"/>
    <w:rsid w:val="00C576E8"/>
    <w:rsid w:val="00C61949"/>
    <w:rsid w:val="00C61A94"/>
    <w:rsid w:val="00C64E88"/>
    <w:rsid w:val="00C67976"/>
    <w:rsid w:val="00C70FDD"/>
    <w:rsid w:val="00C77058"/>
    <w:rsid w:val="00C817F2"/>
    <w:rsid w:val="00C85932"/>
    <w:rsid w:val="00C92F6A"/>
    <w:rsid w:val="00C93F6C"/>
    <w:rsid w:val="00C9416B"/>
    <w:rsid w:val="00CB2095"/>
    <w:rsid w:val="00CB7FDE"/>
    <w:rsid w:val="00CC0EF0"/>
    <w:rsid w:val="00CC4B70"/>
    <w:rsid w:val="00CC5D0C"/>
    <w:rsid w:val="00CC725F"/>
    <w:rsid w:val="00CC7699"/>
    <w:rsid w:val="00CD39FB"/>
    <w:rsid w:val="00CD7F44"/>
    <w:rsid w:val="00CE583B"/>
    <w:rsid w:val="00CE5D7C"/>
    <w:rsid w:val="00CF28A3"/>
    <w:rsid w:val="00CF438C"/>
    <w:rsid w:val="00D07148"/>
    <w:rsid w:val="00D1401C"/>
    <w:rsid w:val="00D171CE"/>
    <w:rsid w:val="00D17C4E"/>
    <w:rsid w:val="00D32F24"/>
    <w:rsid w:val="00D35551"/>
    <w:rsid w:val="00D356E8"/>
    <w:rsid w:val="00D403A9"/>
    <w:rsid w:val="00D46E1D"/>
    <w:rsid w:val="00D47D69"/>
    <w:rsid w:val="00D50E50"/>
    <w:rsid w:val="00D55DB7"/>
    <w:rsid w:val="00D56B38"/>
    <w:rsid w:val="00D65D44"/>
    <w:rsid w:val="00D664FA"/>
    <w:rsid w:val="00D706D6"/>
    <w:rsid w:val="00D71C60"/>
    <w:rsid w:val="00D76A5A"/>
    <w:rsid w:val="00D77CE6"/>
    <w:rsid w:val="00D81119"/>
    <w:rsid w:val="00D83229"/>
    <w:rsid w:val="00D90567"/>
    <w:rsid w:val="00D95EE3"/>
    <w:rsid w:val="00DA7669"/>
    <w:rsid w:val="00DB3829"/>
    <w:rsid w:val="00DB40B9"/>
    <w:rsid w:val="00DB650F"/>
    <w:rsid w:val="00DB6A8A"/>
    <w:rsid w:val="00DB76CA"/>
    <w:rsid w:val="00DC04DC"/>
    <w:rsid w:val="00DC1255"/>
    <w:rsid w:val="00DC69DC"/>
    <w:rsid w:val="00DC7EAD"/>
    <w:rsid w:val="00DD39A2"/>
    <w:rsid w:val="00DD3B57"/>
    <w:rsid w:val="00DD7D0B"/>
    <w:rsid w:val="00DE2DEB"/>
    <w:rsid w:val="00DE6773"/>
    <w:rsid w:val="00DF2F9B"/>
    <w:rsid w:val="00DF7BF9"/>
    <w:rsid w:val="00DF7CC7"/>
    <w:rsid w:val="00E010AD"/>
    <w:rsid w:val="00E01AD1"/>
    <w:rsid w:val="00E0655F"/>
    <w:rsid w:val="00E11372"/>
    <w:rsid w:val="00E11FE2"/>
    <w:rsid w:val="00E126FF"/>
    <w:rsid w:val="00E137E3"/>
    <w:rsid w:val="00E15D53"/>
    <w:rsid w:val="00E164CE"/>
    <w:rsid w:val="00E20E83"/>
    <w:rsid w:val="00E2273A"/>
    <w:rsid w:val="00E258F2"/>
    <w:rsid w:val="00E32F29"/>
    <w:rsid w:val="00E32F49"/>
    <w:rsid w:val="00E34294"/>
    <w:rsid w:val="00E378AA"/>
    <w:rsid w:val="00E40E32"/>
    <w:rsid w:val="00E50CDC"/>
    <w:rsid w:val="00E52A7D"/>
    <w:rsid w:val="00E54F47"/>
    <w:rsid w:val="00E570AC"/>
    <w:rsid w:val="00E57D94"/>
    <w:rsid w:val="00E60803"/>
    <w:rsid w:val="00E61F57"/>
    <w:rsid w:val="00E6369D"/>
    <w:rsid w:val="00E6457A"/>
    <w:rsid w:val="00E74E2D"/>
    <w:rsid w:val="00E756BE"/>
    <w:rsid w:val="00E756DA"/>
    <w:rsid w:val="00E75E07"/>
    <w:rsid w:val="00E765EF"/>
    <w:rsid w:val="00E82AE9"/>
    <w:rsid w:val="00E82C66"/>
    <w:rsid w:val="00E922A0"/>
    <w:rsid w:val="00E954D0"/>
    <w:rsid w:val="00E9662D"/>
    <w:rsid w:val="00EA16BA"/>
    <w:rsid w:val="00EA1A60"/>
    <w:rsid w:val="00EA232D"/>
    <w:rsid w:val="00EB1BEC"/>
    <w:rsid w:val="00EB28D7"/>
    <w:rsid w:val="00EB39C8"/>
    <w:rsid w:val="00EB4D11"/>
    <w:rsid w:val="00EB5C9B"/>
    <w:rsid w:val="00EB737B"/>
    <w:rsid w:val="00EC5932"/>
    <w:rsid w:val="00EC638C"/>
    <w:rsid w:val="00EC6702"/>
    <w:rsid w:val="00ED1578"/>
    <w:rsid w:val="00ED3535"/>
    <w:rsid w:val="00ED7944"/>
    <w:rsid w:val="00EE0829"/>
    <w:rsid w:val="00EE1FFA"/>
    <w:rsid w:val="00EE3FAA"/>
    <w:rsid w:val="00EE4155"/>
    <w:rsid w:val="00EF13B8"/>
    <w:rsid w:val="00EF33BF"/>
    <w:rsid w:val="00F034AD"/>
    <w:rsid w:val="00F05EEE"/>
    <w:rsid w:val="00F06BA8"/>
    <w:rsid w:val="00F174C3"/>
    <w:rsid w:val="00F234A0"/>
    <w:rsid w:val="00F24498"/>
    <w:rsid w:val="00F35CBC"/>
    <w:rsid w:val="00F37363"/>
    <w:rsid w:val="00F37557"/>
    <w:rsid w:val="00F411CD"/>
    <w:rsid w:val="00F4434F"/>
    <w:rsid w:val="00F5047A"/>
    <w:rsid w:val="00F51708"/>
    <w:rsid w:val="00F54FAA"/>
    <w:rsid w:val="00F5519C"/>
    <w:rsid w:val="00F55D8D"/>
    <w:rsid w:val="00F613CD"/>
    <w:rsid w:val="00F62799"/>
    <w:rsid w:val="00F67101"/>
    <w:rsid w:val="00F6792D"/>
    <w:rsid w:val="00F74741"/>
    <w:rsid w:val="00F74AAD"/>
    <w:rsid w:val="00F752E0"/>
    <w:rsid w:val="00F76527"/>
    <w:rsid w:val="00F765E2"/>
    <w:rsid w:val="00F76D05"/>
    <w:rsid w:val="00F82FD9"/>
    <w:rsid w:val="00F83215"/>
    <w:rsid w:val="00F871B5"/>
    <w:rsid w:val="00F874F3"/>
    <w:rsid w:val="00F91FEC"/>
    <w:rsid w:val="00F93E7B"/>
    <w:rsid w:val="00F942FD"/>
    <w:rsid w:val="00F973F7"/>
    <w:rsid w:val="00FA2FD4"/>
    <w:rsid w:val="00FA33A6"/>
    <w:rsid w:val="00FA36DB"/>
    <w:rsid w:val="00FA5F78"/>
    <w:rsid w:val="00FC4A29"/>
    <w:rsid w:val="00FD7604"/>
    <w:rsid w:val="00FE1B55"/>
    <w:rsid w:val="00FE5476"/>
    <w:rsid w:val="00FE63F7"/>
    <w:rsid w:val="00FE66A8"/>
    <w:rsid w:val="00FE7102"/>
    <w:rsid w:val="00FF1FF0"/>
    <w:rsid w:val="00FF5510"/>
    <w:rsid w:val="00FF6D67"/>
  </w:rsids>
  <m:mathPr>
    <m:mathFont m:val="Cambria Math"/>
    <m:brkBin m:val="before"/>
    <m:brkBinSub m:val="--"/>
    <m:smallFrac m:val="0"/>
    <m:dispDef/>
    <m:lMargin m:val="0"/>
    <m:rMargin m:val="0"/>
    <m:defJc m:val="centerGroup"/>
    <m:wrapIndent m:val="1440"/>
    <m:intLim m:val="subSup"/>
    <m:naryLim m:val="undOvr"/>
  </m:mathPr>
  <w:themeFontLang w:val="en-AU"/>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275EA592"/>
  <w15:chartTrackingRefBased/>
  <w15:docId w15:val="{970E1CE5-D44F-4AB4-9550-B10E133DAB0F}"/>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ocDefaults>
    <w:rPrDefault>
      <w:rPr>
        <w:rFonts w:asciiTheme="minorHAnsi" w:eastAsia="Times New Roman" w:hAnsiTheme="minorHAnsi" w:cstheme="minorBidi"/>
        <w:kern w:val="2"/>
        <w:sz w:val="22"/>
        <w:szCs w:val="22"/>
        <w:lang w:val="en-AU" w:eastAsia="en-US" w:bidi="ar-SA"/>
        <w14:ligatures w14:val="standardContextual"/>
      </w:rPr>
    </w:rPrDefault>
    <w:pPrDefault>
      <w:pPr>
        <w:spacing w:line="259" w:lineRule="auto"/>
        <w:ind w:left="113" w:right="-170" w:firstLine="720"/>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iPriority="0" w:unhideWhenUsed="1" w:qFormat="1"/>
    <w:lsdException w:name="List Number" w:semiHidden="1" w:uiPriority="0" w:unhideWhenUsed="1" w:qFormat="1"/>
    <w:lsdException w:name="List 2" w:semiHidden="1" w:unhideWhenUsed="1"/>
    <w:lsdException w:name="List 3" w:semiHidden="1" w:unhideWhenUsed="1"/>
    <w:lsdException w:name="List 4" w:semiHidden="1" w:unhideWhenUsed="1"/>
    <w:lsdException w:name="List 5" w:semiHidden="1" w:unhideWhenUsed="1"/>
    <w:lsdException w:name="List Bullet 2" w:semiHidden="1" w:uiPriority="0" w:unhideWhenUsed="1" w:qFormat="1"/>
    <w:lsdException w:name="List Bullet 3" w:semiHidden="1" w:uiPriority="0" w:unhideWhenUsed="1"/>
    <w:lsdException w:name="List Bullet 4" w:semiHidden="1" w:unhideWhenUsed="1"/>
    <w:lsdException w:name="List Bullet 5" w:semiHidden="1" w:unhideWhenUsed="1"/>
    <w:lsdException w:name="List Number 2" w:semiHidden="1" w:uiPriority="0" w:unhideWhenUsed="1" w:qFormat="1"/>
    <w:lsdException w:name="List Number 3" w:semiHidden="1" w:uiPriority="0" w:unhideWhenUsed="1" w:qFormat="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1" w:unhideWhenUsed="1" w:qFormat="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F37557"/>
    <w:pPr>
      <w:spacing w:after="120" w:line="240" w:lineRule="auto"/>
      <w:ind w:left="0" w:right="0" w:firstLine="0"/>
    </w:pPr>
    <w:rPr>
      <w:rFonts w:cs="Arial"/>
      <w:szCs w:val="24"/>
    </w:rPr>
  </w:style>
  <w:style w:type="paragraph" w:styleId="Heading1">
    <w:name w:val="heading 1"/>
    <w:basedOn w:val="Normal"/>
    <w:next w:val="Normal"/>
    <w:link w:val="Heading1Char"/>
    <w:uiPriority w:val="9"/>
    <w:qFormat/>
    <w:rsid w:val="002C64DD"/>
    <w:pPr>
      <w:keepNext/>
      <w:keepLines/>
      <w:spacing w:before="240"/>
      <w:outlineLvl w:val="0"/>
    </w:pPr>
    <w:rPr>
      <w:rFonts w:asciiTheme="majorHAnsi" w:eastAsiaTheme="majorEastAsia" w:hAnsiTheme="majorHAnsi" w:cstheme="majorBidi"/>
      <w:color w:val="2F5496" w:themeColor="accent1" w:themeShade="BF"/>
      <w:sz w:val="32"/>
      <w:szCs w:val="32"/>
    </w:rPr>
  </w:style>
  <w:style w:type="paragraph" w:styleId="Heading2">
    <w:name w:val="heading 2"/>
    <w:basedOn w:val="Normal"/>
    <w:next w:val="Normal"/>
    <w:link w:val="Heading2Char"/>
    <w:uiPriority w:val="9"/>
    <w:semiHidden/>
    <w:unhideWhenUsed/>
    <w:qFormat/>
    <w:rsid w:val="00F37557"/>
    <w:pPr>
      <w:keepNext/>
      <w:keepLines/>
      <w:spacing w:before="40"/>
      <w:outlineLvl w:val="1"/>
    </w:pPr>
    <w:rPr>
      <w:rFonts w:asciiTheme="majorHAnsi" w:eastAsiaTheme="majorEastAsia" w:hAnsiTheme="majorHAnsi" w:cstheme="majorBidi"/>
      <w:color w:val="2F5496" w:themeColor="accent1" w:themeShade="BF"/>
      <w:sz w:val="26"/>
      <w:szCs w:val="26"/>
    </w:rPr>
  </w:style>
  <w:style w:type="paragraph" w:styleId="Heading3">
    <w:name w:val="heading 3"/>
    <w:basedOn w:val="Normal"/>
    <w:next w:val="Normal"/>
    <w:link w:val="Heading3Char"/>
    <w:uiPriority w:val="9"/>
    <w:semiHidden/>
    <w:unhideWhenUsed/>
    <w:qFormat/>
    <w:rsid w:val="00F37557"/>
    <w:pPr>
      <w:keepNext/>
      <w:keepLines/>
      <w:spacing w:before="40"/>
      <w:outlineLvl w:val="2"/>
    </w:pPr>
    <w:rPr>
      <w:rFonts w:asciiTheme="majorHAnsi" w:eastAsiaTheme="majorEastAsia" w:hAnsiTheme="majorHAnsi" w:cstheme="majorBidi"/>
      <w:color w:val="1F3763" w:themeColor="accent1" w:themeShade="7F"/>
      <w:sz w:val="24"/>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customStyle="1" w:styleId="Heading1-Numbered">
    <w:name w:val="Heading 1 - Numbered"/>
    <w:basedOn w:val="Heading1"/>
    <w:link w:val="Heading1-NumberedChar"/>
    <w:qFormat/>
    <w:rsid w:val="00F37557"/>
    <w:pPr>
      <w:keepNext w:val="0"/>
      <w:keepLines w:val="0"/>
      <w:numPr>
        <w:numId w:val="4"/>
      </w:numPr>
      <w:tabs>
        <w:tab w:val="left" w:pos="851"/>
      </w:tabs>
      <w:spacing w:before="0" w:after="600" w:line="460" w:lineRule="exact"/>
    </w:pPr>
    <w:rPr>
      <w:rFonts w:asciiTheme="minorHAnsi" w:eastAsia="Times New Roman" w:hAnsiTheme="minorHAnsi" w:cs="Arial"/>
      <w:b/>
      <w:color w:val="4472C4" w:themeColor="accent1"/>
      <w:lang w:val="en-US" w:eastAsia="en-AU"/>
    </w:rPr>
  </w:style>
  <w:style w:type="character" w:customStyle="1" w:styleId="Heading1-NumberedChar">
    <w:name w:val="Heading 1 - Numbered Char"/>
    <w:link w:val="Heading1-Numbered"/>
    <w:rsid w:val="00F37557"/>
    <w:rPr>
      <w:rFonts w:eastAsia="Times New Roman" w:cs="Arial"/>
      <w:b/>
      <w:color w:val="4472C4" w:themeColor="accent1"/>
      <w:sz w:val="32"/>
      <w:szCs w:val="32"/>
      <w:lang w:val="en-US" w:eastAsia="en-AU"/>
    </w:rPr>
  </w:style>
  <w:style w:type="character" w:customStyle="1" w:styleId="Heading1Char">
    <w:name w:val="Heading 1 Char"/>
    <w:basedOn w:val="DefaultParagraphFont"/>
    <w:link w:val="Heading1"/>
    <w:uiPriority w:val="9"/>
    <w:rsid w:val="002C64DD"/>
    <w:rPr>
      <w:rFonts w:asciiTheme="majorHAnsi" w:eastAsiaTheme="majorEastAsia" w:hAnsiTheme="majorHAnsi" w:cstheme="majorBidi"/>
      <w:color w:val="2F5496" w:themeColor="accent1" w:themeShade="BF"/>
      <w:sz w:val="32"/>
      <w:szCs w:val="32"/>
    </w:rPr>
  </w:style>
  <w:style w:type="paragraph" w:customStyle="1" w:styleId="Heading2-Numbered">
    <w:name w:val="Heading 2 - Numbered"/>
    <w:basedOn w:val="Heading2"/>
    <w:autoRedefine/>
    <w:qFormat/>
    <w:rsid w:val="00F37557"/>
    <w:pPr>
      <w:keepNext w:val="0"/>
      <w:keepLines w:val="0"/>
      <w:numPr>
        <w:ilvl w:val="1"/>
        <w:numId w:val="4"/>
      </w:numPr>
      <w:spacing w:before="360" w:after="113" w:line="300" w:lineRule="atLeast"/>
      <w:jc w:val="both"/>
    </w:pPr>
    <w:rPr>
      <w:rFonts w:asciiTheme="minorHAnsi" w:eastAsia="Times New Roman" w:hAnsiTheme="minorHAnsi" w:cs="Arial"/>
      <w:b/>
      <w:color w:val="ADADAD" w:themeColor="accent3" w:themeTint="E6"/>
      <w:sz w:val="24"/>
      <w:szCs w:val="28"/>
      <w:lang w:eastAsia="en-AU"/>
    </w:rPr>
  </w:style>
  <w:style w:type="character" w:customStyle="1" w:styleId="Heading2Char">
    <w:name w:val="Heading 2 Char"/>
    <w:basedOn w:val="DefaultParagraphFont"/>
    <w:link w:val="Heading2"/>
    <w:uiPriority w:val="9"/>
    <w:semiHidden/>
    <w:rsid w:val="00F37557"/>
    <w:rPr>
      <w:rFonts w:asciiTheme="majorHAnsi" w:eastAsiaTheme="majorEastAsia" w:hAnsiTheme="majorHAnsi" w:cstheme="majorBidi"/>
      <w:color w:val="2F5496" w:themeColor="accent1" w:themeShade="BF"/>
      <w:sz w:val="26"/>
      <w:szCs w:val="26"/>
    </w:rPr>
  </w:style>
  <w:style w:type="paragraph" w:customStyle="1" w:styleId="Heading3-Numbered">
    <w:name w:val="Heading 3 - Numbered"/>
    <w:basedOn w:val="Heading3"/>
    <w:autoRedefine/>
    <w:qFormat/>
    <w:rsid w:val="00F37557"/>
    <w:pPr>
      <w:keepLines w:val="0"/>
      <w:numPr>
        <w:ilvl w:val="2"/>
        <w:numId w:val="4"/>
      </w:numPr>
      <w:tabs>
        <w:tab w:val="left" w:pos="851"/>
      </w:tabs>
      <w:spacing w:before="240" w:line="240" w:lineRule="atLeast"/>
    </w:pPr>
    <w:rPr>
      <w:rFonts w:asciiTheme="minorHAnsi" w:eastAsia="Times New Roman" w:hAnsiTheme="minorHAnsi" w:cs="Arial"/>
      <w:b/>
      <w:color w:val="auto"/>
      <w:sz w:val="22"/>
      <w:lang w:eastAsia="en-AU"/>
    </w:rPr>
  </w:style>
  <w:style w:type="character" w:customStyle="1" w:styleId="Heading3Char">
    <w:name w:val="Heading 3 Char"/>
    <w:basedOn w:val="DefaultParagraphFont"/>
    <w:link w:val="Heading3"/>
    <w:uiPriority w:val="9"/>
    <w:semiHidden/>
    <w:rsid w:val="00F37557"/>
    <w:rPr>
      <w:rFonts w:asciiTheme="majorHAnsi" w:eastAsiaTheme="majorEastAsia" w:hAnsiTheme="majorHAnsi" w:cstheme="majorBidi"/>
      <w:color w:val="1F3763" w:themeColor="accent1" w:themeShade="7F"/>
      <w:sz w:val="24"/>
      <w:szCs w:val="24"/>
    </w:rPr>
  </w:style>
  <w:style w:type="paragraph" w:customStyle="1" w:styleId="ARISummarysubheading">
    <w:name w:val="ARI Summary subheading"/>
    <w:basedOn w:val="Normal"/>
    <w:qFormat/>
    <w:rsid w:val="00F37557"/>
    <w:pPr>
      <w:spacing w:before="240" w:after="60"/>
    </w:pPr>
    <w:rPr>
      <w:rFonts w:cs="Times New Roman"/>
      <w:b/>
      <w:bCs/>
      <w:sz w:val="24"/>
      <w:szCs w:val="20"/>
    </w:rPr>
  </w:style>
  <w:style w:type="paragraph" w:customStyle="1" w:styleId="Caption-Figure">
    <w:name w:val="Caption - Figure"/>
    <w:basedOn w:val="Caption"/>
    <w:next w:val="Normal"/>
    <w:autoRedefine/>
    <w:qFormat/>
    <w:rsid w:val="00F37557"/>
    <w:pPr>
      <w:keepLines/>
      <w:spacing w:before="360" w:after="120"/>
    </w:pPr>
    <w:rPr>
      <w:b/>
      <w:bCs/>
      <w:i w:val="0"/>
      <w:iCs w:val="0"/>
      <w:noProof/>
      <w:color w:val="auto"/>
      <w:lang w:eastAsia="en-AU"/>
    </w:rPr>
  </w:style>
  <w:style w:type="paragraph" w:styleId="Caption">
    <w:name w:val="caption"/>
    <w:basedOn w:val="Normal"/>
    <w:next w:val="Normal"/>
    <w:uiPriority w:val="35"/>
    <w:semiHidden/>
    <w:unhideWhenUsed/>
    <w:qFormat/>
    <w:rsid w:val="00F37557"/>
    <w:pPr>
      <w:spacing w:after="200"/>
    </w:pPr>
    <w:rPr>
      <w:i/>
      <w:iCs/>
      <w:color w:val="44546A" w:themeColor="text2"/>
      <w:sz w:val="18"/>
      <w:szCs w:val="18"/>
    </w:rPr>
  </w:style>
  <w:style w:type="paragraph" w:customStyle="1" w:styleId="Caption-Table">
    <w:name w:val="Caption - Table"/>
    <w:basedOn w:val="Caption"/>
    <w:next w:val="Normal"/>
    <w:qFormat/>
    <w:rsid w:val="00F37557"/>
    <w:pPr>
      <w:keepNext/>
      <w:keepLines/>
      <w:spacing w:before="200" w:after="120"/>
    </w:pPr>
    <w:rPr>
      <w:b/>
      <w:bCs/>
      <w:i w:val="0"/>
      <w:iCs w:val="0"/>
      <w:color w:val="auto"/>
      <w:sz w:val="20"/>
    </w:rPr>
  </w:style>
  <w:style w:type="paragraph" w:customStyle="1" w:styleId="StyleListParagraphBodyCalibri">
    <w:name w:val="Style List Paragraph + +Body (Calibri)"/>
    <w:basedOn w:val="ListParagraph"/>
    <w:qFormat/>
    <w:rsid w:val="000555D7"/>
    <w:pPr>
      <w:spacing w:line="270" w:lineRule="exact"/>
    </w:pPr>
    <w:rPr>
      <w:lang w:eastAsia="en-AU"/>
    </w:rPr>
  </w:style>
  <w:style w:type="paragraph" w:styleId="ListParagraph">
    <w:name w:val="List Paragraph"/>
    <w:basedOn w:val="Normal"/>
    <w:uiPriority w:val="34"/>
    <w:qFormat/>
    <w:rsid w:val="000555D7"/>
    <w:pPr>
      <w:ind w:left="720"/>
      <w:contextualSpacing/>
    </w:pPr>
  </w:style>
  <w:style w:type="paragraph" w:customStyle="1" w:styleId="PullOutBoxBullet">
    <w:name w:val="Pull Out Box Bullet"/>
    <w:basedOn w:val="Normal"/>
    <w:qFormat/>
    <w:rsid w:val="0009688F"/>
    <w:pPr>
      <w:spacing w:before="120" w:line="240" w:lineRule="atLeast"/>
      <w:ind w:right="142"/>
    </w:pPr>
    <w:rPr>
      <w:color w:val="000000" w:themeColor="text1"/>
      <w:kern w:val="0"/>
      <w:sz w:val="20"/>
      <w:szCs w:val="20"/>
      <w:lang w:eastAsia="en-AU"/>
      <w14:ligatures w14:val="none"/>
    </w:rPr>
  </w:style>
  <w:style w:type="paragraph" w:customStyle="1" w:styleId="CaptionImageorFigure">
    <w:name w:val="Caption Image or Figure"/>
    <w:basedOn w:val="Caption"/>
    <w:qFormat/>
    <w:rsid w:val="0009688F"/>
    <w:pPr>
      <w:keepNext/>
      <w:spacing w:before="60" w:after="120" w:line="200" w:lineRule="atLeast"/>
    </w:pPr>
    <w:rPr>
      <w:b/>
      <w:bCs/>
      <w:i w:val="0"/>
      <w:iCs w:val="0"/>
      <w:color w:val="000000" w:themeColor="text1"/>
      <w:kern w:val="0"/>
      <w:sz w:val="16"/>
      <w:szCs w:val="20"/>
      <w:lang w:eastAsia="en-AU"/>
      <w14:ligatures w14:val="none"/>
    </w:rPr>
  </w:style>
  <w:style w:type="paragraph" w:styleId="BodyText">
    <w:name w:val="Body Text"/>
    <w:basedOn w:val="Normal"/>
    <w:link w:val="BodyTextChar"/>
    <w:uiPriority w:val="1"/>
    <w:qFormat/>
    <w:rsid w:val="0009688F"/>
    <w:pPr>
      <w:spacing w:before="60" w:line="240" w:lineRule="atLeast"/>
    </w:pPr>
    <w:rPr>
      <w:rFonts w:cs="Times New Roman"/>
      <w:color w:val="000000" w:themeColor="text1"/>
      <w:kern w:val="0"/>
      <w:sz w:val="20"/>
      <w:szCs w:val="20"/>
      <w14:ligatures w14:val="none"/>
    </w:rPr>
  </w:style>
  <w:style w:type="character" w:customStyle="1" w:styleId="BodyTextChar">
    <w:name w:val="Body Text Char"/>
    <w:basedOn w:val="DefaultParagraphFont"/>
    <w:link w:val="BodyText"/>
    <w:uiPriority w:val="1"/>
    <w:rsid w:val="0009688F"/>
    <w:rPr>
      <w:rFonts w:cs="Times New Roman"/>
      <w:color w:val="000000" w:themeColor="text1"/>
      <w:kern w:val="0"/>
      <w:sz w:val="20"/>
      <w:szCs w:val="20"/>
      <w14:ligatures w14:val="none"/>
    </w:rPr>
  </w:style>
  <w:style w:type="character" w:styleId="CommentReference">
    <w:name w:val="annotation reference"/>
    <w:basedOn w:val="DefaultParagraphFont"/>
    <w:uiPriority w:val="99"/>
    <w:semiHidden/>
    <w:unhideWhenUsed/>
    <w:rsid w:val="00074D85"/>
    <w:rPr>
      <w:sz w:val="16"/>
      <w:szCs w:val="16"/>
    </w:rPr>
  </w:style>
  <w:style w:type="paragraph" w:styleId="CommentText">
    <w:name w:val="annotation text"/>
    <w:basedOn w:val="Normal"/>
    <w:link w:val="CommentTextChar"/>
    <w:uiPriority w:val="99"/>
    <w:unhideWhenUsed/>
    <w:rsid w:val="00074D85"/>
    <w:pPr>
      <w:spacing w:after="0"/>
    </w:pPr>
    <w:rPr>
      <w:color w:val="000000" w:themeColor="text1"/>
      <w:kern w:val="0"/>
      <w:sz w:val="20"/>
      <w:szCs w:val="20"/>
      <w:lang w:eastAsia="en-AU"/>
      <w14:ligatures w14:val="none"/>
    </w:rPr>
  </w:style>
  <w:style w:type="character" w:customStyle="1" w:styleId="CommentTextChar">
    <w:name w:val="Comment Text Char"/>
    <w:basedOn w:val="DefaultParagraphFont"/>
    <w:link w:val="CommentText"/>
    <w:uiPriority w:val="99"/>
    <w:rsid w:val="00074D85"/>
    <w:rPr>
      <w:rFonts w:cs="Arial"/>
      <w:color w:val="000000" w:themeColor="text1"/>
      <w:kern w:val="0"/>
      <w:sz w:val="20"/>
      <w:szCs w:val="20"/>
      <w:lang w:eastAsia="en-AU"/>
      <w14:ligatures w14:val="none"/>
    </w:rPr>
  </w:style>
  <w:style w:type="paragraph" w:styleId="ListBullet">
    <w:name w:val="List Bullet"/>
    <w:basedOn w:val="Normal"/>
    <w:unhideWhenUsed/>
    <w:qFormat/>
    <w:rsid w:val="00074D85"/>
    <w:pPr>
      <w:numPr>
        <w:numId w:val="5"/>
      </w:numPr>
      <w:spacing w:before="120" w:line="240" w:lineRule="atLeast"/>
    </w:pPr>
    <w:rPr>
      <w:color w:val="000000" w:themeColor="text1"/>
      <w:kern w:val="0"/>
      <w:sz w:val="20"/>
      <w:szCs w:val="20"/>
      <w:lang w:eastAsia="en-AU"/>
      <w14:ligatures w14:val="none"/>
    </w:rPr>
  </w:style>
  <w:style w:type="paragraph" w:styleId="ListBullet2">
    <w:name w:val="List Bullet 2"/>
    <w:basedOn w:val="ListBullet"/>
    <w:unhideWhenUsed/>
    <w:qFormat/>
    <w:rsid w:val="00074D85"/>
    <w:pPr>
      <w:numPr>
        <w:ilvl w:val="1"/>
      </w:numPr>
    </w:pPr>
  </w:style>
  <w:style w:type="paragraph" w:styleId="ListBullet3">
    <w:name w:val="List Bullet 3"/>
    <w:basedOn w:val="Normal"/>
    <w:unhideWhenUsed/>
    <w:rsid w:val="00074D85"/>
    <w:pPr>
      <w:numPr>
        <w:ilvl w:val="2"/>
        <w:numId w:val="5"/>
      </w:numPr>
      <w:spacing w:before="120" w:line="240" w:lineRule="atLeast"/>
    </w:pPr>
    <w:rPr>
      <w:color w:val="000000" w:themeColor="text1"/>
      <w:kern w:val="0"/>
      <w:sz w:val="20"/>
      <w:szCs w:val="20"/>
      <w:lang w:eastAsia="en-AU"/>
      <w14:ligatures w14:val="none"/>
    </w:rPr>
  </w:style>
  <w:style w:type="paragraph" w:styleId="ListNumber">
    <w:name w:val="List Number"/>
    <w:basedOn w:val="Normal"/>
    <w:qFormat/>
    <w:rsid w:val="00C92F6A"/>
    <w:pPr>
      <w:numPr>
        <w:numId w:val="6"/>
      </w:numPr>
      <w:spacing w:before="120" w:line="240" w:lineRule="atLeast"/>
    </w:pPr>
    <w:rPr>
      <w:color w:val="000000" w:themeColor="text1"/>
      <w:kern w:val="0"/>
      <w:sz w:val="20"/>
      <w:szCs w:val="20"/>
      <w:lang w:eastAsia="en-AU"/>
      <w14:ligatures w14:val="none"/>
    </w:rPr>
  </w:style>
  <w:style w:type="paragraph" w:styleId="ListNumber2">
    <w:name w:val="List Number 2"/>
    <w:basedOn w:val="Normal"/>
    <w:qFormat/>
    <w:rsid w:val="00C92F6A"/>
    <w:pPr>
      <w:numPr>
        <w:ilvl w:val="1"/>
        <w:numId w:val="6"/>
      </w:numPr>
      <w:spacing w:before="120" w:line="240" w:lineRule="atLeast"/>
    </w:pPr>
    <w:rPr>
      <w:color w:val="000000" w:themeColor="text1"/>
      <w:kern w:val="0"/>
      <w:sz w:val="20"/>
      <w:szCs w:val="20"/>
      <w:lang w:eastAsia="en-AU"/>
      <w14:ligatures w14:val="none"/>
    </w:rPr>
  </w:style>
  <w:style w:type="paragraph" w:styleId="ListNumber3">
    <w:name w:val="List Number 3"/>
    <w:basedOn w:val="Normal"/>
    <w:qFormat/>
    <w:rsid w:val="00C92F6A"/>
    <w:pPr>
      <w:numPr>
        <w:ilvl w:val="2"/>
        <w:numId w:val="6"/>
      </w:numPr>
      <w:spacing w:before="120" w:line="240" w:lineRule="atLeast"/>
    </w:pPr>
    <w:rPr>
      <w:color w:val="000000" w:themeColor="text1"/>
      <w:kern w:val="0"/>
      <w:sz w:val="20"/>
      <w:szCs w:val="20"/>
      <w:lang w:eastAsia="en-AU"/>
      <w14:ligatures w14:val="none"/>
    </w:rPr>
  </w:style>
  <w:style w:type="paragraph" w:customStyle="1" w:styleId="Footnotes">
    <w:name w:val="Footnotes"/>
    <w:basedOn w:val="Normal"/>
    <w:rsid w:val="008C60AD"/>
    <w:pPr>
      <w:keepLines/>
      <w:numPr>
        <w:numId w:val="8"/>
      </w:numPr>
      <w:spacing w:before="60" w:after="100" w:afterAutospacing="1" w:line="180" w:lineRule="exact"/>
    </w:pPr>
    <w:rPr>
      <w:color w:val="000000" w:themeColor="text1"/>
      <w:kern w:val="0"/>
      <w:sz w:val="14"/>
      <w:szCs w:val="20"/>
      <w:lang w:eastAsia="en-AU"/>
      <w14:ligatures w14:val="none"/>
    </w:rPr>
  </w:style>
  <w:style w:type="paragraph" w:customStyle="1" w:styleId="Footnotes2">
    <w:name w:val="Footnotes 2"/>
    <w:basedOn w:val="Normal"/>
    <w:rsid w:val="008C60AD"/>
    <w:pPr>
      <w:numPr>
        <w:ilvl w:val="1"/>
        <w:numId w:val="8"/>
      </w:numPr>
      <w:spacing w:after="100" w:afterAutospacing="1" w:line="180" w:lineRule="atLeast"/>
      <w:ind w:left="568" w:hanging="284"/>
      <w:contextualSpacing/>
    </w:pPr>
    <w:rPr>
      <w:color w:val="000000" w:themeColor="text1"/>
      <w:kern w:val="0"/>
      <w:sz w:val="14"/>
      <w:szCs w:val="20"/>
      <w:lang w:eastAsia="en-AU"/>
      <w14:ligatures w14:val="none"/>
    </w:rPr>
  </w:style>
  <w:style w:type="paragraph" w:styleId="CommentSubject">
    <w:name w:val="annotation subject"/>
    <w:basedOn w:val="CommentText"/>
    <w:next w:val="CommentText"/>
    <w:link w:val="CommentSubjectChar"/>
    <w:uiPriority w:val="99"/>
    <w:semiHidden/>
    <w:unhideWhenUsed/>
    <w:rsid w:val="00537380"/>
    <w:pPr>
      <w:spacing w:after="120"/>
    </w:pPr>
    <w:rPr>
      <w:b/>
      <w:bCs/>
      <w:color w:val="auto"/>
      <w:kern w:val="2"/>
      <w:lang w:eastAsia="en-US"/>
      <w14:ligatures w14:val="standardContextual"/>
    </w:rPr>
  </w:style>
  <w:style w:type="character" w:customStyle="1" w:styleId="CommentSubjectChar">
    <w:name w:val="Comment Subject Char"/>
    <w:basedOn w:val="CommentTextChar"/>
    <w:link w:val="CommentSubject"/>
    <w:uiPriority w:val="99"/>
    <w:semiHidden/>
    <w:rsid w:val="00537380"/>
    <w:rPr>
      <w:rFonts w:cs="Arial"/>
      <w:b/>
      <w:bCs/>
      <w:color w:val="000000" w:themeColor="text1"/>
      <w:kern w:val="0"/>
      <w:sz w:val="20"/>
      <w:szCs w:val="20"/>
      <w:lang w:eastAsia="en-AU"/>
      <w14:ligatures w14:val="none"/>
    </w:rPr>
  </w:style>
  <w:style w:type="table" w:styleId="TableGrid">
    <w:name w:val="Table Grid"/>
    <w:basedOn w:val="TableNormal"/>
    <w:uiPriority w:val="39"/>
    <w:rsid w:val="00CD7F44"/>
    <w:pPr>
      <w:spacing w:before="60" w:after="60" w:line="220" w:lineRule="atLeast"/>
      <w:ind w:right="113" w:firstLine="0"/>
    </w:pPr>
    <w:rPr>
      <w:rFonts w:cs="Times New Roman"/>
      <w:color w:val="000000" w:themeColor="text1"/>
      <w:kern w:val="0"/>
      <w:sz w:val="18"/>
      <w:szCs w:val="20"/>
      <w:lang w:eastAsia="en-AU"/>
      <w14:ligatures w14:val="none"/>
    </w:rPr>
    <w:tblPr>
      <w:tblStyleColBandSize w:val="1"/>
      <w:tblBorders>
        <w:top w:val="single" w:sz="8" w:space="0" w:color="44546A" w:themeColor="text2"/>
        <w:bottom w:val="single" w:sz="8" w:space="0" w:color="44546A" w:themeColor="text2"/>
        <w:insideH w:val="single" w:sz="8" w:space="0" w:color="44546A" w:themeColor="text2"/>
      </w:tblBorders>
      <w:tblCellMar>
        <w:left w:w="0" w:type="dxa"/>
        <w:right w:w="0" w:type="dxa"/>
      </w:tblCellMar>
    </w:tblPr>
    <w:tblStylePr w:type="firstRow">
      <w:pPr>
        <w:wordWrap/>
        <w:spacing w:beforeLines="0" w:before="60" w:beforeAutospacing="0" w:afterLines="0" w:after="60" w:afterAutospacing="0" w:line="220" w:lineRule="atLeast"/>
        <w:jc w:val="left"/>
      </w:pPr>
      <w:rPr>
        <w:rFonts w:asciiTheme="minorHAnsi" w:hAnsiTheme="minorHAnsi"/>
        <w:b w:val="0"/>
        <w:color w:val="000000" w:themeColor="text1"/>
        <w:sz w:val="18"/>
      </w:rPr>
      <w:tblPr/>
      <w:tcPr>
        <w:shd w:val="clear" w:color="auto" w:fill="44546A" w:themeFill="text2"/>
      </w:tcPr>
    </w:tblStylePr>
    <w:tblStylePr w:type="lastRow">
      <w:rPr>
        <w:b w:val="0"/>
      </w:rPr>
    </w:tblStylePr>
    <w:tblStylePr w:type="lastCol">
      <w:pPr>
        <w:jc w:val="left"/>
      </w:pPr>
    </w:tblStylePr>
    <w:tblStylePr w:type="band1Vert">
      <w:tblPr/>
      <w:tcPr>
        <w:shd w:val="clear" w:color="auto" w:fill="E7E6E6" w:themeFill="background2"/>
      </w:tcPr>
    </w:tblStylePr>
    <w:tblStylePr w:type="nwCell">
      <w:pPr>
        <w:jc w:val="left"/>
      </w:pPr>
      <w:tblPr/>
      <w:tcPr>
        <w:vAlign w:val="center"/>
      </w:tcPr>
    </w:tblStylePr>
  </w:style>
  <w:style w:type="character" w:styleId="Emphasis">
    <w:name w:val="Emphasis"/>
    <w:basedOn w:val="DefaultParagraphFont"/>
    <w:uiPriority w:val="20"/>
    <w:qFormat/>
    <w:rsid w:val="00E15D53"/>
    <w:rPr>
      <w:i/>
      <w:iCs/>
    </w:rPr>
  </w:style>
  <w:style w:type="character" w:styleId="Hyperlink">
    <w:name w:val="Hyperlink"/>
    <w:basedOn w:val="DefaultParagraphFont"/>
    <w:uiPriority w:val="99"/>
    <w:unhideWhenUsed/>
    <w:rsid w:val="00E15D53"/>
    <w:rPr>
      <w:color w:val="0000FF"/>
      <w:u w:val="single"/>
    </w:rPr>
  </w:style>
  <w:style w:type="character" w:styleId="UnresolvedMention">
    <w:name w:val="Unresolved Mention"/>
    <w:basedOn w:val="DefaultParagraphFont"/>
    <w:uiPriority w:val="99"/>
    <w:semiHidden/>
    <w:unhideWhenUsed/>
    <w:rsid w:val="004C4449"/>
    <w:rPr>
      <w:color w:val="605E5C"/>
      <w:shd w:val="clear" w:color="auto" w:fill="E1DFDD"/>
    </w:rPr>
  </w:style>
  <w:style w:type="paragraph" w:customStyle="1" w:styleId="EndNoteBibliographyTitle">
    <w:name w:val="EndNote Bibliography Title"/>
    <w:basedOn w:val="Normal"/>
    <w:link w:val="EndNoteBibliographyTitleChar"/>
    <w:rsid w:val="000D32D1"/>
    <w:pPr>
      <w:spacing w:after="0"/>
      <w:jc w:val="center"/>
    </w:pPr>
    <w:rPr>
      <w:rFonts w:ascii="Calibri" w:hAnsi="Calibri" w:cs="Calibri"/>
      <w:noProof/>
      <w:lang w:val="en-US"/>
    </w:rPr>
  </w:style>
  <w:style w:type="character" w:customStyle="1" w:styleId="EndNoteBibliographyTitleChar">
    <w:name w:val="EndNote Bibliography Title Char"/>
    <w:basedOn w:val="DefaultParagraphFont"/>
    <w:link w:val="EndNoteBibliographyTitle"/>
    <w:rsid w:val="000D32D1"/>
    <w:rPr>
      <w:rFonts w:ascii="Calibri" w:hAnsi="Calibri" w:cs="Calibri"/>
      <w:noProof/>
      <w:szCs w:val="24"/>
      <w:lang w:val="en-US"/>
    </w:rPr>
  </w:style>
  <w:style w:type="paragraph" w:customStyle="1" w:styleId="EndNoteBibliography">
    <w:name w:val="EndNote Bibliography"/>
    <w:basedOn w:val="Normal"/>
    <w:link w:val="EndNoteBibliographyChar"/>
    <w:rsid w:val="000D32D1"/>
    <w:rPr>
      <w:rFonts w:ascii="Calibri" w:hAnsi="Calibri" w:cs="Calibri"/>
      <w:noProof/>
      <w:lang w:val="en-US"/>
    </w:rPr>
  </w:style>
  <w:style w:type="character" w:customStyle="1" w:styleId="EndNoteBibliographyChar">
    <w:name w:val="EndNote Bibliography Char"/>
    <w:basedOn w:val="DefaultParagraphFont"/>
    <w:link w:val="EndNoteBibliography"/>
    <w:rsid w:val="000D32D1"/>
    <w:rPr>
      <w:rFonts w:ascii="Calibri" w:hAnsi="Calibri" w:cs="Calibri"/>
      <w:noProof/>
      <w:szCs w:val="24"/>
      <w:lang w:val="en-US"/>
    </w:rPr>
  </w:style>
  <w:style w:type="paragraph" w:styleId="Header">
    <w:name w:val="header"/>
    <w:basedOn w:val="Normal"/>
    <w:link w:val="HeaderChar"/>
    <w:uiPriority w:val="99"/>
    <w:unhideWhenUsed/>
    <w:rsid w:val="00F62799"/>
    <w:pPr>
      <w:tabs>
        <w:tab w:val="center" w:pos="4513"/>
        <w:tab w:val="right" w:pos="9026"/>
      </w:tabs>
      <w:spacing w:after="0"/>
    </w:pPr>
  </w:style>
  <w:style w:type="character" w:customStyle="1" w:styleId="HeaderChar">
    <w:name w:val="Header Char"/>
    <w:basedOn w:val="DefaultParagraphFont"/>
    <w:link w:val="Header"/>
    <w:uiPriority w:val="99"/>
    <w:rsid w:val="00F62799"/>
    <w:rPr>
      <w:rFonts w:cs="Arial"/>
      <w:szCs w:val="24"/>
    </w:rPr>
  </w:style>
  <w:style w:type="paragraph" w:styleId="Footer">
    <w:name w:val="footer"/>
    <w:basedOn w:val="Normal"/>
    <w:link w:val="FooterChar"/>
    <w:uiPriority w:val="99"/>
    <w:unhideWhenUsed/>
    <w:rsid w:val="00F62799"/>
    <w:pPr>
      <w:tabs>
        <w:tab w:val="center" w:pos="4513"/>
        <w:tab w:val="right" w:pos="9026"/>
      </w:tabs>
      <w:spacing w:after="0"/>
    </w:pPr>
  </w:style>
  <w:style w:type="character" w:customStyle="1" w:styleId="FooterChar">
    <w:name w:val="Footer Char"/>
    <w:basedOn w:val="DefaultParagraphFont"/>
    <w:link w:val="Footer"/>
    <w:uiPriority w:val="99"/>
    <w:rsid w:val="00F62799"/>
    <w:rPr>
      <w:rFonts w:cs="Arial"/>
      <w:szCs w:val="24"/>
    </w:rPr>
  </w:style>
  <w:style w:type="paragraph" w:styleId="Revision">
    <w:name w:val="Revision"/>
    <w:hidden/>
    <w:uiPriority w:val="99"/>
    <w:semiHidden/>
    <w:rsid w:val="00BA06AB"/>
    <w:pPr>
      <w:spacing w:line="240" w:lineRule="auto"/>
      <w:ind w:left="0" w:right="0" w:firstLine="0"/>
    </w:pPr>
    <w:rPr>
      <w:rFonts w:cs="Arial"/>
      <w:szCs w:val="24"/>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e="http://schemas.microsoft.com/office/word/2015/wordml/symex" mc:Ignorable="w14 w15 w16se w16cid w16 w16cex w16sdtdh w16du">
  <w:divs>
    <w:div w:id="1328051340">
      <w:bodyDiv w:val="1"/>
      <w:marLeft w:val="0"/>
      <w:marRight w:val="0"/>
      <w:marTop w:val="0"/>
      <w:marBottom w:val="0"/>
      <w:divBdr>
        <w:top w:val="none" w:sz="0" w:space="0" w:color="auto"/>
        <w:left w:val="none" w:sz="0" w:space="0" w:color="auto"/>
        <w:bottom w:val="none" w:sz="0" w:space="0" w:color="auto"/>
        <w:right w:val="none" w:sz="0" w:space="0" w:color="auto"/>
      </w:divBdr>
    </w:div>
    <w:div w:id="1346595246">
      <w:bodyDiv w:val="1"/>
      <w:marLeft w:val="0"/>
      <w:marRight w:val="0"/>
      <w:marTop w:val="0"/>
      <w:marBottom w:val="0"/>
      <w:divBdr>
        <w:top w:val="none" w:sz="0" w:space="0" w:color="auto"/>
        <w:left w:val="none" w:sz="0" w:space="0" w:color="auto"/>
        <w:bottom w:val="none" w:sz="0" w:space="0" w:color="auto"/>
        <w:right w:val="none" w:sz="0" w:space="0" w:color="auto"/>
      </w:divBdr>
    </w:div>
    <w:div w:id="2120446394">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numbering" Target="numbering.xml"/><Relationship Id="rId13" Type="http://schemas.openxmlformats.org/officeDocument/2006/relationships/endnotes" Target="endnotes.xml"/><Relationship Id="rId18" Type="http://schemas.openxmlformats.org/officeDocument/2006/relationships/hyperlink" Target="https://doi.org/10.1111/1365-2664.13006" TargetMode="External"/><Relationship Id="rId26" Type="http://schemas.openxmlformats.org/officeDocument/2006/relationships/image" Target="media/image2.png"/><Relationship Id="rId3" Type="http://schemas.openxmlformats.org/officeDocument/2006/relationships/customXml" Target="../customXml/item3.xml"/><Relationship Id="rId21" Type="http://schemas.openxmlformats.org/officeDocument/2006/relationships/hyperlink" Target="https://doi.org/10.1007/BF00121013" TargetMode="External"/><Relationship Id="rId34" Type="http://schemas.openxmlformats.org/officeDocument/2006/relationships/image" Target="media/image8.png"/><Relationship Id="rId7" Type="http://schemas.openxmlformats.org/officeDocument/2006/relationships/customXml" Target="../customXml/item7.xml"/><Relationship Id="rId12" Type="http://schemas.openxmlformats.org/officeDocument/2006/relationships/footnotes" Target="footnotes.xml"/><Relationship Id="rId17" Type="http://schemas.openxmlformats.org/officeDocument/2006/relationships/hyperlink" Target="https://doi.org/10.1890/140231" TargetMode="External"/><Relationship Id="rId25" Type="http://schemas.openxmlformats.org/officeDocument/2006/relationships/image" Target="media/image1.png"/><Relationship Id="rId33" Type="http://schemas.openxmlformats.org/officeDocument/2006/relationships/image" Target="media/image7.png"/><Relationship Id="rId2" Type="http://schemas.openxmlformats.org/officeDocument/2006/relationships/customXml" Target="../customXml/item2.xml"/><Relationship Id="rId16" Type="http://schemas.openxmlformats.org/officeDocument/2006/relationships/hyperlink" Target="https://doi.org/10.1016/j.foreco.2012.10.032" TargetMode="External"/><Relationship Id="rId20" Type="http://schemas.openxmlformats.org/officeDocument/2006/relationships/hyperlink" Target="https://doi.org/10.1071/BT06020" TargetMode="External"/><Relationship Id="rId29" Type="http://schemas.openxmlformats.org/officeDocument/2006/relationships/hyperlink" Target="https://shiny.rstudio.com/" TargetMode="Externa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webSettings" Target="webSettings.xml"/><Relationship Id="rId24" Type="http://schemas.openxmlformats.org/officeDocument/2006/relationships/footer" Target="footer3.xml"/><Relationship Id="rId32" Type="http://schemas.openxmlformats.org/officeDocument/2006/relationships/image" Target="media/image6.png"/><Relationship Id="rId37"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hyperlink" Target="http://dx.doi.org/10.1016/j.biocon.2013.06.022" TargetMode="External"/><Relationship Id="rId23" Type="http://schemas.openxmlformats.org/officeDocument/2006/relationships/footer" Target="footer2.xml"/><Relationship Id="rId28" Type="http://schemas.openxmlformats.org/officeDocument/2006/relationships/image" Target="media/image4.png"/><Relationship Id="rId36" Type="http://schemas.openxmlformats.org/officeDocument/2006/relationships/fontTable" Target="fontTable.xml"/><Relationship Id="rId10" Type="http://schemas.openxmlformats.org/officeDocument/2006/relationships/settings" Target="settings.xml"/><Relationship Id="rId19" Type="http://schemas.openxmlformats.org/officeDocument/2006/relationships/hyperlink" Target="https://doi.org/10.1111/cobi.12384" TargetMode="External"/><Relationship Id="rId31" Type="http://schemas.openxmlformats.org/officeDocument/2006/relationships/image" Target="media/image5.png"/><Relationship Id="rId4" Type="http://schemas.openxmlformats.org/officeDocument/2006/relationships/customXml" Target="../customXml/item4.xml"/><Relationship Id="rId9" Type="http://schemas.openxmlformats.org/officeDocument/2006/relationships/styles" Target="styles.xml"/><Relationship Id="rId14" Type="http://schemas.openxmlformats.org/officeDocument/2006/relationships/hyperlink" Target="https://doi.org/10.1111/j.1654-1103.2003.tb02160.x" TargetMode="External"/><Relationship Id="rId22" Type="http://schemas.openxmlformats.org/officeDocument/2006/relationships/footer" Target="footer1.xml"/><Relationship Id="rId27" Type="http://schemas.openxmlformats.org/officeDocument/2006/relationships/image" Target="media/image3.png"/><Relationship Id="rId30" Type="http://schemas.openxmlformats.org/officeDocument/2006/relationships/hyperlink" Target="https://doi.org/10.1111/ddi.12471" TargetMode="External"/><Relationship Id="rId35" Type="http://schemas.openxmlformats.org/officeDocument/2006/relationships/hyperlink" Target="https://doi.org/10.1111/cobi.12384"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SharedContentType xmlns="Microsoft.SharePoint.Taxonomy.ContentTypeSync" SourceId="797aeec6-0273-40f2-ab3e-beee73212332" ContentTypeId="0x0101009298E819CE1EBB4F8D2096B3E0F0C291" PreviousValue="false"/>
</file>

<file path=customXml/item3.xml><?xml version="1.0" encoding="utf-8"?>
<?mso-contentType ?>
<p:Policy xmlns:p="office.server.policy" id="" local="true">
  <p:Name>ECM V2 Project</p:Name>
  <p:Description>Enable Version label</p:Description>
  <p:Statement/>
  <p:PolicyItems>
    <p:PolicyItem featureId="Microsoft.Office.RecordsManagement.PolicyFeatures.PolicyLabel" staticId="0x0101009298E819CE1EBB4F8D2096B3E0F0C2911D00D74430046A4BA340BB3AEC1E62D27798|-1306371497" UniqueId="737e59ab-0021-48b5-bf92-c0e159bc2c26">
      <p:Name>Labels</p:Name>
      <p:Description>Generates labels that can be inserted in Microsoft Office documents to ensure that document properties or other important information are included when documents are printed. Labels can also be used to search for documents.</p:Description>
      <p:CustomData>
        <label>
          <segment type="literal">Version </segment>
          <segment type="metadata">_UIVersionString</segment>
        </label>
      </p:CustomData>
    </p:PolicyItem>
  </p:PolicyItems>
</p:Policy>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ECM V2 Project" ma:contentTypeID="0x0101009298E819CE1EBB4F8D2096B3E0F0C2911D00C7E9CF19C92BB64B802DDC707668E81B" ma:contentTypeVersion="223" ma:contentTypeDescription="All project related information. The library can be used to manage multiple projects." ma:contentTypeScope="" ma:versionID="a0ca01c38ee24bca65e5fe2072018ff8">
  <xsd:schema xmlns:xsd="http://www.w3.org/2001/XMLSchema" xmlns:xs="http://www.w3.org/2001/XMLSchema" xmlns:p="http://schemas.microsoft.com/office/2006/metadata/properties" xmlns:ns1="http://schemas.microsoft.com/sharepoint/v3" xmlns:ns2="9fd47c19-1c4a-4d7d-b342-c10cef269344" xmlns:ns3="a5f32de4-e402-4188-b034-e71ca7d22e54" xmlns:ns4="ad9c40a5-2783-4c04-9adb-60c7d6c17094" xmlns:ns5="05aa45cf-ed89-4733-97a8-db4ce5c51511" xmlns:ns6="bc673a12-9cf4-4139-833e-92d4386e7a64" targetNamespace="http://schemas.microsoft.com/office/2006/metadata/properties" ma:root="true" ma:fieldsID="902cbfff5199fb40126f1821acbb976f" ns1:_="" ns2:_="" ns3:_="" ns4:_="" ns5:_="" ns6:_="">
    <xsd:import namespace="http://schemas.microsoft.com/sharepoint/v3"/>
    <xsd:import namespace="9fd47c19-1c4a-4d7d-b342-c10cef269344"/>
    <xsd:import namespace="a5f32de4-e402-4188-b034-e71ca7d22e54"/>
    <xsd:import namespace="ad9c40a5-2783-4c04-9adb-60c7d6c17094"/>
    <xsd:import namespace="05aa45cf-ed89-4733-97a8-db4ce5c51511"/>
    <xsd:import namespace="bc673a12-9cf4-4139-833e-92d4386e7a64"/>
    <xsd:element name="properties">
      <xsd:complexType>
        <xsd:sequence>
          <xsd:element name="documentManagement">
            <xsd:complexType>
              <xsd:all>
                <xsd:element ref="ns2:ProjName"/>
                <xsd:element ref="ns2:Project_Phase" minOccurs="0"/>
                <xsd:element ref="ns3:_dlc_DocIdUrl" minOccurs="0"/>
                <xsd:element ref="ns4:FinancialYear"/>
                <xsd:element ref="ns4:Sub_x002d_project"/>
                <xsd:element ref="ns3:_dlc_DocIdPersistId" minOccurs="0"/>
                <xsd:element ref="ns2:pd01c257034b4e86b1f58279a3bd54c6" minOccurs="0"/>
                <xsd:element ref="ns2:TaxCatchAll" minOccurs="0"/>
                <xsd:element ref="ns2:TaxCatchAllLabel" minOccurs="0"/>
                <xsd:element ref="ns2:fb3179c379644f499d7166d0c985669b" minOccurs="0"/>
                <xsd:element ref="ns2:b9b43b809ea4445880dbf70bb9849525" minOccurs="0"/>
                <xsd:element ref="ns2:f2ccc2d036544b63b99cbcec8aa9ae6a" minOccurs="0"/>
                <xsd:element ref="ns2:g91c59fb10974fa1a03160ad8386f0f4" minOccurs="0"/>
                <xsd:element ref="ns5:DLCPolicyLabelClientValue" minOccurs="0"/>
                <xsd:element ref="ns5:DLCPolicyLabelLock" minOccurs="0"/>
                <xsd:element ref="ns1:_dlc_Exempt" minOccurs="0"/>
                <xsd:element ref="ns5:DLCPolicyLabelValue" minOccurs="0"/>
                <xsd:element ref="ns3:_dlc_DocId" minOccurs="0"/>
                <xsd:element ref="ns4:Sub_x002d_projectName" minOccurs="0"/>
                <xsd:element ref="ns4:MediaServiceMetadata" minOccurs="0"/>
                <xsd:element ref="ns4:MediaServiceFastMetadata" minOccurs="0"/>
                <xsd:element ref="ns6:SharedWithUsers" minOccurs="0"/>
                <xsd:element ref="ns6:SharedWithDetails" minOccurs="0"/>
                <xsd:element ref="ns4:MediaServiceObjectDetectorVersions" minOccurs="0"/>
                <xsd:element ref="ns4:MediaServiceDateTaken" minOccurs="0"/>
                <xsd:element ref="ns4:MediaLengthInSeconds" minOccurs="0"/>
                <xsd:element ref="ns4:lcf76f155ced4ddcb4097134ff3c332f" minOccurs="0"/>
                <xsd:element ref="ns4:MediaServiceOCR" minOccurs="0"/>
                <xsd:element ref="ns4:MediaServiceGenerationTime" minOccurs="0"/>
                <xsd:element ref="ns4:MediaServiceEventHashCode" minOccurs="0"/>
                <xsd:element ref="ns4:FAMESetting" minOccurs="0"/>
                <xsd:element ref="ns4:MediaServiceSearchProperties"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dlc_Exempt" ma:index="27" nillable="true" ma:displayName="Exempt from Policy" ma:hidden="true" ma:internalName="_dlc_Exemp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fd47c19-1c4a-4d7d-b342-c10cef269344" elementFormDefault="qualified">
    <xsd:import namespace="http://schemas.microsoft.com/office/2006/documentManagement/types"/>
    <xsd:import namespace="http://schemas.microsoft.com/office/infopath/2007/PartnerControls"/>
    <xsd:element name="ProjName" ma:index="4" ma:displayName="Work Area" ma:description="ECM V2 Project Name" ma:format="Dropdown" ma:internalName="ProjName">
      <xsd:simpleType>
        <xsd:union memberTypes="dms:Text">
          <xsd:simpleType>
            <xsd:restriction base="dms:Choice">
              <xsd:enumeration value="FAME"/>
              <xsd:enumeration value="ARI"/>
              <xsd:enumeration value="Engagement"/>
              <xsd:enumeration value="ERP"/>
              <xsd:enumeration value="TFI"/>
              <xsd:enumeration value="Fire Ecology Program"/>
              <xsd:enumeration value="Research Material"/>
            </xsd:restriction>
          </xsd:simpleType>
        </xsd:union>
      </xsd:simpleType>
    </xsd:element>
    <xsd:element name="Project_Phase" ma:index="5" nillable="true" ma:displayName="Project Phase" ma:format="Dropdown" ma:internalName="Project_Phase" ma:readOnly="false">
      <xsd:simpleType>
        <xsd:restriction base="dms:Choice">
          <xsd:enumeration value="Concept"/>
          <xsd:enumeration value="Plan"/>
          <xsd:enumeration value="Initiate"/>
          <xsd:enumeration value="Implement"/>
          <xsd:enumeration value="Finalisation"/>
        </xsd:restriction>
      </xsd:simpleType>
    </xsd:element>
    <xsd:element name="pd01c257034b4e86b1f58279a3bd54c6" ma:index="11" nillable="true" ma:taxonomy="true" ma:internalName="pd01c257034b4e86b1f58279a3bd54c6" ma:taxonomyFieldName="Security_x0020_Classification" ma:displayName="Security Classification" ma:readOnly="false" ma:default="1;#Unclassified|7fa379f4-4aba-4692-ab80-7d39d3a23cf4" ma:fieldId="{9d01c257-034b-4e86-b1f5-8279a3bd54c6}" ma:sspId="797aeec6-0273-40f2-ab3e-beee73212332" ma:termSetId="6da6c671-4dae-4188-8808-548c864e9f8b" ma:anchorId="00000000-0000-0000-0000-000000000000" ma:open="false" ma:isKeyword="false">
      <xsd:complexType>
        <xsd:sequence>
          <xsd:element ref="pc:Terms" minOccurs="0" maxOccurs="1"/>
        </xsd:sequence>
      </xsd:complexType>
    </xsd:element>
    <xsd:element name="TaxCatchAll" ma:index="12" nillable="true" ma:displayName="Taxonomy Catch All Column" ma:hidden="true" ma:list="{495f30dc-3647-487b-ae64-860e47b4c5d9}" ma:internalName="TaxCatchAll" ma:readOnly="false" ma:showField="CatchAllData" ma:web="2b9a787f-f73d-4ae6-b9d7-68556bf01750">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Taxonomy Catch All Column1" ma:hidden="true" ma:list="{495f30dc-3647-487b-ae64-860e47b4c5d9}" ma:internalName="TaxCatchAllLabel" ma:readOnly="false" ma:showField="CatchAllDataLabel" ma:web="2b9a787f-f73d-4ae6-b9d7-68556bf01750">
      <xsd:complexType>
        <xsd:complexContent>
          <xsd:extension base="dms:MultiChoiceLookup">
            <xsd:sequence>
              <xsd:element name="Value" type="dms:Lookup" maxOccurs="unbounded" minOccurs="0" nillable="true"/>
            </xsd:sequence>
          </xsd:extension>
        </xsd:complexContent>
      </xsd:complexType>
    </xsd:element>
    <xsd:element name="fb3179c379644f499d7166d0c985669b" ma:index="15" nillable="true" ma:taxonomy="true" ma:internalName="fb3179c379644f499d7166d0c985669b" ma:taxonomyFieldName="Dissemination_x0020_Limiting_x0020_Marker" ma:displayName="Dissemination Limiting Marker" ma:readOnly="false" ma:default="2;#FOUO|955eb6fc-b35a-4808-8aa5-31e514fa3f26" ma:fieldId="{fb3179c3-7964-4f49-9d71-66d0c985669b}" ma:sspId="797aeec6-0273-40f2-ab3e-beee73212332" ma:termSetId="f41b4dff-1c0e-42ed-b4e6-3638cbec140f" ma:anchorId="00000000-0000-0000-0000-000000000000" ma:open="false" ma:isKeyword="false">
      <xsd:complexType>
        <xsd:sequence>
          <xsd:element ref="pc:Terms" minOccurs="0" maxOccurs="1"/>
        </xsd:sequence>
      </xsd:complexType>
    </xsd:element>
    <xsd:element name="b9b43b809ea4445880dbf70bb9849525" ma:index="17" nillable="true" ma:taxonomy="true" ma:internalName="b9b43b809ea4445880dbf70bb9849525" ma:taxonomyFieldName="Department_x0020_Document_x0020_Type" ma:displayName="Department Document Type" ma:readOnly="false" ma:default="" ma:fieldId="{b9b43b80-9ea4-4458-80db-f70bb9849525}" ma:sspId="797aeec6-0273-40f2-ab3e-beee73212332" ma:termSetId="356315ab-6133-43a1-a2d6-d78a601e579c" ma:anchorId="00000000-0000-0000-0000-000000000000" ma:open="false" ma:isKeyword="false">
      <xsd:complexType>
        <xsd:sequence>
          <xsd:element ref="pc:Terms" minOccurs="0" maxOccurs="1"/>
        </xsd:sequence>
      </xsd:complexType>
    </xsd:element>
    <xsd:element name="f2ccc2d036544b63b99cbcec8aa9ae6a" ma:index="20" ma:taxonomy="true" ma:internalName="f2ccc2d036544b63b99cbcec8aa9ae6a" ma:taxonomyFieldName="Records_x0020_Class_x0020_Project" ma:displayName="Classification" ma:readOnly="false" ma:default="" ma:fieldId="{f2ccc2d0-3654-4b63-b99c-bcec8aa9ae6a}" ma:sspId="797aeec6-0273-40f2-ab3e-beee73212332" ma:termSetId="4258747f-0974-48f0-ac10-46f208a52cd4" ma:anchorId="6988e523-b3ea-42d5-8ccf-de7bd6c5ed85" ma:open="false" ma:isKeyword="false">
      <xsd:complexType>
        <xsd:sequence>
          <xsd:element ref="pc:Terms" minOccurs="0" maxOccurs="1"/>
        </xsd:sequence>
      </xsd:complexType>
    </xsd:element>
    <xsd:element name="g91c59fb10974fa1a03160ad8386f0f4" ma:index="23" nillable="true" ma:taxonomy="true" ma:internalName="g91c59fb10974fa1a03160ad8386f0f4" ma:taxonomyFieldName="Record_x0020_Purpose" ma:displayName="Record Purpose" ma:readOnly="false" ma:default="" ma:fieldId="{091c59fb-1097-4fa1-a031-60ad8386f0f4}" ma:sspId="797aeec6-0273-40f2-ab3e-beee73212332" ma:termSetId="bcf5a239-fe11-49e0-8a78-d51fb720f0d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a5f32de4-e402-4188-b034-e71ca7d22e54" elementFormDefault="qualified">
    <xsd:import namespace="http://schemas.microsoft.com/office/2006/documentManagement/types"/>
    <xsd:import namespace="http://schemas.microsoft.com/office/infopath/2007/PartnerControls"/>
    <xsd:element name="_dlc_DocIdUrl" ma:index="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false">
      <xsd:simpleType>
        <xsd:restriction base="dms:Boolean"/>
      </xsd:simpleType>
    </xsd:element>
    <xsd:element name="_dlc_DocId" ma:index="30" nillable="true" ma:displayName="Document ID Value" ma:description="The value of the document ID assigned to this item." ma:hidden="true" ma:internalName="_dlc_DocId"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d9c40a5-2783-4c04-9adb-60c7d6c17094" elementFormDefault="qualified">
    <xsd:import namespace="http://schemas.microsoft.com/office/2006/documentManagement/types"/>
    <xsd:import namespace="http://schemas.microsoft.com/office/infopath/2007/PartnerControls"/>
    <xsd:element name="FinancialYear" ma:index="7" ma:displayName="Financial Year" ma:format="Dropdown" ma:internalName="FinancialYear">
      <xsd:simpleType>
        <xsd:union memberTypes="dms:Text">
          <xsd:simpleType>
            <xsd:restriction base="dms:Choice">
              <xsd:enumeration value="2022/23"/>
              <xsd:enumeration value="2021/22"/>
              <xsd:enumeration value="2020/21"/>
              <xsd:enumeration value="2019/20"/>
              <xsd:enumeration value="2018/19"/>
              <xsd:enumeration value="2017/18"/>
              <xsd:enumeration value="&lt;2017"/>
              <xsd:enumeration value="2023/24"/>
            </xsd:restriction>
          </xsd:simpleType>
        </xsd:union>
      </xsd:simpleType>
    </xsd:element>
    <xsd:element name="Sub_x002d_project" ma:index="8" ma:displayName="Project Area" ma:format="Dropdown" ma:internalName="Sub_x002d_project">
      <xsd:simpleType>
        <xsd:union memberTypes="dms:Text">
          <xsd:simpleType>
            <xsd:restriction base="dms:Choice">
              <xsd:enumeration value="Archive"/>
              <xsd:enumeration value="Eco Res Metrics Update"/>
              <xsd:enumeration value="Fire Ecology Strategy"/>
              <xsd:enumeration value="Misc"/>
              <xsd:enumeration value="Hub"/>
              <xsd:enumeration value="TFI Review"/>
              <xsd:enumeration value="JFMP"/>
              <xsd:enumeration value="Fuel Managment Report"/>
              <xsd:enumeration value="ARI-PPD 28 FAME, Incorporating Empirical Data"/>
              <xsd:enumeration value="ARI-PPD 26 FAME, Service Agreement"/>
              <xsd:enumeration value="ARI-PPD 25 FAME, Dashboard"/>
              <xsd:enumeration value="ARI-PPD 20 FAME, Enhancements"/>
              <xsd:enumeration value="ERP40"/>
              <xsd:enumeration value="ERP39"/>
              <xsd:enumeration value="Regional Engagement"/>
              <xsd:enumeration value="Dashboard"/>
            </xsd:restriction>
          </xsd:simpleType>
        </xsd:union>
      </xsd:simpleType>
    </xsd:element>
    <xsd:element name="Sub_x002d_projectName" ma:index="31" nillable="true" ma:displayName="Sub-project Name" ma:format="Dropdown" ma:hidden="true" ma:internalName="Sub_x002d_projectName" ma:readOnly="false">
      <xsd:simpleType>
        <xsd:restriction base="dms:Text">
          <xsd:maxLength value="255"/>
        </xsd:restriction>
      </xsd:simpleType>
    </xsd:element>
    <xsd:element name="MediaServiceMetadata" ma:index="32" nillable="true" ma:displayName="MediaServiceMetadata" ma:hidden="true" ma:internalName="MediaServiceMetadata" ma:readOnly="true">
      <xsd:simpleType>
        <xsd:restriction base="dms:Note"/>
      </xsd:simpleType>
    </xsd:element>
    <xsd:element name="MediaServiceFastMetadata" ma:index="33" nillable="true" ma:displayName="MediaServiceFastMetadata" ma:hidden="true" ma:internalName="MediaServiceFastMetadata" ma:readOnly="true">
      <xsd:simpleType>
        <xsd:restriction base="dms:Note"/>
      </xsd:simpleType>
    </xsd:element>
    <xsd:element name="MediaServiceObjectDetectorVersions" ma:index="36" nillable="true" ma:displayName="MediaServiceObjectDetectorVersions" ma:hidden="true" ma:indexed="true" ma:internalName="MediaServiceObjectDetectorVersions" ma:readOnly="true">
      <xsd:simpleType>
        <xsd:restriction base="dms:Text"/>
      </xsd:simpleType>
    </xsd:element>
    <xsd:element name="MediaServiceDateTaken" ma:index="37" nillable="true" ma:displayName="MediaServiceDateTaken" ma:hidden="true" ma:indexed="true" ma:internalName="MediaServiceDateTaken" ma:readOnly="true">
      <xsd:simpleType>
        <xsd:restriction base="dms:Text"/>
      </xsd:simpleType>
    </xsd:element>
    <xsd:element name="MediaLengthInSeconds" ma:index="38" nillable="true" ma:displayName="MediaLengthInSeconds" ma:hidden="true" ma:internalName="MediaLengthInSeconds" ma:readOnly="true">
      <xsd:simpleType>
        <xsd:restriction base="dms:Unknown"/>
      </xsd:simpleType>
    </xsd:element>
    <xsd:element name="lcf76f155ced4ddcb4097134ff3c332f" ma:index="40" nillable="true" ma:taxonomy="true" ma:internalName="lcf76f155ced4ddcb4097134ff3c332f" ma:taxonomyFieldName="MediaServiceImageTags" ma:displayName="Image Tags" ma:readOnly="false" ma:fieldId="{5cf76f15-5ced-4ddc-b409-7134ff3c332f}" ma:taxonomyMulti="true" ma:sspId="797aeec6-0273-40f2-ab3e-beee73212332" ma:termSetId="09814cd3-568e-fe90-9814-8d621ff8fb84" ma:anchorId="fba54fb3-c3e1-fe81-a776-ca4b69148c4d" ma:open="true" ma:isKeyword="false">
      <xsd:complexType>
        <xsd:sequence>
          <xsd:element ref="pc:Terms" minOccurs="0" maxOccurs="1"/>
        </xsd:sequence>
      </xsd:complexType>
    </xsd:element>
    <xsd:element name="MediaServiceOCR" ma:index="41" nillable="true" ma:displayName="Extracted Text" ma:internalName="MediaServiceOCR" ma:readOnly="true">
      <xsd:simpleType>
        <xsd:restriction base="dms:Note">
          <xsd:maxLength value="255"/>
        </xsd:restriction>
      </xsd:simpleType>
    </xsd:element>
    <xsd:element name="MediaServiceGenerationTime" ma:index="42" nillable="true" ma:displayName="MediaServiceGenerationTime" ma:hidden="true" ma:internalName="MediaServiceGenerationTime" ma:readOnly="true">
      <xsd:simpleType>
        <xsd:restriction base="dms:Text"/>
      </xsd:simpleType>
    </xsd:element>
    <xsd:element name="MediaServiceEventHashCode" ma:index="43" nillable="true" ma:displayName="MediaServiceEventHashCode" ma:hidden="true" ma:internalName="MediaServiceEventHashCode" ma:readOnly="true">
      <xsd:simpleType>
        <xsd:restriction base="dms:Text"/>
      </xsd:simpleType>
    </xsd:element>
    <xsd:element name="FAMESetting" ma:index="44" nillable="true" ma:displayName="FAME Setting" ma:format="Dropdown" ma:internalName="FAMESetting">
      <xsd:simpleType>
        <xsd:union memberTypes="dms:Text">
          <xsd:simpleType>
            <xsd:restriction base="dms:Choice">
              <xsd:enumeration value="Nil Fire Scenario, no 1755"/>
              <xsd:enumeration value="Nil Fire Scenario, w/ 1755"/>
              <xsd:enumeration value="JFMP Scenario, no 1755"/>
              <xsd:enumeration value="JFMP Scenario, w/ 1755"/>
            </xsd:restriction>
          </xsd:simpleType>
        </xsd:union>
      </xsd:simpleType>
    </xsd:element>
    <xsd:element name="MediaServiceSearchProperties" ma:index="45" nillable="true" ma:displayName="MediaServiceSearchProperties" ma:hidden="true" ma:internalName="MediaServiceSearchProperties" ma:readOnly="true">
      <xsd:simpleType>
        <xsd:restriction base="dms:Note"/>
      </xsd:simpleType>
    </xsd:element>
    <xsd:element name="MediaServiceLocation" ma:index="46"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5aa45cf-ed89-4733-97a8-db4ce5c51511" elementFormDefault="qualified">
    <xsd:import namespace="http://schemas.microsoft.com/office/2006/documentManagement/types"/>
    <xsd:import namespace="http://schemas.microsoft.com/office/infopath/2007/PartnerControls"/>
    <xsd:element name="DLCPolicyLabelClientValue" ma:index="25" nillable="true" ma:displayName="Client Label Value" ma:description="Stores the last label value computed on the client." ma:hidden="true" ma:internalName="DLCPolicyLabelClientValue" ma:readOnly="false">
      <xsd:simpleType>
        <xsd:restriction base="dms:Note"/>
      </xsd:simpleType>
    </xsd:element>
    <xsd:element name="DLCPolicyLabelLock" ma:index="26" nillable="true" ma:displayName="Label Locked" ma:description="Indicates whether the label should be updated when item properties are modified." ma:hidden="true" ma:internalName="DLCPolicyLabelLock" ma:readOnly="false">
      <xsd:simpleType>
        <xsd:restriction base="dms:Text"/>
      </xsd:simpleType>
    </xsd:element>
    <xsd:element name="DLCPolicyLabelValue" ma:index="28" nillable="true" ma:displayName="Label" ma:description="Stores the current value of the label." ma:hidden="true" ma:internalName="DLCPolicyLabelValue"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673a12-9cf4-4139-833e-92d4386e7a64" elementFormDefault="qualified">
    <xsd:import namespace="http://schemas.microsoft.com/office/2006/documentManagement/types"/>
    <xsd:import namespace="http://schemas.microsoft.com/office/infopath/2007/PartnerControls"/>
    <xsd:element name="SharedWithUsers" ma:index="3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3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b:Sources xmlns:b="http://schemas.openxmlformats.org/officeDocument/2006/bibliography" xmlns="http://schemas.openxmlformats.org/officeDocument/2006/bibliography" SelectedStyle="\APASixthEditionOfficeOnline.xsl" StyleName="APA" Version="6"/>
</file>

<file path=customXml/item7.xml><?xml version="1.0" encoding="utf-8"?>
<p:properties xmlns:p="http://schemas.microsoft.com/office/2006/metadata/properties" xmlns:xsi="http://www.w3.org/2001/XMLSchema-instance" xmlns:pc="http://schemas.microsoft.com/office/infopath/2007/PartnerControls">
  <documentManagement>
    <FAMESetting xmlns="ad9c40a5-2783-4c04-9adb-60c7d6c17094" xsi:nil="true"/>
    <Sub_x002d_project xmlns="ad9c40a5-2783-4c04-9adb-60c7d6c17094">ERP40</Sub_x002d_project>
    <TaxCatchAll xmlns="9fd47c19-1c4a-4d7d-b342-c10cef269344">
      <Value>17</Value>
      <Value>2</Value>
      <Value>1</Value>
    </TaxCatchAll>
    <ProjName xmlns="9fd47c19-1c4a-4d7d-b342-c10cef269344">ERP</ProjName>
    <FinancialYear xmlns="ad9c40a5-2783-4c04-9adb-60c7d6c17094">2023/24</FinancialYear>
    <b9b43b809ea4445880dbf70bb9849525 xmlns="9fd47c19-1c4a-4d7d-b342-c10cef269344">
      <Terms xmlns="http://schemas.microsoft.com/office/infopath/2007/PartnerControls"/>
    </b9b43b809ea4445880dbf70bb9849525>
    <_dlc_DocIdUrl xmlns="a5f32de4-e402-4188-b034-e71ca7d22e54">
      <Url>https://delwpvicgovau.sharepoint.com/sites/ecm_890/_layouts/15/DocIdRedir.aspx?ID=DOCID890-256834758-601</Url>
      <Description>DOCID890-256834758-601</Description>
    </_dlc_DocIdUrl>
    <DLCPolicyLabelValue xmlns="05aa45cf-ed89-4733-97a8-db4ce5c51511">Version 0.7</DLCPolicyLabelValue>
    <_dlc_DocId xmlns="a5f32de4-e402-4188-b034-e71ca7d22e54">DOCID890-256834758-601</_dlc_DocId>
    <pd01c257034b4e86b1f58279a3bd54c6 xmlns="9fd47c19-1c4a-4d7d-b342-c10cef269344">
      <Terms xmlns="http://schemas.microsoft.com/office/infopath/2007/PartnerControls">
        <TermInfo xmlns="http://schemas.microsoft.com/office/infopath/2007/PartnerControls">
          <TermName xmlns="http://schemas.microsoft.com/office/infopath/2007/PartnerControls">Unclassified</TermName>
          <TermId xmlns="http://schemas.microsoft.com/office/infopath/2007/PartnerControls">7fa379f4-4aba-4692-ab80-7d39d3a23cf4</TermId>
        </TermInfo>
      </Terms>
    </pd01c257034b4e86b1f58279a3bd54c6>
    <g91c59fb10974fa1a03160ad8386f0f4 xmlns="9fd47c19-1c4a-4d7d-b342-c10cef269344">
      <Terms xmlns="http://schemas.microsoft.com/office/infopath/2007/PartnerControls"/>
    </g91c59fb10974fa1a03160ad8386f0f4>
    <Project_Phase xmlns="9fd47c19-1c4a-4d7d-b342-c10cef269344" xsi:nil="true"/>
    <TaxCatchAllLabel xmlns="9fd47c19-1c4a-4d7d-b342-c10cef269344" xsi:nil="true"/>
    <lcf76f155ced4ddcb4097134ff3c332f xmlns="ad9c40a5-2783-4c04-9adb-60c7d6c17094">
      <Terms xmlns="http://schemas.microsoft.com/office/infopath/2007/PartnerControls"/>
    </lcf76f155ced4ddcb4097134ff3c332f>
    <fb3179c379644f499d7166d0c985669b xmlns="9fd47c19-1c4a-4d7d-b342-c10cef269344">
      <Terms xmlns="http://schemas.microsoft.com/office/infopath/2007/PartnerControls">
        <TermInfo xmlns="http://schemas.microsoft.com/office/infopath/2007/PartnerControls">
          <TermName xmlns="http://schemas.microsoft.com/office/infopath/2007/PartnerControls">FOUO</TermName>
          <TermId xmlns="http://schemas.microsoft.com/office/infopath/2007/PartnerControls">955eb6fc-b35a-4808-8aa5-31e514fa3f26</TermId>
        </TermInfo>
      </Terms>
    </fb3179c379644f499d7166d0c985669b>
    <f2ccc2d036544b63b99cbcec8aa9ae6a xmlns="9fd47c19-1c4a-4d7d-b342-c10cef269344">
      <Terms xmlns="http://schemas.microsoft.com/office/infopath/2007/PartnerControls">
        <TermInfo xmlns="http://schemas.microsoft.com/office/infopath/2007/PartnerControls">
          <TermName xmlns="http://schemas.microsoft.com/office/infopath/2007/PartnerControls">Project Governance</TermName>
          <TermId xmlns="http://schemas.microsoft.com/office/infopath/2007/PartnerControls">dcc8b15d-be2a-4ec9-8ccc-52ee5f7fec59</TermId>
        </TermInfo>
      </Terms>
    </f2ccc2d036544b63b99cbcec8aa9ae6a>
    <DLCPolicyLabelClientValue xmlns="05aa45cf-ed89-4733-97a8-db4ce5c51511">Version {_UIVersionString}</DLCPolicyLabelClientValue>
    <Sub_x002d_projectName xmlns="ad9c40a5-2783-4c04-9adb-60c7d6c17094" xsi:nil="true"/>
    <_dlc_DocIdPersistId xmlns="a5f32de4-e402-4188-b034-e71ca7d22e54" xsi:nil="true"/>
    <DLCPolicyLabelLock xmlns="05aa45cf-ed89-4733-97a8-db4ce5c51511" xsi:nil="true"/>
    <_dlc_Exempt xmlns="http://schemas.microsoft.com/sharepoint/v3" xsi:nil="true"/>
  </documentManagement>
</p:properties>
</file>

<file path=customXml/itemProps1.xml><?xml version="1.0" encoding="utf-8"?>
<ds:datastoreItem xmlns:ds="http://schemas.openxmlformats.org/officeDocument/2006/customXml" ds:itemID="{35EFA654-25B4-4D4C-88B6-142C73444D84}">
  <ds:schemaRefs>
    <ds:schemaRef ds:uri="http://schemas.microsoft.com/sharepoint/events"/>
  </ds:schemaRefs>
</ds:datastoreItem>
</file>

<file path=customXml/itemProps2.xml><?xml version="1.0" encoding="utf-8"?>
<ds:datastoreItem xmlns:ds="http://schemas.openxmlformats.org/officeDocument/2006/customXml" ds:itemID="{83442A48-4CC9-47B2-9303-8C40CE28398F}">
  <ds:schemaRefs>
    <ds:schemaRef ds:uri="Microsoft.SharePoint.Taxonomy.ContentTypeSync"/>
  </ds:schemaRefs>
</ds:datastoreItem>
</file>

<file path=customXml/itemProps3.xml><?xml version="1.0" encoding="utf-8"?>
<ds:datastoreItem xmlns:ds="http://schemas.openxmlformats.org/officeDocument/2006/customXml" ds:itemID="{85AF2AD0-7A68-4D81-BA82-AB19F38A11BE}">
  <ds:schemaRefs>
    <ds:schemaRef ds:uri="office.server.policy"/>
  </ds:schemaRefs>
</ds:datastoreItem>
</file>

<file path=customXml/itemProps4.xml><?xml version="1.0" encoding="utf-8"?>
<ds:datastoreItem xmlns:ds="http://schemas.openxmlformats.org/officeDocument/2006/customXml" ds:itemID="{367DF5B9-9A0D-48D7-AD8E-2A2AEED706A3}">
  <ds:schemaRefs>
    <ds:schemaRef ds:uri="http://schemas.microsoft.com/sharepoint/v3/contenttype/forms"/>
  </ds:schemaRefs>
</ds:datastoreItem>
</file>

<file path=customXml/itemProps5.xml><?xml version="1.0" encoding="utf-8"?>
<ds:datastoreItem xmlns:ds="http://schemas.openxmlformats.org/officeDocument/2006/customXml" ds:itemID="{D171979D-E6F2-48D1-A606-C3F6950C56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fd47c19-1c4a-4d7d-b342-c10cef269344"/>
    <ds:schemaRef ds:uri="a5f32de4-e402-4188-b034-e71ca7d22e54"/>
    <ds:schemaRef ds:uri="ad9c40a5-2783-4c04-9adb-60c7d6c17094"/>
    <ds:schemaRef ds:uri="05aa45cf-ed89-4733-97a8-db4ce5c51511"/>
    <ds:schemaRef ds:uri="bc673a12-9cf4-4139-833e-92d4386e7a6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519A98CE-D9A1-4857-A4E7-42CFE7C82582}">
  <ds:schemaRefs>
    <ds:schemaRef ds:uri="http://schemas.openxmlformats.org/officeDocument/2006/bibliography"/>
  </ds:schemaRefs>
</ds:datastoreItem>
</file>

<file path=customXml/itemProps7.xml><?xml version="1.0" encoding="utf-8"?>
<ds:datastoreItem xmlns:ds="http://schemas.openxmlformats.org/officeDocument/2006/customXml" ds:itemID="{C71BF580-5C02-490C-ABB8-370B67692793}">
  <ds:schemaRefs>
    <ds:schemaRef ds:uri="http://schemas.microsoft.com/office/2006/metadata/properties"/>
    <ds:schemaRef ds:uri="http://schemas.microsoft.com/office/infopath/2007/PartnerControls"/>
    <ds:schemaRef ds:uri="ad9c40a5-2783-4c04-9adb-60c7d6c17094"/>
    <ds:schemaRef ds:uri="9fd47c19-1c4a-4d7d-b342-c10cef269344"/>
    <ds:schemaRef ds:uri="a5f32de4-e402-4188-b034-e71ca7d22e54"/>
    <ds:schemaRef ds:uri="05aa45cf-ed89-4733-97a8-db4ce5c51511"/>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Normal</Template>
  <TotalTime>146</TotalTime>
  <Pages>18</Pages>
  <Words>5099</Words>
  <Characters>29070</Characters>
  <Application>Microsoft Office Word</Application>
  <DocSecurity>0</DocSecurity>
  <Lines>242</Lines>
  <Paragraphs>68</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34101</CharactersWithSpaces>
  <SharedDoc>false</SharedDoc>
  <HLinks>
    <vt:vector size="6" baseType="variant">
      <vt:variant>
        <vt:i4>3670048</vt:i4>
      </vt:variant>
      <vt:variant>
        <vt:i4>36</vt:i4>
      </vt:variant>
      <vt:variant>
        <vt:i4>0</vt:i4>
      </vt:variant>
      <vt:variant>
        <vt:i4>5</vt:i4>
      </vt:variant>
      <vt:variant>
        <vt:lpwstr>https://shiny.rstudio.com/</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Angie Haslem</dc:creator>
  <cp:keywords/>
  <dc:description/>
  <cp:lastModifiedBy>Angie Haslem</cp:lastModifiedBy>
  <cp:revision>25</cp:revision>
  <dcterms:created xsi:type="dcterms:W3CDTF">2024-06-21T04:57:00Z</dcterms:created>
  <dcterms:modified xsi:type="dcterms:W3CDTF">2024-09-09T23:36:00Z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0x0101009298E819CE1EBB4F8D2096B3E0F0C2911D00C7E9CF19C92BB64B802DDC707668E81B</vt:lpwstr>
  </property>
  <property fmtid="{D5CDD505-2E9C-101B-9397-08002B2CF9AE}" pid="3" name="ClassificationContentMarkingFooterShapeIds">
    <vt:lpwstr>1,2,3</vt:lpwstr>
  </property>
  <property fmtid="{D5CDD505-2E9C-101B-9397-08002B2CF9AE}" pid="4" name="ClassificationContentMarkingFooterFontProps">
    <vt:lpwstr>#000000,12,Calibri</vt:lpwstr>
  </property>
  <property fmtid="{D5CDD505-2E9C-101B-9397-08002B2CF9AE}" pid="5" name="ClassificationContentMarkingFooterText">
    <vt:lpwstr>OFFICIAL-Sensitive</vt:lpwstr>
  </property>
  <property fmtid="{D5CDD505-2E9C-101B-9397-08002B2CF9AE}" pid="6" name="MSIP_Label_5a19367b-7a73-403d-b732-ebe2e73fbf56_Enabled">
    <vt:lpwstr>true</vt:lpwstr>
  </property>
  <property fmtid="{D5CDD505-2E9C-101B-9397-08002B2CF9AE}" pid="7" name="MSIP_Label_5a19367b-7a73-403d-b732-ebe2e73fbf56_SetDate">
    <vt:lpwstr>2024-02-13T02:51:46Z</vt:lpwstr>
  </property>
  <property fmtid="{D5CDD505-2E9C-101B-9397-08002B2CF9AE}" pid="8" name="MSIP_Label_5a19367b-7a73-403d-b732-ebe2e73fbf56_Method">
    <vt:lpwstr>Privileged</vt:lpwstr>
  </property>
  <property fmtid="{D5CDD505-2E9C-101B-9397-08002B2CF9AE}" pid="9" name="MSIP_Label_5a19367b-7a73-403d-b732-ebe2e73fbf56_Name">
    <vt:lpwstr>OFFICIAL-Sensitive</vt:lpwstr>
  </property>
  <property fmtid="{D5CDD505-2E9C-101B-9397-08002B2CF9AE}" pid="10" name="MSIP_Label_5a19367b-7a73-403d-b732-ebe2e73fbf56_SiteId">
    <vt:lpwstr>e8bdd6f7-fc18-4e48-a554-7f547927223b</vt:lpwstr>
  </property>
  <property fmtid="{D5CDD505-2E9C-101B-9397-08002B2CF9AE}" pid="11" name="MSIP_Label_5a19367b-7a73-403d-b732-ebe2e73fbf56_ActionId">
    <vt:lpwstr>4f4d41e8-ee2b-403d-b04d-2edfe1895c21</vt:lpwstr>
  </property>
  <property fmtid="{D5CDD505-2E9C-101B-9397-08002B2CF9AE}" pid="12" name="MSIP_Label_5a19367b-7a73-403d-b732-ebe2e73fbf56_ContentBits">
    <vt:lpwstr>2</vt:lpwstr>
  </property>
  <property fmtid="{D5CDD505-2E9C-101B-9397-08002B2CF9AE}" pid="13" name="MediaServiceImageTags">
    <vt:lpwstr/>
  </property>
  <property fmtid="{D5CDD505-2E9C-101B-9397-08002B2CF9AE}" pid="14" name="Records Class Project">
    <vt:lpwstr>17;#Project Governance|dcc8b15d-be2a-4ec9-8ccc-52ee5f7fec59</vt:lpwstr>
  </property>
  <property fmtid="{D5CDD505-2E9C-101B-9397-08002B2CF9AE}" pid="15" name="Department Document Type">
    <vt:lpwstr/>
  </property>
  <property fmtid="{D5CDD505-2E9C-101B-9397-08002B2CF9AE}" pid="16" name="Dissemination Limiting Marker">
    <vt:lpwstr>1;#FOUO|955eb6fc-b35a-4808-8aa5-31e514fa3f26</vt:lpwstr>
  </property>
  <property fmtid="{D5CDD505-2E9C-101B-9397-08002B2CF9AE}" pid="17" name="Security Classification">
    <vt:lpwstr>2;#Unclassified|7fa379f4-4aba-4692-ab80-7d39d3a23cf4</vt:lpwstr>
  </property>
  <property fmtid="{D5CDD505-2E9C-101B-9397-08002B2CF9AE}" pid="18" name="Record Purpose">
    <vt:lpwstr/>
  </property>
  <property fmtid="{D5CDD505-2E9C-101B-9397-08002B2CF9AE}" pid="19" name="_dlc_DocIdItemGuid">
    <vt:lpwstr>6a76e644-6abe-4130-b640-bd25853dc791</vt:lpwstr>
  </property>
</Properties>
</file>