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3" r:id="rId2"/>
    <p:sldId id="264"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51D70A-7EA6-4E0F-B46A-A6AC00141269}" type="datetimeFigureOut">
              <a:rPr lang="en-US" smtClean="0"/>
              <a:t>5/23/2025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1D944-C24C-46C5-8D47-E655A12586FF}" type="slidenum">
              <a:rPr lang="en-US" smtClean="0"/>
              <a:t>‹#›</a:t>
            </a:fld>
            <a:endParaRPr lang="en-US"/>
          </a:p>
        </p:txBody>
      </p:sp>
    </p:spTree>
    <p:extLst>
      <p:ext uri="{BB962C8B-B14F-4D97-AF65-F5344CB8AC3E}">
        <p14:creationId xmlns:p14="http://schemas.microsoft.com/office/powerpoint/2010/main" val="4025012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Supplemental Figure S1. FEDS properties delineated by dominant vegetation type and MTBS burn severity class for extended assessments only. a) Area normalized cumulative FRP measurements, per increment, over the lifetime of the fire. Mean increment FRP values over the lifetime of the fire. c) 12hr spread rate as measured by the increment’s area. Markers indicate median values across all assessment types. For further comparison, refer to Figure 3.</a:t>
            </a:r>
            <a:endParaRPr/>
          </a:p>
        </p:txBody>
      </p:sp>
      <p:sp>
        <p:nvSpPr>
          <p:cNvPr id="394" name="Google Shape;39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Supplemental Figure S2. FEDS properties delineated by dominant vegetation type and MTBS burn severity class for initial assessments only. a) Area normalized cumulative FRP measurements, per increment, over the lifetime of the fire. Mean increment FRP values over the lifetime of the fire. c) 12hr spread rate as measured by the increment’s area. Markers indicate median values across all assessment types. For further comparison, refer to Figure 3.</a:t>
            </a:r>
            <a:endParaRPr/>
          </a:p>
        </p:txBody>
      </p:sp>
      <p:sp>
        <p:nvSpPr>
          <p:cNvPr id="445" name="Google Shape;44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33E2-D619-18A6-A3BF-AEA379EDEF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A39131-8DF4-925B-8FF0-93FA8192A8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A2960B-9299-8AF6-3D10-D968EB765F39}"/>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49A608CC-A78E-C6D0-FB09-E2A106451D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DA8B32-B186-F6B4-C42C-27A8DDB62CED}"/>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4017590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05BBB-2D43-684D-1A70-985EDBBF12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0F5367-476F-F894-FDA4-662AF5101E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09B92-03CD-4346-4286-EDE78428FE07}"/>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08616F0F-DCA5-FD9D-F4FD-50C0DC9EE7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168306-96EE-7A81-184A-73CD0893FAFD}"/>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3891396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19F03B-E528-781C-9CDA-4BAD849553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3CA6E9-4324-2D80-42C1-5B5F68575D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45912-6FE8-88DD-14EA-3DC3FB6A1DA8}"/>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FAEC319C-3BDB-625E-AF44-AEA687EE5E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D7C360-BCD3-2026-7D84-CAA6B2A505AC}"/>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2874293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E157-CA02-36F9-9E02-737432012F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EA7237-5801-988A-6F4A-8BF11A54E7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B0E12A-AC10-8B29-17A3-35D89FDD0CEE}"/>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7520BA15-5D09-9A28-0FE4-4A07440CC5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D2334A-EED3-5F9D-2645-DFEECCA8CBFE}"/>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1526572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A515-8BAC-401C-1888-062FD2804E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387536-457B-D993-D6A1-45FA3B9906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564B43-B626-60E1-C902-4951E9741361}"/>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E1B989A0-6D39-9F42-E987-A806FCE0A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194AC-925C-D67A-4DD9-DCBD99BB970E}"/>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265614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E389D-D286-182D-0D3B-0D711F7425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8438D-0016-FF95-4091-3FAB134E23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12F8CF-0AB1-B691-60D8-C7CE173195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1D96F3-6905-054F-7394-9C1B53026B39}"/>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6" name="Footer Placeholder 5">
            <a:extLst>
              <a:ext uri="{FF2B5EF4-FFF2-40B4-BE49-F238E27FC236}">
                <a16:creationId xmlns:a16="http://schemas.microsoft.com/office/drawing/2014/main" id="{37344FA2-3949-D10B-03C3-1302591429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71D5B-D67F-F213-9C0E-C7AD149B03BC}"/>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1807394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3EA4-22A1-52A7-197C-DFD729E6C1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E1A684-DED0-F721-F95E-A7C7B7AF6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8BF28E-3C69-9FBF-CF9B-3FA6038AA0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C39BA8-EE00-3244-1367-CD0802F5CF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5D674C-891B-4F13-CB67-F233A18F26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BCF71F-5B2F-D373-6344-38A59F42A278}"/>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8" name="Footer Placeholder 7">
            <a:extLst>
              <a:ext uri="{FF2B5EF4-FFF2-40B4-BE49-F238E27FC236}">
                <a16:creationId xmlns:a16="http://schemas.microsoft.com/office/drawing/2014/main" id="{351856B4-96DA-0592-A1C6-5198390E3E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BC72EA-7106-7601-BD5E-8F38B541B7FA}"/>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189123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6C825-77DC-4CDA-DCE9-101F3F39E5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ECE378-4E51-6848-01B1-911DC47B4DB7}"/>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4" name="Footer Placeholder 3">
            <a:extLst>
              <a:ext uri="{FF2B5EF4-FFF2-40B4-BE49-F238E27FC236}">
                <a16:creationId xmlns:a16="http://schemas.microsoft.com/office/drawing/2014/main" id="{AE296F5B-EA6E-F913-56B1-B1214A4E88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BB6EB1-7E3C-4443-92B9-F8029426AA11}"/>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1791295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9A2306-14C4-82C8-2B1E-75B0FAF6D518}"/>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3" name="Footer Placeholder 2">
            <a:extLst>
              <a:ext uri="{FF2B5EF4-FFF2-40B4-BE49-F238E27FC236}">
                <a16:creationId xmlns:a16="http://schemas.microsoft.com/office/drawing/2014/main" id="{32B0D623-41FE-2D82-3DC2-7C4738575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F70982-CF54-6C8E-C2C7-4A1D3F916B2F}"/>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365682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430B9-E601-99AA-8A59-CEA0DD761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1E4C89-3AE1-07F5-517C-3B1F0E1BEB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95A7D3-FC6E-9DC8-9FD8-4AA21255D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21E87F-72A5-B3B7-DC3B-D3D79EA0E5CE}"/>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6" name="Footer Placeholder 5">
            <a:extLst>
              <a:ext uri="{FF2B5EF4-FFF2-40B4-BE49-F238E27FC236}">
                <a16:creationId xmlns:a16="http://schemas.microsoft.com/office/drawing/2014/main" id="{B41D5D9D-AF8C-D7DA-9BF3-BBA4CDB37F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1E7BBD-C52C-8990-6465-E3877C8FE365}"/>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222448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9734-4771-C068-EBB1-9ED2DCE77D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1EB960-3FEA-CA4C-903D-F8212CEAC7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06CBC6-613A-98EA-B244-E823A2605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EC25BB-1EEA-384E-CFDB-3C5ACDEBC9A1}"/>
              </a:ext>
            </a:extLst>
          </p:cNvPr>
          <p:cNvSpPr>
            <a:spLocks noGrp="1"/>
          </p:cNvSpPr>
          <p:nvPr>
            <p:ph type="dt" sz="half" idx="10"/>
          </p:nvPr>
        </p:nvSpPr>
        <p:spPr/>
        <p:txBody>
          <a:bodyPr/>
          <a:lstStyle/>
          <a:p>
            <a:fld id="{268C92CC-0F99-4C5D-B6A7-FCE26C8CDA73}" type="datetimeFigureOut">
              <a:rPr lang="en-US" smtClean="0"/>
              <a:t>5/23/2025</a:t>
            </a:fld>
            <a:endParaRPr lang="en-US"/>
          </a:p>
        </p:txBody>
      </p:sp>
      <p:sp>
        <p:nvSpPr>
          <p:cNvPr id="6" name="Footer Placeholder 5">
            <a:extLst>
              <a:ext uri="{FF2B5EF4-FFF2-40B4-BE49-F238E27FC236}">
                <a16:creationId xmlns:a16="http://schemas.microsoft.com/office/drawing/2014/main" id="{6F7FE117-3DF2-F468-BF58-C6AB7524A3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3DF0C5-32F1-EBE4-9AAE-D435CD9AC859}"/>
              </a:ext>
            </a:extLst>
          </p:cNvPr>
          <p:cNvSpPr>
            <a:spLocks noGrp="1"/>
          </p:cNvSpPr>
          <p:nvPr>
            <p:ph type="sldNum" sz="quarter" idx="12"/>
          </p:nvPr>
        </p:nvSpPr>
        <p:spPr/>
        <p:txBody>
          <a:bodyPr/>
          <a:lstStyle/>
          <a:p>
            <a:fld id="{9F4647D3-73D2-46A9-9AC9-AE8ED27E49E9}" type="slidenum">
              <a:rPr lang="en-US" smtClean="0"/>
              <a:t>‹#›</a:t>
            </a:fld>
            <a:endParaRPr lang="en-US"/>
          </a:p>
        </p:txBody>
      </p:sp>
    </p:spTree>
    <p:extLst>
      <p:ext uri="{BB962C8B-B14F-4D97-AF65-F5344CB8AC3E}">
        <p14:creationId xmlns:p14="http://schemas.microsoft.com/office/powerpoint/2010/main" val="1731802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61F0E5-E99B-A966-3EE9-E9BCBA88F8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A91775-8A04-BB1C-96EC-95E20E0E3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F8FC88-157D-8257-6409-801CECFFE1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68C92CC-0F99-4C5D-B6A7-FCE26C8CDA73}" type="datetimeFigureOut">
              <a:rPr lang="en-US" smtClean="0"/>
              <a:t>5/23/2025</a:t>
            </a:fld>
            <a:endParaRPr lang="en-US"/>
          </a:p>
        </p:txBody>
      </p:sp>
      <p:sp>
        <p:nvSpPr>
          <p:cNvPr id="5" name="Footer Placeholder 4">
            <a:extLst>
              <a:ext uri="{FF2B5EF4-FFF2-40B4-BE49-F238E27FC236}">
                <a16:creationId xmlns:a16="http://schemas.microsoft.com/office/drawing/2014/main" id="{4B0EA02E-9D89-46A0-E6E0-D81C384FA7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CA3898F-7F3A-4428-B4E1-1E773FE6AE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4647D3-73D2-46A9-9AC9-AE8ED27E49E9}" type="slidenum">
              <a:rPr lang="en-US" smtClean="0"/>
              <a:t>‹#›</a:t>
            </a:fld>
            <a:endParaRPr lang="en-US"/>
          </a:p>
        </p:txBody>
      </p:sp>
    </p:spTree>
    <p:extLst>
      <p:ext uri="{BB962C8B-B14F-4D97-AF65-F5344CB8AC3E}">
        <p14:creationId xmlns:p14="http://schemas.microsoft.com/office/powerpoint/2010/main" val="3660982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396" name="Google Shape;396;p8"/>
          <p:cNvGrpSpPr/>
          <p:nvPr/>
        </p:nvGrpSpPr>
        <p:grpSpPr>
          <a:xfrm>
            <a:off x="452272" y="754620"/>
            <a:ext cx="10972822" cy="3657607"/>
            <a:chOff x="609589" y="754620"/>
            <a:chExt cx="10972822" cy="3657607"/>
          </a:xfrm>
        </p:grpSpPr>
        <p:grpSp>
          <p:nvGrpSpPr>
            <p:cNvPr id="397" name="Google Shape;397;p8"/>
            <p:cNvGrpSpPr/>
            <p:nvPr/>
          </p:nvGrpSpPr>
          <p:grpSpPr>
            <a:xfrm>
              <a:off x="609589" y="754620"/>
              <a:ext cx="10972822" cy="3657607"/>
              <a:chOff x="609589" y="1600196"/>
              <a:chExt cx="10972822" cy="3657607"/>
            </a:xfrm>
          </p:grpSpPr>
          <p:pic>
            <p:nvPicPr>
              <p:cNvPr id="398" name="Google Shape;398;p8"/>
              <p:cNvPicPr preferRelativeResize="0"/>
              <p:nvPr/>
            </p:nvPicPr>
            <p:blipFill>
              <a:blip r:embed="rId3"/>
              <a:srcRect/>
              <a:stretch/>
            </p:blipFill>
            <p:spPr>
              <a:xfrm>
                <a:off x="609589" y="1600196"/>
                <a:ext cx="10972822" cy="3657607"/>
              </a:xfrm>
              <a:prstGeom prst="rect">
                <a:avLst/>
              </a:prstGeom>
              <a:noFill/>
              <a:ln>
                <a:noFill/>
              </a:ln>
            </p:spPr>
          </p:pic>
          <p:sp>
            <p:nvSpPr>
              <p:cNvPr id="399" name="Google Shape;399;p8"/>
              <p:cNvSpPr/>
              <p:nvPr/>
            </p:nvSpPr>
            <p:spPr>
              <a:xfrm>
                <a:off x="2358103" y="4975123"/>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00" name="Google Shape;400;p8"/>
              <p:cNvSpPr/>
              <p:nvPr/>
            </p:nvSpPr>
            <p:spPr>
              <a:xfrm>
                <a:off x="5991778" y="4962836"/>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01" name="Google Shape;401;p8"/>
              <p:cNvSpPr/>
              <p:nvPr/>
            </p:nvSpPr>
            <p:spPr>
              <a:xfrm>
                <a:off x="9635613" y="4940716"/>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grpSp>
        <p:sp>
          <p:nvSpPr>
            <p:cNvPr id="402" name="Google Shape;402;p8"/>
            <p:cNvSpPr/>
            <p:nvPr/>
          </p:nvSpPr>
          <p:spPr>
            <a:xfrm rot="-5400000">
              <a:off x="274258" y="2292777"/>
              <a:ext cx="1016462"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03" name="Google Shape;403;p8"/>
            <p:cNvSpPr/>
            <p:nvPr/>
          </p:nvSpPr>
          <p:spPr>
            <a:xfrm rot="-5400000">
              <a:off x="3930225" y="2343764"/>
              <a:ext cx="1088920" cy="157313"/>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04" name="Google Shape;404;p8"/>
            <p:cNvSpPr/>
            <p:nvPr/>
          </p:nvSpPr>
          <p:spPr>
            <a:xfrm rot="-5400000">
              <a:off x="7532748" y="2209805"/>
              <a:ext cx="1088920" cy="157313"/>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grpSp>
      <p:sp>
        <p:nvSpPr>
          <p:cNvPr id="405" name="Google Shape;405;p8"/>
          <p:cNvSpPr txBox="1"/>
          <p:nvPr/>
        </p:nvSpPr>
        <p:spPr>
          <a:xfrm>
            <a:off x="5032699" y="4523259"/>
            <a:ext cx="2467897"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Median MTBS Value</a:t>
            </a:r>
            <a:endParaRPr>
              <a:latin typeface="Avenir Next LT Pro Demi" panose="020B0704020202020204" pitchFamily="34" charset="0"/>
            </a:endParaRPr>
          </a:p>
        </p:txBody>
      </p:sp>
      <p:sp>
        <p:nvSpPr>
          <p:cNvPr id="407" name="Google Shape;407;p8"/>
          <p:cNvSpPr txBox="1"/>
          <p:nvPr/>
        </p:nvSpPr>
        <p:spPr>
          <a:xfrm rot="-5400000">
            <a:off x="-1325733" y="2348971"/>
            <a:ext cx="3677265"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a:solidFill>
                  <a:srgbClr val="000000"/>
                </a:solidFill>
                <a:latin typeface="Avenir Next LT Pro Demi" panose="020B0704020202020204" pitchFamily="34" charset="0"/>
                <a:ea typeface="Avenir"/>
                <a:cs typeface="Avenir"/>
                <a:sym typeface="Avenir"/>
              </a:rPr>
              <a:t>Cumulative</a:t>
            </a:r>
            <a:r>
              <a:rPr lang="en-US" sz="1400" b="0" i="0" u="none" strike="noStrike" cap="none">
                <a:solidFill>
                  <a:srgbClr val="000000"/>
                </a:solidFill>
                <a:latin typeface="Avenir Next LT Pro Demi" panose="020B0704020202020204" pitchFamily="34" charset="0"/>
                <a:ea typeface="Avenir"/>
                <a:cs typeface="Avenir"/>
                <a:sym typeface="Avenir"/>
              </a:rPr>
              <a:t> FRP / Spread Area (MW/km</a:t>
            </a:r>
            <a:r>
              <a:rPr lang="en-US" sz="1400" b="0" i="0" u="none" strike="noStrike" cap="none" baseline="30000">
                <a:solidFill>
                  <a:srgbClr val="000000"/>
                </a:solidFill>
                <a:latin typeface="Avenir Next LT Pro Demi" panose="020B0704020202020204" pitchFamily="34" charset="0"/>
                <a:ea typeface="Avenir"/>
                <a:cs typeface="Avenir"/>
                <a:sym typeface="Avenir"/>
              </a:rPr>
              <a:t>2</a:t>
            </a:r>
            <a:r>
              <a:rPr lang="en-US" sz="1400" b="0" i="0" u="none" strike="noStrike" cap="none">
                <a:solidFill>
                  <a:srgbClr val="000000"/>
                </a:solidFill>
                <a:latin typeface="Avenir Next LT Pro Demi" panose="020B0704020202020204" pitchFamily="34" charset="0"/>
                <a:ea typeface="Avenir"/>
                <a:cs typeface="Avenir"/>
                <a:sym typeface="Avenir"/>
              </a:rPr>
              <a:t>)</a:t>
            </a:r>
            <a:endParaRPr>
              <a:latin typeface="Avenir Next LT Pro Demi" panose="020B0704020202020204" pitchFamily="34" charset="0"/>
            </a:endParaRPr>
          </a:p>
        </p:txBody>
      </p:sp>
      <p:sp>
        <p:nvSpPr>
          <p:cNvPr id="408" name="Google Shape;408;p8"/>
          <p:cNvSpPr txBox="1"/>
          <p:nvPr/>
        </p:nvSpPr>
        <p:spPr>
          <a:xfrm rot="-5400000">
            <a:off x="2411743" y="2268531"/>
            <a:ext cx="3677265"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Mean FRP (MW)</a:t>
            </a:r>
            <a:endParaRPr>
              <a:latin typeface="Avenir Next LT Pro Demi" panose="020B0704020202020204" pitchFamily="34" charset="0"/>
            </a:endParaRPr>
          </a:p>
        </p:txBody>
      </p:sp>
      <p:grpSp>
        <p:nvGrpSpPr>
          <p:cNvPr id="409" name="Google Shape;409;p8"/>
          <p:cNvGrpSpPr/>
          <p:nvPr/>
        </p:nvGrpSpPr>
        <p:grpSpPr>
          <a:xfrm>
            <a:off x="4242943" y="5079837"/>
            <a:ext cx="4193790" cy="548840"/>
            <a:chOff x="7681942" y="4819868"/>
            <a:chExt cx="4193790" cy="548840"/>
          </a:xfrm>
        </p:grpSpPr>
        <p:grpSp>
          <p:nvGrpSpPr>
            <p:cNvPr id="410" name="Google Shape;410;p8"/>
            <p:cNvGrpSpPr/>
            <p:nvPr/>
          </p:nvGrpSpPr>
          <p:grpSpPr>
            <a:xfrm>
              <a:off x="7681942" y="4819868"/>
              <a:ext cx="1358163" cy="523220"/>
              <a:chOff x="7681942" y="4819868"/>
              <a:chExt cx="1358163" cy="523220"/>
            </a:xfrm>
          </p:grpSpPr>
          <p:sp>
            <p:nvSpPr>
              <p:cNvPr id="411" name="Google Shape;411;p8"/>
              <p:cNvSpPr/>
              <p:nvPr/>
            </p:nvSpPr>
            <p:spPr>
              <a:xfrm>
                <a:off x="7681942" y="4883903"/>
                <a:ext cx="304800" cy="179708"/>
              </a:xfrm>
              <a:prstGeom prst="rect">
                <a:avLst/>
              </a:prstGeom>
              <a:solidFill>
                <a:srgbClr val="2F7847"/>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12" name="Google Shape;412;p8"/>
              <p:cNvSpPr txBox="1"/>
              <p:nvPr/>
            </p:nvSpPr>
            <p:spPr>
              <a:xfrm>
                <a:off x="7791410" y="4819868"/>
                <a:ext cx="124869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Conifer</a:t>
                </a:r>
                <a:endParaRPr dirty="0">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a:t>
                </a:r>
                <a:r>
                  <a:rPr lang="en-US" sz="1400" dirty="0">
                    <a:solidFill>
                      <a:srgbClr val="000000"/>
                    </a:solidFill>
                    <a:latin typeface="Avenir Next LT Pro Demi" panose="020B0704020202020204" pitchFamily="34" charset="0"/>
                    <a:ea typeface="Avenir"/>
                    <a:cs typeface="Avenir"/>
                    <a:sym typeface="Avenir"/>
                  </a:rPr>
                  <a:t>30</a:t>
                </a:r>
                <a:r>
                  <a:rPr lang="en-US" sz="1400" b="0" i="0" u="none" strike="noStrike" cap="none" dirty="0">
                    <a:solidFill>
                      <a:srgbClr val="000000"/>
                    </a:solidFill>
                    <a:latin typeface="Avenir Next LT Pro Demi" panose="020B0704020202020204" pitchFamily="34" charset="0"/>
                    <a:ea typeface="Avenir"/>
                    <a:cs typeface="Avenir"/>
                    <a:sym typeface="Avenir"/>
                  </a:rPr>
                  <a:t>,345)</a:t>
                </a:r>
                <a:endParaRPr dirty="0">
                  <a:latin typeface="Avenir Next LT Pro Demi" panose="020B0704020202020204" pitchFamily="34" charset="0"/>
                </a:endParaRPr>
              </a:p>
            </p:txBody>
          </p:sp>
        </p:grpSp>
        <p:grpSp>
          <p:nvGrpSpPr>
            <p:cNvPr id="413" name="Google Shape;413;p8"/>
            <p:cNvGrpSpPr/>
            <p:nvPr/>
          </p:nvGrpSpPr>
          <p:grpSpPr>
            <a:xfrm>
              <a:off x="9009626" y="4822847"/>
              <a:ext cx="1383729" cy="523220"/>
              <a:chOff x="9009626" y="4515070"/>
              <a:chExt cx="1383729" cy="523220"/>
            </a:xfrm>
          </p:grpSpPr>
          <p:sp>
            <p:nvSpPr>
              <p:cNvPr id="414" name="Google Shape;414;p8"/>
              <p:cNvSpPr/>
              <p:nvPr/>
            </p:nvSpPr>
            <p:spPr>
              <a:xfrm>
                <a:off x="9009626" y="4579105"/>
                <a:ext cx="304800" cy="179708"/>
              </a:xfrm>
              <a:prstGeom prst="rect">
                <a:avLst/>
              </a:prstGeom>
              <a:solidFill>
                <a:srgbClr val="83BD83"/>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15" name="Google Shape;415;p8"/>
              <p:cNvSpPr txBox="1"/>
              <p:nvPr/>
            </p:nvSpPr>
            <p:spPr>
              <a:xfrm>
                <a:off x="9301975" y="4515070"/>
                <a:ext cx="109138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Shrubland</a:t>
                </a:r>
                <a:endParaRPr dirty="0">
                  <a:latin typeface="Avenir Next LT Pro Demi" panose="020B0704020202020204" pitchFamily="34" charset="0"/>
                </a:endParaRPr>
              </a:p>
              <a:p>
                <a:pPr marL="0" marR="0" lvl="0" indent="0" algn="l"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a:t>
                </a:r>
                <a:r>
                  <a:rPr lang="en-US" sz="1400" dirty="0">
                    <a:solidFill>
                      <a:srgbClr val="000000"/>
                    </a:solidFill>
                    <a:latin typeface="Avenir Next LT Pro Demi" panose="020B0704020202020204" pitchFamily="34" charset="0"/>
                    <a:ea typeface="Avenir"/>
                    <a:cs typeface="Avenir"/>
                    <a:sym typeface="Avenir"/>
                  </a:rPr>
                  <a:t>2,510</a:t>
                </a:r>
                <a:r>
                  <a:rPr lang="en-US" sz="1400" b="0" i="0" u="none" strike="noStrike" cap="none" dirty="0">
                    <a:solidFill>
                      <a:srgbClr val="000000"/>
                    </a:solidFill>
                    <a:latin typeface="Avenir Next LT Pro Demi" panose="020B0704020202020204" pitchFamily="34" charset="0"/>
                    <a:ea typeface="Avenir"/>
                    <a:cs typeface="Avenir"/>
                    <a:sym typeface="Avenir"/>
                  </a:rPr>
                  <a:t>)</a:t>
                </a:r>
                <a:endParaRPr dirty="0">
                  <a:latin typeface="Avenir Next LT Pro Demi" panose="020B0704020202020204" pitchFamily="34" charset="0"/>
                </a:endParaRPr>
              </a:p>
            </p:txBody>
          </p:sp>
        </p:grpSp>
        <p:grpSp>
          <p:nvGrpSpPr>
            <p:cNvPr id="416" name="Google Shape;416;p8"/>
            <p:cNvGrpSpPr/>
            <p:nvPr/>
          </p:nvGrpSpPr>
          <p:grpSpPr>
            <a:xfrm>
              <a:off x="10492003" y="4845488"/>
              <a:ext cx="1383729" cy="523220"/>
              <a:chOff x="10482172" y="4229934"/>
              <a:chExt cx="1383729" cy="523220"/>
            </a:xfrm>
          </p:grpSpPr>
          <p:sp>
            <p:nvSpPr>
              <p:cNvPr id="417" name="Google Shape;417;p8"/>
              <p:cNvSpPr/>
              <p:nvPr/>
            </p:nvSpPr>
            <p:spPr>
              <a:xfrm>
                <a:off x="10482172" y="4293969"/>
                <a:ext cx="304800" cy="179708"/>
              </a:xfrm>
              <a:prstGeom prst="rect">
                <a:avLst/>
              </a:prstGeom>
              <a:solidFill>
                <a:srgbClr val="D6E7AD"/>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18" name="Google Shape;418;p8"/>
              <p:cNvSpPr txBox="1"/>
              <p:nvPr/>
            </p:nvSpPr>
            <p:spPr>
              <a:xfrm>
                <a:off x="10774521" y="4229934"/>
                <a:ext cx="109138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Grassland</a:t>
                </a:r>
                <a:endParaRPr dirty="0">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a:t>
                </a:r>
                <a:r>
                  <a:rPr lang="en-US" sz="1400" dirty="0">
                    <a:solidFill>
                      <a:srgbClr val="000000"/>
                    </a:solidFill>
                    <a:latin typeface="Avenir Next LT Pro Demi" panose="020B0704020202020204" pitchFamily="34" charset="0"/>
                    <a:ea typeface="Avenir"/>
                    <a:cs typeface="Avenir"/>
                    <a:sym typeface="Avenir"/>
                  </a:rPr>
                  <a:t>555</a:t>
                </a:r>
                <a:r>
                  <a:rPr lang="en-US" sz="1400" b="0" i="0" u="none" strike="noStrike" cap="none" dirty="0">
                    <a:solidFill>
                      <a:srgbClr val="000000"/>
                    </a:solidFill>
                    <a:latin typeface="Avenir Next LT Pro Demi" panose="020B0704020202020204" pitchFamily="34" charset="0"/>
                    <a:ea typeface="Avenir"/>
                    <a:cs typeface="Avenir"/>
                    <a:sym typeface="Avenir"/>
                  </a:rPr>
                  <a:t>)</a:t>
                </a:r>
                <a:endParaRPr dirty="0">
                  <a:latin typeface="Avenir Next LT Pro Demi" panose="020B0704020202020204" pitchFamily="34" charset="0"/>
                </a:endParaRPr>
              </a:p>
            </p:txBody>
          </p:sp>
        </p:grpSp>
      </p:grpSp>
      <p:grpSp>
        <p:nvGrpSpPr>
          <p:cNvPr id="419" name="Google Shape;419;p8"/>
          <p:cNvGrpSpPr/>
          <p:nvPr/>
        </p:nvGrpSpPr>
        <p:grpSpPr>
          <a:xfrm>
            <a:off x="867006" y="873345"/>
            <a:ext cx="7966900" cy="307777"/>
            <a:chOff x="588823" y="1857483"/>
            <a:chExt cx="7966900" cy="307777"/>
          </a:xfrm>
        </p:grpSpPr>
        <p:grpSp>
          <p:nvGrpSpPr>
            <p:cNvPr id="420" name="Google Shape;420;p8"/>
            <p:cNvGrpSpPr/>
            <p:nvPr/>
          </p:nvGrpSpPr>
          <p:grpSpPr>
            <a:xfrm>
              <a:off x="588823" y="1857483"/>
              <a:ext cx="4346129" cy="307777"/>
              <a:chOff x="1977280" y="1306637"/>
              <a:chExt cx="4346129" cy="307777"/>
            </a:xfrm>
          </p:grpSpPr>
          <p:sp>
            <p:nvSpPr>
              <p:cNvPr id="421" name="Google Shape;421;p8"/>
              <p:cNvSpPr txBox="1"/>
              <p:nvPr/>
            </p:nvSpPr>
            <p:spPr>
              <a:xfrm>
                <a:off x="1977280" y="1306637"/>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a)</a:t>
                </a:r>
                <a:endParaRPr>
                  <a:latin typeface="Avenir Next LT Pro Demi" panose="020B0704020202020204" pitchFamily="34" charset="0"/>
                </a:endParaRPr>
              </a:p>
            </p:txBody>
          </p:sp>
          <p:sp>
            <p:nvSpPr>
              <p:cNvPr id="422" name="Google Shape;422;p8"/>
              <p:cNvSpPr txBox="1"/>
              <p:nvPr/>
            </p:nvSpPr>
            <p:spPr>
              <a:xfrm>
                <a:off x="5617731" y="1306637"/>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b)</a:t>
                </a:r>
                <a:endParaRPr>
                  <a:latin typeface="Avenir Next LT Pro Demi" panose="020B0704020202020204" pitchFamily="34" charset="0"/>
                </a:endParaRPr>
              </a:p>
            </p:txBody>
          </p:sp>
        </p:grpSp>
        <p:sp>
          <p:nvSpPr>
            <p:cNvPr id="423" name="Google Shape;423;p8"/>
            <p:cNvSpPr txBox="1"/>
            <p:nvPr/>
          </p:nvSpPr>
          <p:spPr>
            <a:xfrm>
              <a:off x="7850045" y="1857483"/>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c)</a:t>
              </a:r>
              <a:endParaRPr>
                <a:latin typeface="Avenir Next LT Pro Demi" panose="020B0704020202020204" pitchFamily="34" charset="0"/>
              </a:endParaRPr>
            </a:p>
          </p:txBody>
        </p:sp>
      </p:grpSp>
      <p:grpSp>
        <p:nvGrpSpPr>
          <p:cNvPr id="424" name="Google Shape;424;p8"/>
          <p:cNvGrpSpPr/>
          <p:nvPr/>
        </p:nvGrpSpPr>
        <p:grpSpPr>
          <a:xfrm>
            <a:off x="977511" y="3927735"/>
            <a:ext cx="3005415" cy="461665"/>
            <a:chOff x="977511" y="3921377"/>
            <a:chExt cx="3005415" cy="461665"/>
          </a:xfrm>
        </p:grpSpPr>
        <p:sp>
          <p:nvSpPr>
            <p:cNvPr id="425" name="Google Shape;425;p8"/>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26" name="Google Shape;426;p8"/>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27" name="Google Shape;427;p8"/>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28" name="Google Shape;428;p8"/>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grpSp>
        <p:nvGrpSpPr>
          <p:cNvPr id="429" name="Google Shape;429;p8"/>
          <p:cNvGrpSpPr/>
          <p:nvPr/>
        </p:nvGrpSpPr>
        <p:grpSpPr>
          <a:xfrm>
            <a:off x="4630923" y="3927735"/>
            <a:ext cx="3005415" cy="461665"/>
            <a:chOff x="977511" y="3921377"/>
            <a:chExt cx="3005415" cy="461665"/>
          </a:xfrm>
        </p:grpSpPr>
        <p:sp>
          <p:nvSpPr>
            <p:cNvPr id="430" name="Google Shape;430;p8"/>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31" name="Google Shape;431;p8"/>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32" name="Google Shape;432;p8"/>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33" name="Google Shape;433;p8"/>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grpSp>
        <p:nvGrpSpPr>
          <p:cNvPr id="434" name="Google Shape;434;p8"/>
          <p:cNvGrpSpPr/>
          <p:nvPr/>
        </p:nvGrpSpPr>
        <p:grpSpPr>
          <a:xfrm>
            <a:off x="8251334" y="3927735"/>
            <a:ext cx="3005415" cy="461665"/>
            <a:chOff x="977511" y="3921377"/>
            <a:chExt cx="3005415" cy="461665"/>
          </a:xfrm>
        </p:grpSpPr>
        <p:sp>
          <p:nvSpPr>
            <p:cNvPr id="435" name="Google Shape;435;p8"/>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36" name="Google Shape;436;p8"/>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37" name="Google Shape;437;p8"/>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38" name="Google Shape;438;p8"/>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sp>
        <p:nvSpPr>
          <p:cNvPr id="439" name="Google Shape;439;p8"/>
          <p:cNvSpPr txBox="1"/>
          <p:nvPr/>
        </p:nvSpPr>
        <p:spPr>
          <a:xfrm>
            <a:off x="4386935" y="309632"/>
            <a:ext cx="364503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Extended MTBS Assessments Only</a:t>
            </a:r>
            <a:endParaRPr>
              <a:latin typeface="Avenir Next LT Pro Demi" panose="020B0704020202020204" pitchFamily="34" charset="0"/>
            </a:endParaRPr>
          </a:p>
        </p:txBody>
      </p:sp>
      <p:grpSp>
        <p:nvGrpSpPr>
          <p:cNvPr id="2" name="Group 1">
            <a:extLst>
              <a:ext uri="{FF2B5EF4-FFF2-40B4-BE49-F238E27FC236}">
                <a16:creationId xmlns:a16="http://schemas.microsoft.com/office/drawing/2014/main" id="{FE539AA1-3A87-2FC1-951D-02B538426BFF}"/>
              </a:ext>
            </a:extLst>
          </p:cNvPr>
          <p:cNvGrpSpPr/>
          <p:nvPr/>
        </p:nvGrpSpPr>
        <p:grpSpPr>
          <a:xfrm>
            <a:off x="2207267" y="3433700"/>
            <a:ext cx="2176431" cy="461624"/>
            <a:chOff x="2108535" y="3433700"/>
            <a:chExt cx="2176431" cy="461624"/>
          </a:xfrm>
        </p:grpSpPr>
        <p:sp>
          <p:nvSpPr>
            <p:cNvPr id="440" name="Google Shape;440;p8"/>
            <p:cNvSpPr txBox="1"/>
            <p:nvPr/>
          </p:nvSpPr>
          <p:spPr>
            <a:xfrm>
              <a:off x="2131959" y="3433700"/>
              <a:ext cx="215300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Avenir Next LT Pro Demi" panose="020B0704020202020204" pitchFamily="34" charset="0"/>
                  <a:ea typeface="Avenir"/>
                  <a:cs typeface="Avenir"/>
                  <a:sym typeface="Avenir"/>
                </a:rPr>
                <a:t>Median values from combined assessments</a:t>
              </a:r>
              <a:endParaRPr sz="1200" dirty="0">
                <a:latin typeface="Avenir Next LT Pro Demi" panose="020B0704020202020204" pitchFamily="34" charset="0"/>
              </a:endParaRPr>
            </a:p>
          </p:txBody>
        </p:sp>
        <p:sp>
          <p:nvSpPr>
            <p:cNvPr id="441" name="Google Shape;441;p8"/>
            <p:cNvSpPr/>
            <p:nvPr/>
          </p:nvSpPr>
          <p:spPr>
            <a:xfrm>
              <a:off x="2108535" y="3433700"/>
              <a:ext cx="109728" cy="109800"/>
            </a:xfrm>
            <a:prstGeom prst="mathMultiply">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Avenir Next LT Pro Demi" panose="020B0704020202020204" pitchFamily="34" charset="0"/>
              </a:endParaRPr>
            </a:p>
          </p:txBody>
        </p:sp>
      </p:grpSp>
      <p:sp>
        <p:nvSpPr>
          <p:cNvPr id="3" name="Google Shape;457;p9">
            <a:extLst>
              <a:ext uri="{FF2B5EF4-FFF2-40B4-BE49-F238E27FC236}">
                <a16:creationId xmlns:a16="http://schemas.microsoft.com/office/drawing/2014/main" id="{1B52ADBD-1A09-547F-8D0F-6CF745E44FB9}"/>
              </a:ext>
            </a:extLst>
          </p:cNvPr>
          <p:cNvSpPr txBox="1"/>
          <p:nvPr/>
        </p:nvSpPr>
        <p:spPr>
          <a:xfrm rot="-5400000">
            <a:off x="6613650" y="2178130"/>
            <a:ext cx="2467897"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Spread Rate (km</a:t>
            </a:r>
            <a:r>
              <a:rPr lang="en-US" sz="1400" b="0" i="0" u="none" strike="noStrike" cap="none" baseline="30000" dirty="0">
                <a:solidFill>
                  <a:srgbClr val="000000"/>
                </a:solidFill>
                <a:latin typeface="Avenir Next LT Pro Demi" panose="020B0704020202020204" pitchFamily="34" charset="0"/>
                <a:ea typeface="Avenir"/>
                <a:cs typeface="Avenir"/>
                <a:sym typeface="Avenir"/>
              </a:rPr>
              <a:t>2</a:t>
            </a:r>
            <a:r>
              <a:rPr lang="en-US" sz="1400" b="0" i="0" u="none" strike="noStrike" cap="none" dirty="0">
                <a:solidFill>
                  <a:srgbClr val="000000"/>
                </a:solidFill>
                <a:latin typeface="Avenir Next LT Pro Demi" panose="020B0704020202020204" pitchFamily="34" charset="0"/>
                <a:ea typeface="Avenir"/>
                <a:cs typeface="Avenir"/>
                <a:sym typeface="Avenir"/>
              </a:rPr>
              <a:t>/12hr)</a:t>
            </a:r>
            <a:endParaRPr dirty="0">
              <a:latin typeface="Avenir Next LT Pro Demi" panose="020B07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grpSp>
        <p:nvGrpSpPr>
          <p:cNvPr id="447" name="Google Shape;447;p9"/>
          <p:cNvGrpSpPr/>
          <p:nvPr/>
        </p:nvGrpSpPr>
        <p:grpSpPr>
          <a:xfrm>
            <a:off x="452272" y="754620"/>
            <a:ext cx="10972822" cy="3657607"/>
            <a:chOff x="609589" y="754620"/>
            <a:chExt cx="10972822" cy="3657607"/>
          </a:xfrm>
        </p:grpSpPr>
        <p:grpSp>
          <p:nvGrpSpPr>
            <p:cNvPr id="448" name="Google Shape;448;p9"/>
            <p:cNvGrpSpPr/>
            <p:nvPr/>
          </p:nvGrpSpPr>
          <p:grpSpPr>
            <a:xfrm>
              <a:off x="609589" y="754620"/>
              <a:ext cx="10972822" cy="3657607"/>
              <a:chOff x="609589" y="1600196"/>
              <a:chExt cx="10972822" cy="3657607"/>
            </a:xfrm>
          </p:grpSpPr>
          <p:pic>
            <p:nvPicPr>
              <p:cNvPr id="449" name="Google Shape;449;p9"/>
              <p:cNvPicPr preferRelativeResize="0"/>
              <p:nvPr/>
            </p:nvPicPr>
            <p:blipFill>
              <a:blip r:embed="rId3"/>
              <a:srcRect/>
              <a:stretch/>
            </p:blipFill>
            <p:spPr>
              <a:xfrm>
                <a:off x="609589" y="1600196"/>
                <a:ext cx="10972822" cy="3657607"/>
              </a:xfrm>
              <a:prstGeom prst="rect">
                <a:avLst/>
              </a:prstGeom>
              <a:noFill/>
              <a:ln>
                <a:noFill/>
              </a:ln>
            </p:spPr>
          </p:pic>
          <p:sp>
            <p:nvSpPr>
              <p:cNvPr id="450" name="Google Shape;450;p9"/>
              <p:cNvSpPr/>
              <p:nvPr/>
            </p:nvSpPr>
            <p:spPr>
              <a:xfrm>
                <a:off x="2358103" y="4975123"/>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51" name="Google Shape;451;p9"/>
              <p:cNvSpPr/>
              <p:nvPr/>
            </p:nvSpPr>
            <p:spPr>
              <a:xfrm>
                <a:off x="5991778" y="4962836"/>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52" name="Google Shape;452;p9"/>
              <p:cNvSpPr/>
              <p:nvPr/>
            </p:nvSpPr>
            <p:spPr>
              <a:xfrm>
                <a:off x="9635613" y="4940716"/>
                <a:ext cx="766916"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grpSp>
        <p:sp>
          <p:nvSpPr>
            <p:cNvPr id="453" name="Google Shape;453;p9"/>
            <p:cNvSpPr/>
            <p:nvPr/>
          </p:nvSpPr>
          <p:spPr>
            <a:xfrm rot="-5400000">
              <a:off x="274258" y="2292777"/>
              <a:ext cx="1016462" cy="282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54" name="Google Shape;454;p9"/>
            <p:cNvSpPr/>
            <p:nvPr/>
          </p:nvSpPr>
          <p:spPr>
            <a:xfrm rot="-5400000">
              <a:off x="3930225" y="2343764"/>
              <a:ext cx="1088920" cy="157313"/>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sp>
          <p:nvSpPr>
            <p:cNvPr id="455" name="Google Shape;455;p9"/>
            <p:cNvSpPr/>
            <p:nvPr/>
          </p:nvSpPr>
          <p:spPr>
            <a:xfrm rot="-5400000">
              <a:off x="7532748" y="2209805"/>
              <a:ext cx="1088920" cy="157313"/>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venir Next LT Pro Demi" panose="020B0704020202020204" pitchFamily="34" charset="0"/>
                <a:sym typeface="Arial"/>
              </a:endParaRPr>
            </a:p>
          </p:txBody>
        </p:sp>
      </p:grpSp>
      <p:sp>
        <p:nvSpPr>
          <p:cNvPr id="456" name="Google Shape;456;p9"/>
          <p:cNvSpPr txBox="1"/>
          <p:nvPr/>
        </p:nvSpPr>
        <p:spPr>
          <a:xfrm>
            <a:off x="5032699" y="4523259"/>
            <a:ext cx="2467897"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Median MTBS Value</a:t>
            </a:r>
            <a:endParaRPr>
              <a:latin typeface="Avenir Next LT Pro Demi" panose="020B0704020202020204" pitchFamily="34" charset="0"/>
            </a:endParaRPr>
          </a:p>
        </p:txBody>
      </p:sp>
      <p:sp>
        <p:nvSpPr>
          <p:cNvPr id="458" name="Google Shape;458;p9"/>
          <p:cNvSpPr txBox="1"/>
          <p:nvPr/>
        </p:nvSpPr>
        <p:spPr>
          <a:xfrm rot="-5400000">
            <a:off x="-1325733" y="2348971"/>
            <a:ext cx="3677265"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a:solidFill>
                  <a:srgbClr val="000000"/>
                </a:solidFill>
                <a:latin typeface="Avenir Next LT Pro Demi" panose="020B0704020202020204" pitchFamily="34" charset="0"/>
                <a:ea typeface="Avenir"/>
                <a:cs typeface="Avenir"/>
                <a:sym typeface="Avenir"/>
              </a:rPr>
              <a:t>Cumulative</a:t>
            </a:r>
            <a:r>
              <a:rPr lang="en-US" sz="1400" b="0" i="0" u="none" strike="noStrike" cap="none">
                <a:solidFill>
                  <a:srgbClr val="000000"/>
                </a:solidFill>
                <a:latin typeface="Avenir Next LT Pro Demi" panose="020B0704020202020204" pitchFamily="34" charset="0"/>
                <a:ea typeface="Avenir"/>
                <a:cs typeface="Avenir"/>
                <a:sym typeface="Avenir"/>
              </a:rPr>
              <a:t> FRP / Spread Area (MW/km</a:t>
            </a:r>
            <a:r>
              <a:rPr lang="en-US" sz="1400" b="0" i="0" u="none" strike="noStrike" cap="none" baseline="30000">
                <a:solidFill>
                  <a:srgbClr val="000000"/>
                </a:solidFill>
                <a:latin typeface="Avenir Next LT Pro Demi" panose="020B0704020202020204" pitchFamily="34" charset="0"/>
                <a:ea typeface="Avenir"/>
                <a:cs typeface="Avenir"/>
                <a:sym typeface="Avenir"/>
              </a:rPr>
              <a:t>2</a:t>
            </a:r>
            <a:r>
              <a:rPr lang="en-US" sz="1400" b="0" i="0" u="none" strike="noStrike" cap="none">
                <a:solidFill>
                  <a:srgbClr val="000000"/>
                </a:solidFill>
                <a:latin typeface="Avenir Next LT Pro Demi" panose="020B0704020202020204" pitchFamily="34" charset="0"/>
                <a:ea typeface="Avenir"/>
                <a:cs typeface="Avenir"/>
                <a:sym typeface="Avenir"/>
              </a:rPr>
              <a:t>)</a:t>
            </a:r>
            <a:endParaRPr>
              <a:latin typeface="Avenir Next LT Pro Demi" panose="020B0704020202020204" pitchFamily="34" charset="0"/>
            </a:endParaRPr>
          </a:p>
        </p:txBody>
      </p:sp>
      <p:sp>
        <p:nvSpPr>
          <p:cNvPr id="459" name="Google Shape;459;p9"/>
          <p:cNvSpPr txBox="1"/>
          <p:nvPr/>
        </p:nvSpPr>
        <p:spPr>
          <a:xfrm rot="-5400000">
            <a:off x="2411743" y="2268531"/>
            <a:ext cx="3677265"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Mean FRP (MW)</a:t>
            </a:r>
            <a:endParaRPr>
              <a:latin typeface="Avenir Next LT Pro Demi" panose="020B0704020202020204" pitchFamily="34" charset="0"/>
            </a:endParaRPr>
          </a:p>
        </p:txBody>
      </p:sp>
      <p:grpSp>
        <p:nvGrpSpPr>
          <p:cNvPr id="460" name="Google Shape;460;p9"/>
          <p:cNvGrpSpPr/>
          <p:nvPr/>
        </p:nvGrpSpPr>
        <p:grpSpPr>
          <a:xfrm>
            <a:off x="4242943" y="5079837"/>
            <a:ext cx="4193790" cy="548840"/>
            <a:chOff x="7681942" y="4819868"/>
            <a:chExt cx="4193790" cy="548840"/>
          </a:xfrm>
        </p:grpSpPr>
        <p:grpSp>
          <p:nvGrpSpPr>
            <p:cNvPr id="461" name="Google Shape;461;p9"/>
            <p:cNvGrpSpPr/>
            <p:nvPr/>
          </p:nvGrpSpPr>
          <p:grpSpPr>
            <a:xfrm>
              <a:off x="7681942" y="4819868"/>
              <a:ext cx="1358163" cy="523220"/>
              <a:chOff x="7681942" y="4819868"/>
              <a:chExt cx="1358163" cy="523220"/>
            </a:xfrm>
          </p:grpSpPr>
          <p:sp>
            <p:nvSpPr>
              <p:cNvPr id="462" name="Google Shape;462;p9"/>
              <p:cNvSpPr/>
              <p:nvPr/>
            </p:nvSpPr>
            <p:spPr>
              <a:xfrm>
                <a:off x="7681942" y="4883903"/>
                <a:ext cx="304800" cy="179708"/>
              </a:xfrm>
              <a:prstGeom prst="rect">
                <a:avLst/>
              </a:prstGeom>
              <a:solidFill>
                <a:srgbClr val="2F7847"/>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400" b="0" i="0" u="none" strike="noStrike" cap="none">
                  <a:solidFill>
                    <a:srgbClr val="FFFFFF"/>
                  </a:solidFill>
                  <a:latin typeface="Avenir Next LT Pro Demi" panose="020B0704020202020204" pitchFamily="34" charset="0"/>
                  <a:sym typeface="Arial"/>
                </a:endParaRPr>
              </a:p>
            </p:txBody>
          </p:sp>
          <p:sp>
            <p:nvSpPr>
              <p:cNvPr id="463" name="Google Shape;463;p9"/>
              <p:cNvSpPr txBox="1"/>
              <p:nvPr/>
            </p:nvSpPr>
            <p:spPr>
              <a:xfrm>
                <a:off x="7791410" y="4819868"/>
                <a:ext cx="124869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Conifer</a:t>
                </a:r>
                <a:endParaRPr sz="1400" dirty="0">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a:t>
                </a:r>
                <a:r>
                  <a:rPr lang="en-US" sz="1400" dirty="0">
                    <a:solidFill>
                      <a:srgbClr val="000000"/>
                    </a:solidFill>
                    <a:latin typeface="Avenir Next LT Pro Demi" panose="020B0704020202020204" pitchFamily="34" charset="0"/>
                    <a:ea typeface="Avenir"/>
                    <a:cs typeface="Avenir"/>
                    <a:sym typeface="Avenir"/>
                  </a:rPr>
                  <a:t>3</a:t>
                </a:r>
                <a:r>
                  <a:rPr lang="en-US" sz="1400" b="0" i="0" u="none" strike="noStrike" cap="none" dirty="0">
                    <a:solidFill>
                      <a:srgbClr val="000000"/>
                    </a:solidFill>
                    <a:latin typeface="Avenir Next LT Pro Demi" panose="020B0704020202020204" pitchFamily="34" charset="0"/>
                    <a:ea typeface="Avenir"/>
                    <a:cs typeface="Avenir"/>
                    <a:sym typeface="Avenir"/>
                  </a:rPr>
                  <a:t>,</a:t>
                </a:r>
                <a:r>
                  <a:rPr lang="en-US" sz="1400" b="0" i="0" u="none" strike="noStrike" cap="none" dirty="0">
                    <a:latin typeface="Avenir Next LT Pro Demi" panose="020B0704020202020204" pitchFamily="34" charset="0"/>
                    <a:ea typeface="Avenir"/>
                    <a:cs typeface="Avenir"/>
                    <a:sym typeface="Avenir"/>
                  </a:rPr>
                  <a:t>799</a:t>
                </a:r>
                <a:r>
                  <a:rPr lang="en-US" sz="1400" b="0" i="0" u="none" strike="noStrike" cap="none" dirty="0">
                    <a:solidFill>
                      <a:srgbClr val="000000"/>
                    </a:solidFill>
                    <a:latin typeface="Avenir Next LT Pro Demi" panose="020B0704020202020204" pitchFamily="34" charset="0"/>
                    <a:ea typeface="Avenir"/>
                    <a:cs typeface="Avenir"/>
                    <a:sym typeface="Avenir"/>
                  </a:rPr>
                  <a:t>)</a:t>
                </a:r>
                <a:endParaRPr sz="1400" dirty="0">
                  <a:latin typeface="Avenir Next LT Pro Demi" panose="020B0704020202020204" pitchFamily="34" charset="0"/>
                </a:endParaRPr>
              </a:p>
            </p:txBody>
          </p:sp>
        </p:grpSp>
        <p:grpSp>
          <p:nvGrpSpPr>
            <p:cNvPr id="464" name="Google Shape;464;p9"/>
            <p:cNvGrpSpPr/>
            <p:nvPr/>
          </p:nvGrpSpPr>
          <p:grpSpPr>
            <a:xfrm>
              <a:off x="9009626" y="4822847"/>
              <a:ext cx="1383729" cy="523220"/>
              <a:chOff x="9009626" y="4515070"/>
              <a:chExt cx="1383729" cy="523220"/>
            </a:xfrm>
          </p:grpSpPr>
          <p:sp>
            <p:nvSpPr>
              <p:cNvPr id="465" name="Google Shape;465;p9"/>
              <p:cNvSpPr/>
              <p:nvPr/>
            </p:nvSpPr>
            <p:spPr>
              <a:xfrm>
                <a:off x="9009626" y="4579105"/>
                <a:ext cx="304800" cy="179708"/>
              </a:xfrm>
              <a:prstGeom prst="rect">
                <a:avLst/>
              </a:prstGeom>
              <a:solidFill>
                <a:srgbClr val="83BD83"/>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400" b="0" i="0" u="none" strike="noStrike" cap="none">
                  <a:solidFill>
                    <a:srgbClr val="FFFFFF"/>
                  </a:solidFill>
                  <a:latin typeface="Avenir Next LT Pro Demi" panose="020B0704020202020204" pitchFamily="34" charset="0"/>
                  <a:sym typeface="Arial"/>
                </a:endParaRPr>
              </a:p>
            </p:txBody>
          </p:sp>
          <p:sp>
            <p:nvSpPr>
              <p:cNvPr id="466" name="Google Shape;466;p9"/>
              <p:cNvSpPr txBox="1"/>
              <p:nvPr/>
            </p:nvSpPr>
            <p:spPr>
              <a:xfrm>
                <a:off x="9301975" y="4515070"/>
                <a:ext cx="109138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Shrubland</a:t>
                </a:r>
                <a:endParaRPr sz="1400" dirty="0">
                  <a:latin typeface="Avenir Next LT Pro Demi" panose="020B0704020202020204" pitchFamily="34" charset="0"/>
                </a:endParaRPr>
              </a:p>
              <a:p>
                <a:pPr marL="0" marR="0" lvl="0" indent="0" algn="l"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3</a:t>
                </a:r>
                <a:r>
                  <a:rPr lang="en-US" sz="1400" dirty="0">
                    <a:solidFill>
                      <a:srgbClr val="000000"/>
                    </a:solidFill>
                    <a:latin typeface="Avenir Next LT Pro Demi" panose="020B0704020202020204" pitchFamily="34" charset="0"/>
                    <a:ea typeface="Avenir"/>
                    <a:cs typeface="Avenir"/>
                    <a:sym typeface="Avenir"/>
                  </a:rPr>
                  <a:t>,7</a:t>
                </a:r>
                <a:r>
                  <a:rPr lang="en-US" sz="1400" dirty="0">
                    <a:latin typeface="Avenir Next LT Pro Demi" panose="020B0704020202020204" pitchFamily="34" charset="0"/>
                    <a:ea typeface="Avenir"/>
                    <a:cs typeface="Avenir"/>
                    <a:sym typeface="Avenir"/>
                  </a:rPr>
                  <a:t>17</a:t>
                </a:r>
                <a:r>
                  <a:rPr lang="en-US" sz="1400" b="0" i="0" u="none" strike="noStrike" cap="none" dirty="0">
                    <a:solidFill>
                      <a:srgbClr val="000000"/>
                    </a:solidFill>
                    <a:latin typeface="Avenir Next LT Pro Demi" panose="020B0704020202020204" pitchFamily="34" charset="0"/>
                    <a:ea typeface="Avenir"/>
                    <a:cs typeface="Avenir"/>
                    <a:sym typeface="Avenir"/>
                  </a:rPr>
                  <a:t>)</a:t>
                </a:r>
                <a:endParaRPr sz="1400" dirty="0">
                  <a:latin typeface="Avenir Next LT Pro Demi" panose="020B0704020202020204" pitchFamily="34" charset="0"/>
                </a:endParaRPr>
              </a:p>
            </p:txBody>
          </p:sp>
        </p:grpSp>
        <p:grpSp>
          <p:nvGrpSpPr>
            <p:cNvPr id="467" name="Google Shape;467;p9"/>
            <p:cNvGrpSpPr/>
            <p:nvPr/>
          </p:nvGrpSpPr>
          <p:grpSpPr>
            <a:xfrm>
              <a:off x="10492003" y="4845488"/>
              <a:ext cx="1383729" cy="523220"/>
              <a:chOff x="10482172" y="4229934"/>
              <a:chExt cx="1383729" cy="523220"/>
            </a:xfrm>
          </p:grpSpPr>
          <p:sp>
            <p:nvSpPr>
              <p:cNvPr id="468" name="Google Shape;468;p9"/>
              <p:cNvSpPr/>
              <p:nvPr/>
            </p:nvSpPr>
            <p:spPr>
              <a:xfrm>
                <a:off x="10482172" y="4293969"/>
                <a:ext cx="304800" cy="179708"/>
              </a:xfrm>
              <a:prstGeom prst="rect">
                <a:avLst/>
              </a:prstGeom>
              <a:solidFill>
                <a:srgbClr val="D6E7AD"/>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400" b="0" i="0" u="none" strike="noStrike" cap="none">
                  <a:solidFill>
                    <a:srgbClr val="FFFFFF"/>
                  </a:solidFill>
                  <a:latin typeface="Avenir Next LT Pro Demi" panose="020B0704020202020204" pitchFamily="34" charset="0"/>
                  <a:sym typeface="Arial"/>
                </a:endParaRPr>
              </a:p>
            </p:txBody>
          </p:sp>
          <p:sp>
            <p:nvSpPr>
              <p:cNvPr id="469" name="Google Shape;469;p9"/>
              <p:cNvSpPr txBox="1"/>
              <p:nvPr/>
            </p:nvSpPr>
            <p:spPr>
              <a:xfrm>
                <a:off x="10774521" y="4229934"/>
                <a:ext cx="109138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Grassland</a:t>
                </a:r>
                <a:endParaRPr sz="1400" dirty="0">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(n = 931)</a:t>
                </a:r>
                <a:endParaRPr sz="1400" dirty="0">
                  <a:latin typeface="Avenir Next LT Pro Demi" panose="020B0704020202020204" pitchFamily="34" charset="0"/>
                </a:endParaRPr>
              </a:p>
            </p:txBody>
          </p:sp>
        </p:grpSp>
      </p:grpSp>
      <p:grpSp>
        <p:nvGrpSpPr>
          <p:cNvPr id="470" name="Google Shape;470;p9"/>
          <p:cNvGrpSpPr/>
          <p:nvPr/>
        </p:nvGrpSpPr>
        <p:grpSpPr>
          <a:xfrm>
            <a:off x="867006" y="873345"/>
            <a:ext cx="7966900" cy="307777"/>
            <a:chOff x="588823" y="1857483"/>
            <a:chExt cx="7966900" cy="307777"/>
          </a:xfrm>
        </p:grpSpPr>
        <p:grpSp>
          <p:nvGrpSpPr>
            <p:cNvPr id="471" name="Google Shape;471;p9"/>
            <p:cNvGrpSpPr/>
            <p:nvPr/>
          </p:nvGrpSpPr>
          <p:grpSpPr>
            <a:xfrm>
              <a:off x="588823" y="1857483"/>
              <a:ext cx="4346129" cy="307777"/>
              <a:chOff x="1977280" y="1306637"/>
              <a:chExt cx="4346129" cy="307777"/>
            </a:xfrm>
          </p:grpSpPr>
          <p:sp>
            <p:nvSpPr>
              <p:cNvPr id="472" name="Google Shape;472;p9"/>
              <p:cNvSpPr txBox="1"/>
              <p:nvPr/>
            </p:nvSpPr>
            <p:spPr>
              <a:xfrm>
                <a:off x="1977280" y="1306637"/>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a)</a:t>
                </a:r>
                <a:endParaRPr>
                  <a:latin typeface="Avenir Next LT Pro Demi" panose="020B0704020202020204" pitchFamily="34" charset="0"/>
                </a:endParaRPr>
              </a:p>
            </p:txBody>
          </p:sp>
          <p:sp>
            <p:nvSpPr>
              <p:cNvPr id="473" name="Google Shape;473;p9"/>
              <p:cNvSpPr txBox="1"/>
              <p:nvPr/>
            </p:nvSpPr>
            <p:spPr>
              <a:xfrm>
                <a:off x="5617731" y="1306637"/>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b)</a:t>
                </a:r>
                <a:endParaRPr>
                  <a:latin typeface="Avenir Next LT Pro Demi" panose="020B0704020202020204" pitchFamily="34" charset="0"/>
                </a:endParaRPr>
              </a:p>
            </p:txBody>
          </p:sp>
        </p:grpSp>
        <p:sp>
          <p:nvSpPr>
            <p:cNvPr id="474" name="Google Shape;474;p9"/>
            <p:cNvSpPr txBox="1"/>
            <p:nvPr/>
          </p:nvSpPr>
          <p:spPr>
            <a:xfrm>
              <a:off x="7850045" y="1857483"/>
              <a:ext cx="70567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a:solidFill>
                    <a:srgbClr val="000000"/>
                  </a:solidFill>
                  <a:latin typeface="Avenir Next LT Pro Demi" panose="020B0704020202020204" pitchFamily="34" charset="0"/>
                  <a:ea typeface="Avenir"/>
                  <a:cs typeface="Avenir"/>
                  <a:sym typeface="Avenir"/>
                </a:rPr>
                <a:t>c)</a:t>
              </a:r>
              <a:endParaRPr>
                <a:latin typeface="Avenir Next LT Pro Demi" panose="020B0704020202020204" pitchFamily="34" charset="0"/>
              </a:endParaRPr>
            </a:p>
          </p:txBody>
        </p:sp>
      </p:grpSp>
      <p:grpSp>
        <p:nvGrpSpPr>
          <p:cNvPr id="475" name="Google Shape;475;p9"/>
          <p:cNvGrpSpPr/>
          <p:nvPr/>
        </p:nvGrpSpPr>
        <p:grpSpPr>
          <a:xfrm>
            <a:off x="977511" y="3927735"/>
            <a:ext cx="3005415" cy="461665"/>
            <a:chOff x="977511" y="3921377"/>
            <a:chExt cx="3005415" cy="461665"/>
          </a:xfrm>
        </p:grpSpPr>
        <p:sp>
          <p:nvSpPr>
            <p:cNvPr id="476" name="Google Shape;476;p9"/>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77" name="Google Shape;477;p9"/>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78" name="Google Shape;478;p9"/>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79" name="Google Shape;479;p9"/>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grpSp>
        <p:nvGrpSpPr>
          <p:cNvPr id="480" name="Google Shape;480;p9"/>
          <p:cNvGrpSpPr/>
          <p:nvPr/>
        </p:nvGrpSpPr>
        <p:grpSpPr>
          <a:xfrm>
            <a:off x="4630923" y="3927735"/>
            <a:ext cx="3005415" cy="461665"/>
            <a:chOff x="977511" y="3921377"/>
            <a:chExt cx="3005415" cy="461665"/>
          </a:xfrm>
        </p:grpSpPr>
        <p:sp>
          <p:nvSpPr>
            <p:cNvPr id="481" name="Google Shape;481;p9"/>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82" name="Google Shape;482;p9"/>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83" name="Google Shape;483;p9"/>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84" name="Google Shape;484;p9"/>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grpSp>
        <p:nvGrpSpPr>
          <p:cNvPr id="485" name="Google Shape;485;p9"/>
          <p:cNvGrpSpPr/>
          <p:nvPr/>
        </p:nvGrpSpPr>
        <p:grpSpPr>
          <a:xfrm>
            <a:off x="8251334" y="3927735"/>
            <a:ext cx="3005415" cy="461665"/>
            <a:chOff x="977511" y="3921377"/>
            <a:chExt cx="3005415" cy="461665"/>
          </a:xfrm>
        </p:grpSpPr>
        <p:sp>
          <p:nvSpPr>
            <p:cNvPr id="486" name="Google Shape;486;p9"/>
            <p:cNvSpPr txBox="1"/>
            <p:nvPr/>
          </p:nvSpPr>
          <p:spPr>
            <a:xfrm>
              <a:off x="977511" y="3921377"/>
              <a:ext cx="944468"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 /</a:t>
              </a:r>
              <a:endParaRPr>
                <a:latin typeface="Avenir Next LT Pro Demi" panose="020B0704020202020204" pitchFamily="34" charset="0"/>
              </a:endParaRPr>
            </a:p>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Unburned</a:t>
              </a:r>
              <a:endParaRPr>
                <a:latin typeface="Avenir Next LT Pro Demi" panose="020B0704020202020204" pitchFamily="34" charset="0"/>
              </a:endParaRPr>
            </a:p>
          </p:txBody>
        </p:sp>
        <p:sp>
          <p:nvSpPr>
            <p:cNvPr id="487" name="Google Shape;487;p9"/>
            <p:cNvSpPr txBox="1"/>
            <p:nvPr/>
          </p:nvSpPr>
          <p:spPr>
            <a:xfrm>
              <a:off x="1846466" y="3948394"/>
              <a:ext cx="616928"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Low</a:t>
              </a:r>
              <a:endParaRPr>
                <a:latin typeface="Avenir Next LT Pro Demi" panose="020B0704020202020204" pitchFamily="34" charset="0"/>
              </a:endParaRPr>
            </a:p>
          </p:txBody>
        </p:sp>
        <p:sp>
          <p:nvSpPr>
            <p:cNvPr id="488" name="Google Shape;488;p9"/>
            <p:cNvSpPr txBox="1"/>
            <p:nvPr/>
          </p:nvSpPr>
          <p:spPr>
            <a:xfrm>
              <a:off x="2444396" y="3948394"/>
              <a:ext cx="933283"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Moderate</a:t>
              </a:r>
              <a:endParaRPr>
                <a:latin typeface="Avenir Next LT Pro Demi" panose="020B0704020202020204" pitchFamily="34" charset="0"/>
              </a:endParaRPr>
            </a:p>
          </p:txBody>
        </p:sp>
        <p:sp>
          <p:nvSpPr>
            <p:cNvPr id="489" name="Google Shape;489;p9"/>
            <p:cNvSpPr txBox="1"/>
            <p:nvPr/>
          </p:nvSpPr>
          <p:spPr>
            <a:xfrm>
              <a:off x="3314619" y="3948394"/>
              <a:ext cx="668307"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venir"/>
                <a:buNone/>
              </a:pPr>
              <a:r>
                <a:rPr lang="en-US" sz="1200" b="0" i="0" u="none" strike="noStrike" cap="none">
                  <a:solidFill>
                    <a:srgbClr val="000000"/>
                  </a:solidFill>
                  <a:latin typeface="Avenir Next LT Pro Demi" panose="020B0704020202020204" pitchFamily="34" charset="0"/>
                  <a:ea typeface="Avenir"/>
                  <a:cs typeface="Avenir"/>
                  <a:sym typeface="Avenir"/>
                </a:rPr>
                <a:t>High</a:t>
              </a:r>
              <a:endParaRPr>
                <a:latin typeface="Avenir Next LT Pro Demi" panose="020B0704020202020204" pitchFamily="34" charset="0"/>
              </a:endParaRPr>
            </a:p>
          </p:txBody>
        </p:sp>
      </p:grpSp>
      <p:sp>
        <p:nvSpPr>
          <p:cNvPr id="490" name="Google Shape;490;p9"/>
          <p:cNvSpPr txBox="1"/>
          <p:nvPr/>
        </p:nvSpPr>
        <p:spPr>
          <a:xfrm>
            <a:off x="4386935" y="320953"/>
            <a:ext cx="364503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a:solidFill>
                  <a:srgbClr val="000000"/>
                </a:solidFill>
                <a:latin typeface="Avenir Next LT Pro Demi" panose="020B0704020202020204" pitchFamily="34" charset="0"/>
                <a:ea typeface="Avenir"/>
                <a:cs typeface="Avenir"/>
                <a:sym typeface="Avenir"/>
              </a:rPr>
              <a:t>Initial</a:t>
            </a:r>
            <a:r>
              <a:rPr lang="en-US" sz="1400" b="0" i="0" u="none" strike="noStrike" cap="none">
                <a:solidFill>
                  <a:srgbClr val="000000"/>
                </a:solidFill>
                <a:latin typeface="Avenir Next LT Pro Demi" panose="020B0704020202020204" pitchFamily="34" charset="0"/>
                <a:ea typeface="Avenir"/>
                <a:cs typeface="Avenir"/>
                <a:sym typeface="Avenir"/>
              </a:rPr>
              <a:t> MTBS Assessments Only</a:t>
            </a:r>
            <a:endParaRPr>
              <a:latin typeface="Avenir Next LT Pro Demi" panose="020B0704020202020204" pitchFamily="34" charset="0"/>
            </a:endParaRPr>
          </a:p>
        </p:txBody>
      </p:sp>
      <p:grpSp>
        <p:nvGrpSpPr>
          <p:cNvPr id="2" name="Group 1">
            <a:extLst>
              <a:ext uri="{FF2B5EF4-FFF2-40B4-BE49-F238E27FC236}">
                <a16:creationId xmlns:a16="http://schemas.microsoft.com/office/drawing/2014/main" id="{4E5000D4-3F6B-90B4-C30E-E0DE49FBFB9A}"/>
              </a:ext>
            </a:extLst>
          </p:cNvPr>
          <p:cNvGrpSpPr/>
          <p:nvPr/>
        </p:nvGrpSpPr>
        <p:grpSpPr>
          <a:xfrm>
            <a:off x="2207267" y="3433700"/>
            <a:ext cx="2176431" cy="461624"/>
            <a:chOff x="2108535" y="3433700"/>
            <a:chExt cx="2176431" cy="461624"/>
          </a:xfrm>
        </p:grpSpPr>
        <p:sp>
          <p:nvSpPr>
            <p:cNvPr id="3" name="Google Shape;440;p8">
              <a:extLst>
                <a:ext uri="{FF2B5EF4-FFF2-40B4-BE49-F238E27FC236}">
                  <a16:creationId xmlns:a16="http://schemas.microsoft.com/office/drawing/2014/main" id="{85B11E08-6A03-F72F-8CFA-5ACDB379D1F6}"/>
                </a:ext>
              </a:extLst>
            </p:cNvPr>
            <p:cNvSpPr txBox="1"/>
            <p:nvPr/>
          </p:nvSpPr>
          <p:spPr>
            <a:xfrm>
              <a:off x="2131959" y="3433700"/>
              <a:ext cx="215300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Avenir Next LT Pro Demi" panose="020B0704020202020204" pitchFamily="34" charset="0"/>
                  <a:ea typeface="Avenir"/>
                  <a:cs typeface="Avenir"/>
                  <a:sym typeface="Avenir"/>
                </a:rPr>
                <a:t>Median values from combined assessments</a:t>
              </a:r>
              <a:endParaRPr sz="1200" dirty="0">
                <a:latin typeface="Avenir Next LT Pro Demi" panose="020B0704020202020204" pitchFamily="34" charset="0"/>
              </a:endParaRPr>
            </a:p>
          </p:txBody>
        </p:sp>
        <p:sp>
          <p:nvSpPr>
            <p:cNvPr id="4" name="Google Shape;441;p8">
              <a:extLst>
                <a:ext uri="{FF2B5EF4-FFF2-40B4-BE49-F238E27FC236}">
                  <a16:creationId xmlns:a16="http://schemas.microsoft.com/office/drawing/2014/main" id="{9A3B4955-E502-098F-36BF-E837011522B5}"/>
                </a:ext>
              </a:extLst>
            </p:cNvPr>
            <p:cNvSpPr/>
            <p:nvPr/>
          </p:nvSpPr>
          <p:spPr>
            <a:xfrm>
              <a:off x="2108535" y="3433700"/>
              <a:ext cx="109728" cy="109800"/>
            </a:xfrm>
            <a:prstGeom prst="mathMultiply">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Avenir Next LT Pro Demi" panose="020B0704020202020204" pitchFamily="34" charset="0"/>
              </a:endParaRPr>
            </a:p>
          </p:txBody>
        </p:sp>
      </p:grpSp>
      <p:sp>
        <p:nvSpPr>
          <p:cNvPr id="5" name="Google Shape;457;p9">
            <a:extLst>
              <a:ext uri="{FF2B5EF4-FFF2-40B4-BE49-F238E27FC236}">
                <a16:creationId xmlns:a16="http://schemas.microsoft.com/office/drawing/2014/main" id="{F3566E48-8783-D672-1511-38A0C934EBA4}"/>
              </a:ext>
            </a:extLst>
          </p:cNvPr>
          <p:cNvSpPr txBox="1"/>
          <p:nvPr/>
        </p:nvSpPr>
        <p:spPr>
          <a:xfrm rot="-5400000">
            <a:off x="6613650" y="2178130"/>
            <a:ext cx="2467897"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venir"/>
              <a:buNone/>
            </a:pPr>
            <a:r>
              <a:rPr lang="en-US" sz="1400" b="0" i="0" u="none" strike="noStrike" cap="none" dirty="0">
                <a:solidFill>
                  <a:srgbClr val="000000"/>
                </a:solidFill>
                <a:latin typeface="Avenir Next LT Pro Demi" panose="020B0704020202020204" pitchFamily="34" charset="0"/>
                <a:ea typeface="Avenir"/>
                <a:cs typeface="Avenir"/>
                <a:sym typeface="Avenir"/>
              </a:rPr>
              <a:t>Spread Rate (km</a:t>
            </a:r>
            <a:r>
              <a:rPr lang="en-US" sz="1400" b="0" i="0" u="none" strike="noStrike" cap="none" baseline="30000" dirty="0">
                <a:solidFill>
                  <a:srgbClr val="000000"/>
                </a:solidFill>
                <a:latin typeface="Avenir Next LT Pro Demi" panose="020B0704020202020204" pitchFamily="34" charset="0"/>
                <a:ea typeface="Avenir"/>
                <a:cs typeface="Avenir"/>
                <a:sym typeface="Avenir"/>
              </a:rPr>
              <a:t>2</a:t>
            </a:r>
            <a:r>
              <a:rPr lang="en-US" sz="1400" b="0" i="0" u="none" strike="noStrike" cap="none" dirty="0">
                <a:solidFill>
                  <a:srgbClr val="000000"/>
                </a:solidFill>
                <a:latin typeface="Avenir Next LT Pro Demi" panose="020B0704020202020204" pitchFamily="34" charset="0"/>
                <a:ea typeface="Avenir"/>
                <a:cs typeface="Avenir"/>
                <a:sym typeface="Avenir"/>
              </a:rPr>
              <a:t>/12hr)</a:t>
            </a:r>
            <a:endParaRPr dirty="0">
              <a:latin typeface="Avenir Next LT Pro Demi" panose="020B07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310</Words>
  <Application>Microsoft Office PowerPoint</Application>
  <PresentationFormat>Widescreen</PresentationFormat>
  <Paragraphs>64</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Aptos Display</vt:lpstr>
      <vt:lpstr>Arial</vt:lpstr>
      <vt:lpstr>Avenir</vt:lpstr>
      <vt:lpstr>Avenir Next LT Pro Demi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Orland, Elijah (GSFC-618.0)[UNIVERSITY OF MARYLAND BALTIMORE CO]</dc:creator>
  <cp:lastModifiedBy>Orland, Elijah (GSFC-618.0)[UNIVERSITY OF MARYLAND BALTIMORE CO]</cp:lastModifiedBy>
  <cp:revision>1</cp:revision>
  <dcterms:created xsi:type="dcterms:W3CDTF">2025-05-23T14:01:53Z</dcterms:created>
  <dcterms:modified xsi:type="dcterms:W3CDTF">2025-05-23T14:04:25Z</dcterms:modified>
</cp:coreProperties>
</file>