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9" r:id="rId4"/>
  </p:sldMasterIdLst>
  <p:notesMasterIdLst>
    <p:notesMasterId r:id="rId32"/>
  </p:notesMasterIdLst>
  <p:handoutMasterIdLst>
    <p:handoutMasterId r:id="rId33"/>
  </p:handoutMasterIdLst>
  <p:sldIdLst>
    <p:sldId id="331" r:id="rId5"/>
    <p:sldId id="328" r:id="rId6"/>
    <p:sldId id="266" r:id="rId7"/>
    <p:sldId id="293" r:id="rId8"/>
    <p:sldId id="322" r:id="rId9"/>
    <p:sldId id="311" r:id="rId10"/>
    <p:sldId id="299" r:id="rId11"/>
    <p:sldId id="312" r:id="rId12"/>
    <p:sldId id="313" r:id="rId13"/>
    <p:sldId id="297" r:id="rId14"/>
    <p:sldId id="300" r:id="rId15"/>
    <p:sldId id="301" r:id="rId16"/>
    <p:sldId id="302" r:id="rId17"/>
    <p:sldId id="316" r:id="rId18"/>
    <p:sldId id="315" r:id="rId19"/>
    <p:sldId id="318" r:id="rId20"/>
    <p:sldId id="319" r:id="rId21"/>
    <p:sldId id="317" r:id="rId22"/>
    <p:sldId id="320" r:id="rId23"/>
    <p:sldId id="321" r:id="rId24"/>
    <p:sldId id="329" r:id="rId25"/>
    <p:sldId id="304" r:id="rId26"/>
    <p:sldId id="306" r:id="rId27"/>
    <p:sldId id="307" r:id="rId28"/>
    <p:sldId id="308" r:id="rId29"/>
    <p:sldId id="305" r:id="rId30"/>
    <p:sldId id="294"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359"/>
    <a:srgbClr val="969FA7"/>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12C8C85-51F0-491E-9774-3900AFEF0FD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0" autoAdjust="0"/>
    <p:restoredTop sz="92260" autoAdjust="0"/>
  </p:normalViewPr>
  <p:slideViewPr>
    <p:cSldViewPr snapToGrid="0" showGuides="1">
      <p:cViewPr varScale="1">
        <p:scale>
          <a:sx n="80" d="100"/>
          <a:sy n="80" d="100"/>
        </p:scale>
        <p:origin x="1133" y="58"/>
      </p:cViewPr>
      <p:guideLst/>
    </p:cSldViewPr>
  </p:slideViewPr>
  <p:outlineViewPr>
    <p:cViewPr>
      <p:scale>
        <a:sx n="33" d="100"/>
        <a:sy n="33" d="100"/>
      </p:scale>
      <p:origin x="0" y="-4982"/>
    </p:cViewPr>
  </p:outlineViewPr>
  <p:notesTextViewPr>
    <p:cViewPr>
      <p:scale>
        <a:sx n="1" d="1"/>
        <a:sy n="1" d="1"/>
      </p:scale>
      <p:origin x="0" y="0"/>
    </p:cViewPr>
  </p:notesTextViewPr>
  <p:sorterViewPr>
    <p:cViewPr varScale="1">
      <p:scale>
        <a:sx n="100" d="100"/>
        <a:sy n="100" d="100"/>
      </p:scale>
      <p:origin x="0" y="-1757"/>
    </p:cViewPr>
  </p:sorterViewPr>
  <p:notesViewPr>
    <p:cSldViewPr snapToGrid="0">
      <p:cViewPr varScale="1">
        <p:scale>
          <a:sx n="58" d="100"/>
          <a:sy n="58" d="100"/>
        </p:scale>
        <p:origin x="3240"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408D88-EEA1-4D94-A418-BDD70431018D}"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85B3DF47-D575-4899-9B71-9E9CC6F49093}">
      <dgm:prSet phldrT="[Text]"/>
      <dgm:spPr/>
      <dgm:t>
        <a:bodyPr/>
        <a:lstStyle/>
        <a:p>
          <a:r>
            <a:rPr lang="en-US" b="1" dirty="0"/>
            <a:t>Perineural Adhesions</a:t>
          </a:r>
        </a:p>
      </dgm:t>
    </dgm:pt>
    <dgm:pt modelId="{E9305951-96DB-4CBD-BA51-D174149EA7A3}" type="parTrans" cxnId="{3AE98072-38A3-405A-9F4A-446B53C24AC9}">
      <dgm:prSet/>
      <dgm:spPr/>
      <dgm:t>
        <a:bodyPr/>
        <a:lstStyle/>
        <a:p>
          <a:endParaRPr lang="en-US" b="1"/>
        </a:p>
      </dgm:t>
    </dgm:pt>
    <dgm:pt modelId="{AF1FE59D-98FE-4961-B2C5-0310937E790A}" type="sibTrans" cxnId="{3AE98072-38A3-405A-9F4A-446B53C24AC9}">
      <dgm:prSet/>
      <dgm:spPr/>
      <dgm:t>
        <a:bodyPr/>
        <a:lstStyle/>
        <a:p>
          <a:endParaRPr lang="en-US" b="1"/>
        </a:p>
      </dgm:t>
    </dgm:pt>
    <dgm:pt modelId="{04E24AA8-5CB1-4916-8D79-772DE4DC5496}">
      <dgm:prSet phldrT="[Text]"/>
      <dgm:spPr/>
      <dgm:t>
        <a:bodyPr/>
        <a:lstStyle/>
        <a:p>
          <a:r>
            <a:rPr lang="en-US" b="1" dirty="0"/>
            <a:t>Thickened  TCL</a:t>
          </a:r>
        </a:p>
      </dgm:t>
    </dgm:pt>
    <dgm:pt modelId="{FDAC876C-2504-4A24-9776-5D1DD65876B2}" type="parTrans" cxnId="{B4A95799-CC77-4009-9344-6104EEA83FDF}">
      <dgm:prSet/>
      <dgm:spPr/>
      <dgm:t>
        <a:bodyPr/>
        <a:lstStyle/>
        <a:p>
          <a:endParaRPr lang="en-US" b="1"/>
        </a:p>
      </dgm:t>
    </dgm:pt>
    <dgm:pt modelId="{134366F9-59E6-4146-85DE-EA35C1BEC0AD}" type="sibTrans" cxnId="{B4A95799-CC77-4009-9344-6104EEA83FDF}">
      <dgm:prSet/>
      <dgm:spPr/>
      <dgm:t>
        <a:bodyPr/>
        <a:lstStyle/>
        <a:p>
          <a:endParaRPr lang="en-US" b="1"/>
        </a:p>
      </dgm:t>
    </dgm:pt>
    <dgm:pt modelId="{305B8445-40D4-445E-976C-8AA2F9CA752B}">
      <dgm:prSet phldrT="[Text]"/>
      <dgm:spPr/>
      <dgm:t>
        <a:bodyPr/>
        <a:lstStyle/>
        <a:p>
          <a:r>
            <a:rPr lang="en-US" b="1" dirty="0"/>
            <a:t>Nerve Compression</a:t>
          </a:r>
        </a:p>
      </dgm:t>
    </dgm:pt>
    <dgm:pt modelId="{E5BC6925-E182-4BE9-BE11-BAC8A6D4AD88}" type="parTrans" cxnId="{F7FDF360-6F8F-4F4B-84BD-F55D4ECFDA13}">
      <dgm:prSet/>
      <dgm:spPr/>
      <dgm:t>
        <a:bodyPr/>
        <a:lstStyle/>
        <a:p>
          <a:endParaRPr lang="en-US" b="1"/>
        </a:p>
      </dgm:t>
    </dgm:pt>
    <dgm:pt modelId="{21100122-288B-41D4-8F11-95DB52686A3F}" type="sibTrans" cxnId="{F7FDF360-6F8F-4F4B-84BD-F55D4ECFDA13}">
      <dgm:prSet/>
      <dgm:spPr/>
      <dgm:t>
        <a:bodyPr/>
        <a:lstStyle/>
        <a:p>
          <a:endParaRPr lang="en-US" b="1"/>
        </a:p>
      </dgm:t>
    </dgm:pt>
    <dgm:pt modelId="{A98DDE61-7D2C-4B0C-B575-A1AE109E2115}">
      <dgm:prSet phldrT="[Text]"/>
      <dgm:spPr/>
      <dgm:t>
        <a:bodyPr/>
        <a:lstStyle/>
        <a:p>
          <a:r>
            <a:rPr lang="en-US" b="1" dirty="0"/>
            <a:t>Gliding Reduction</a:t>
          </a:r>
        </a:p>
      </dgm:t>
    </dgm:pt>
    <dgm:pt modelId="{CA00BE92-20FA-42E7-8030-20AEC3012417}" type="parTrans" cxnId="{4D7CF646-75D3-442A-9C15-4F86974DC5CA}">
      <dgm:prSet/>
      <dgm:spPr/>
      <dgm:t>
        <a:bodyPr/>
        <a:lstStyle/>
        <a:p>
          <a:endParaRPr lang="en-US" b="1"/>
        </a:p>
      </dgm:t>
    </dgm:pt>
    <dgm:pt modelId="{8F09E897-2ADC-472D-A02B-2B094B2CDD95}" type="sibTrans" cxnId="{4D7CF646-75D3-442A-9C15-4F86974DC5CA}">
      <dgm:prSet/>
      <dgm:spPr/>
      <dgm:t>
        <a:bodyPr/>
        <a:lstStyle/>
        <a:p>
          <a:endParaRPr lang="en-US" b="1"/>
        </a:p>
      </dgm:t>
    </dgm:pt>
    <dgm:pt modelId="{CEC69B3E-4766-479F-A564-A08AB5FC62D0}">
      <dgm:prSet phldrT="[Text]"/>
      <dgm:spPr/>
      <dgm:t>
        <a:bodyPr/>
        <a:lstStyle/>
        <a:p>
          <a:r>
            <a:rPr lang="en-US" b="1" dirty="0"/>
            <a:t>Nerve Damage</a:t>
          </a:r>
        </a:p>
      </dgm:t>
    </dgm:pt>
    <dgm:pt modelId="{D70B1976-9CE3-4923-B386-07FD34B3713D}" type="parTrans" cxnId="{C5D37CDF-4E49-4459-956B-189A1B383CA8}">
      <dgm:prSet/>
      <dgm:spPr/>
      <dgm:t>
        <a:bodyPr/>
        <a:lstStyle/>
        <a:p>
          <a:endParaRPr lang="en-US" b="1"/>
        </a:p>
      </dgm:t>
    </dgm:pt>
    <dgm:pt modelId="{3FE48626-CDED-45B9-B86B-FAE580837C51}" type="sibTrans" cxnId="{C5D37CDF-4E49-4459-956B-189A1B383CA8}">
      <dgm:prSet/>
      <dgm:spPr/>
      <dgm:t>
        <a:bodyPr/>
        <a:lstStyle/>
        <a:p>
          <a:endParaRPr lang="en-US" b="1"/>
        </a:p>
      </dgm:t>
    </dgm:pt>
    <dgm:pt modelId="{554ECA27-F595-4253-B73A-33930998503B}" type="pres">
      <dgm:prSet presAssocID="{8A408D88-EEA1-4D94-A418-BDD70431018D}" presName="outerComposite" presStyleCnt="0">
        <dgm:presLayoutVars>
          <dgm:chMax val="5"/>
          <dgm:dir/>
          <dgm:resizeHandles val="exact"/>
        </dgm:presLayoutVars>
      </dgm:prSet>
      <dgm:spPr/>
    </dgm:pt>
    <dgm:pt modelId="{2E0429C0-072B-4347-A7F6-9CAC0586914D}" type="pres">
      <dgm:prSet presAssocID="{8A408D88-EEA1-4D94-A418-BDD70431018D}" presName="dummyMaxCanvas" presStyleCnt="0">
        <dgm:presLayoutVars/>
      </dgm:prSet>
      <dgm:spPr/>
    </dgm:pt>
    <dgm:pt modelId="{00B5E0E6-0F35-40B6-8EAE-1DBACB541F75}" type="pres">
      <dgm:prSet presAssocID="{8A408D88-EEA1-4D94-A418-BDD70431018D}" presName="FiveNodes_1" presStyleLbl="node1" presStyleIdx="0" presStyleCnt="5">
        <dgm:presLayoutVars>
          <dgm:bulletEnabled val="1"/>
        </dgm:presLayoutVars>
      </dgm:prSet>
      <dgm:spPr/>
    </dgm:pt>
    <dgm:pt modelId="{6ABC58E1-4AAC-4D32-862C-47BDC4A2408B}" type="pres">
      <dgm:prSet presAssocID="{8A408D88-EEA1-4D94-A418-BDD70431018D}" presName="FiveNodes_2" presStyleLbl="node1" presStyleIdx="1" presStyleCnt="5">
        <dgm:presLayoutVars>
          <dgm:bulletEnabled val="1"/>
        </dgm:presLayoutVars>
      </dgm:prSet>
      <dgm:spPr/>
    </dgm:pt>
    <dgm:pt modelId="{2D50170A-320D-4227-9A7B-2AD2FF87D253}" type="pres">
      <dgm:prSet presAssocID="{8A408D88-EEA1-4D94-A418-BDD70431018D}" presName="FiveNodes_3" presStyleLbl="node1" presStyleIdx="2" presStyleCnt="5">
        <dgm:presLayoutVars>
          <dgm:bulletEnabled val="1"/>
        </dgm:presLayoutVars>
      </dgm:prSet>
      <dgm:spPr/>
    </dgm:pt>
    <dgm:pt modelId="{BD526B99-7512-4AF3-BC80-CE89733FC2BD}" type="pres">
      <dgm:prSet presAssocID="{8A408D88-EEA1-4D94-A418-BDD70431018D}" presName="FiveNodes_4" presStyleLbl="node1" presStyleIdx="3" presStyleCnt="5">
        <dgm:presLayoutVars>
          <dgm:bulletEnabled val="1"/>
        </dgm:presLayoutVars>
      </dgm:prSet>
      <dgm:spPr/>
    </dgm:pt>
    <dgm:pt modelId="{1F7205E0-3297-4584-A2DF-48643C50254C}" type="pres">
      <dgm:prSet presAssocID="{8A408D88-EEA1-4D94-A418-BDD70431018D}" presName="FiveNodes_5" presStyleLbl="node1" presStyleIdx="4" presStyleCnt="5">
        <dgm:presLayoutVars>
          <dgm:bulletEnabled val="1"/>
        </dgm:presLayoutVars>
      </dgm:prSet>
      <dgm:spPr/>
    </dgm:pt>
    <dgm:pt modelId="{0B598C5B-C82A-4AA4-A696-006441061DB9}" type="pres">
      <dgm:prSet presAssocID="{8A408D88-EEA1-4D94-A418-BDD70431018D}" presName="FiveConn_1-2" presStyleLbl="fgAccFollowNode1" presStyleIdx="0" presStyleCnt="4">
        <dgm:presLayoutVars>
          <dgm:bulletEnabled val="1"/>
        </dgm:presLayoutVars>
      </dgm:prSet>
      <dgm:spPr/>
    </dgm:pt>
    <dgm:pt modelId="{80A83EF2-D95C-460E-AE95-FE9664215383}" type="pres">
      <dgm:prSet presAssocID="{8A408D88-EEA1-4D94-A418-BDD70431018D}" presName="FiveConn_2-3" presStyleLbl="fgAccFollowNode1" presStyleIdx="1" presStyleCnt="4">
        <dgm:presLayoutVars>
          <dgm:bulletEnabled val="1"/>
        </dgm:presLayoutVars>
      </dgm:prSet>
      <dgm:spPr/>
    </dgm:pt>
    <dgm:pt modelId="{EA9837A3-FA3E-479E-A928-A149E094CFF5}" type="pres">
      <dgm:prSet presAssocID="{8A408D88-EEA1-4D94-A418-BDD70431018D}" presName="FiveConn_3-4" presStyleLbl="fgAccFollowNode1" presStyleIdx="2" presStyleCnt="4">
        <dgm:presLayoutVars>
          <dgm:bulletEnabled val="1"/>
        </dgm:presLayoutVars>
      </dgm:prSet>
      <dgm:spPr/>
    </dgm:pt>
    <dgm:pt modelId="{F83EA75B-3D7B-4CB8-A2DB-CFBADF3982AC}" type="pres">
      <dgm:prSet presAssocID="{8A408D88-EEA1-4D94-A418-BDD70431018D}" presName="FiveConn_4-5" presStyleLbl="fgAccFollowNode1" presStyleIdx="3" presStyleCnt="4">
        <dgm:presLayoutVars>
          <dgm:bulletEnabled val="1"/>
        </dgm:presLayoutVars>
      </dgm:prSet>
      <dgm:spPr/>
    </dgm:pt>
    <dgm:pt modelId="{D01D41FA-4606-46C4-9914-6FEF67B04A52}" type="pres">
      <dgm:prSet presAssocID="{8A408D88-EEA1-4D94-A418-BDD70431018D}" presName="FiveNodes_1_text" presStyleLbl="node1" presStyleIdx="4" presStyleCnt="5">
        <dgm:presLayoutVars>
          <dgm:bulletEnabled val="1"/>
        </dgm:presLayoutVars>
      </dgm:prSet>
      <dgm:spPr/>
    </dgm:pt>
    <dgm:pt modelId="{BFBB3F6B-87D9-4A14-B452-D3618E83132F}" type="pres">
      <dgm:prSet presAssocID="{8A408D88-EEA1-4D94-A418-BDD70431018D}" presName="FiveNodes_2_text" presStyleLbl="node1" presStyleIdx="4" presStyleCnt="5">
        <dgm:presLayoutVars>
          <dgm:bulletEnabled val="1"/>
        </dgm:presLayoutVars>
      </dgm:prSet>
      <dgm:spPr/>
    </dgm:pt>
    <dgm:pt modelId="{F9612AD5-167A-43A7-916A-18CD9BC9AB53}" type="pres">
      <dgm:prSet presAssocID="{8A408D88-EEA1-4D94-A418-BDD70431018D}" presName="FiveNodes_3_text" presStyleLbl="node1" presStyleIdx="4" presStyleCnt="5">
        <dgm:presLayoutVars>
          <dgm:bulletEnabled val="1"/>
        </dgm:presLayoutVars>
      </dgm:prSet>
      <dgm:spPr/>
    </dgm:pt>
    <dgm:pt modelId="{076BF4D7-7272-4E40-B161-0F4A04F80936}" type="pres">
      <dgm:prSet presAssocID="{8A408D88-EEA1-4D94-A418-BDD70431018D}" presName="FiveNodes_4_text" presStyleLbl="node1" presStyleIdx="4" presStyleCnt="5">
        <dgm:presLayoutVars>
          <dgm:bulletEnabled val="1"/>
        </dgm:presLayoutVars>
      </dgm:prSet>
      <dgm:spPr/>
    </dgm:pt>
    <dgm:pt modelId="{A989AB0B-F61F-4493-8415-1FC76DB0F40B}" type="pres">
      <dgm:prSet presAssocID="{8A408D88-EEA1-4D94-A418-BDD70431018D}" presName="FiveNodes_5_text" presStyleLbl="node1" presStyleIdx="4" presStyleCnt="5">
        <dgm:presLayoutVars>
          <dgm:bulletEnabled val="1"/>
        </dgm:presLayoutVars>
      </dgm:prSet>
      <dgm:spPr/>
    </dgm:pt>
  </dgm:ptLst>
  <dgm:cxnLst>
    <dgm:cxn modelId="{EA6BBD19-0C46-45B6-A3E8-E2B009E4E079}" type="presOf" srcId="{305B8445-40D4-445E-976C-8AA2F9CA752B}" destId="{F9612AD5-167A-43A7-916A-18CD9BC9AB53}" srcOrd="1" destOrd="0" presId="urn:microsoft.com/office/officeart/2005/8/layout/vProcess5"/>
    <dgm:cxn modelId="{EC4B8A35-5CFD-4433-976C-69890BB462E8}" type="presOf" srcId="{A98DDE61-7D2C-4B0C-B575-A1AE109E2115}" destId="{BD526B99-7512-4AF3-BC80-CE89733FC2BD}" srcOrd="0" destOrd="0" presId="urn:microsoft.com/office/officeart/2005/8/layout/vProcess5"/>
    <dgm:cxn modelId="{3CE80F3F-22B8-4706-A5A2-D6821EFEE3C9}" type="presOf" srcId="{85B3DF47-D575-4899-9B71-9E9CC6F49093}" destId="{D01D41FA-4606-46C4-9914-6FEF67B04A52}" srcOrd="1" destOrd="0" presId="urn:microsoft.com/office/officeart/2005/8/layout/vProcess5"/>
    <dgm:cxn modelId="{B33C655C-3CD5-41F8-A777-56E374349A85}" type="presOf" srcId="{CEC69B3E-4766-479F-A564-A08AB5FC62D0}" destId="{A989AB0B-F61F-4493-8415-1FC76DB0F40B}" srcOrd="1" destOrd="0" presId="urn:microsoft.com/office/officeart/2005/8/layout/vProcess5"/>
    <dgm:cxn modelId="{305ED85C-35CA-4848-882D-7072AB7CC2C6}" type="presOf" srcId="{85B3DF47-D575-4899-9B71-9E9CC6F49093}" destId="{00B5E0E6-0F35-40B6-8EAE-1DBACB541F75}" srcOrd="0" destOrd="0" presId="urn:microsoft.com/office/officeart/2005/8/layout/vProcess5"/>
    <dgm:cxn modelId="{F7FDF360-6F8F-4F4B-84BD-F55D4ECFDA13}" srcId="{8A408D88-EEA1-4D94-A418-BDD70431018D}" destId="{305B8445-40D4-445E-976C-8AA2F9CA752B}" srcOrd="2" destOrd="0" parTransId="{E5BC6925-E182-4BE9-BE11-BAC8A6D4AD88}" sibTransId="{21100122-288B-41D4-8F11-95DB52686A3F}"/>
    <dgm:cxn modelId="{FD5D2D44-B1C1-4690-8EC7-C633C5C599B8}" type="presOf" srcId="{134366F9-59E6-4146-85DE-EA35C1BEC0AD}" destId="{80A83EF2-D95C-460E-AE95-FE9664215383}" srcOrd="0" destOrd="0" presId="urn:microsoft.com/office/officeart/2005/8/layout/vProcess5"/>
    <dgm:cxn modelId="{4D7CF646-75D3-442A-9C15-4F86974DC5CA}" srcId="{8A408D88-EEA1-4D94-A418-BDD70431018D}" destId="{A98DDE61-7D2C-4B0C-B575-A1AE109E2115}" srcOrd="3" destOrd="0" parTransId="{CA00BE92-20FA-42E7-8030-20AEC3012417}" sibTransId="{8F09E897-2ADC-472D-A02B-2B094B2CDD95}"/>
    <dgm:cxn modelId="{E469174B-9CB8-4674-86FA-53F5B0DF82C4}" type="presOf" srcId="{04E24AA8-5CB1-4916-8D79-772DE4DC5496}" destId="{BFBB3F6B-87D9-4A14-B452-D3618E83132F}" srcOrd="1" destOrd="0" presId="urn:microsoft.com/office/officeart/2005/8/layout/vProcess5"/>
    <dgm:cxn modelId="{5BD30C72-A067-47D7-87E1-ECF80C300BC2}" type="presOf" srcId="{CEC69B3E-4766-479F-A564-A08AB5FC62D0}" destId="{1F7205E0-3297-4584-A2DF-48643C50254C}" srcOrd="0" destOrd="0" presId="urn:microsoft.com/office/officeart/2005/8/layout/vProcess5"/>
    <dgm:cxn modelId="{3AE98072-38A3-405A-9F4A-446B53C24AC9}" srcId="{8A408D88-EEA1-4D94-A418-BDD70431018D}" destId="{85B3DF47-D575-4899-9B71-9E9CC6F49093}" srcOrd="0" destOrd="0" parTransId="{E9305951-96DB-4CBD-BA51-D174149EA7A3}" sibTransId="{AF1FE59D-98FE-4961-B2C5-0310937E790A}"/>
    <dgm:cxn modelId="{2AD5EB54-D7C2-45B1-A8C6-844E1C1C716A}" type="presOf" srcId="{04E24AA8-5CB1-4916-8D79-772DE4DC5496}" destId="{6ABC58E1-4AAC-4D32-862C-47BDC4A2408B}" srcOrd="0" destOrd="0" presId="urn:microsoft.com/office/officeart/2005/8/layout/vProcess5"/>
    <dgm:cxn modelId="{BAA01E86-892E-4E73-BEDC-4203A534A0DC}" type="presOf" srcId="{21100122-288B-41D4-8F11-95DB52686A3F}" destId="{EA9837A3-FA3E-479E-A928-A149E094CFF5}" srcOrd="0" destOrd="0" presId="urn:microsoft.com/office/officeart/2005/8/layout/vProcess5"/>
    <dgm:cxn modelId="{B4A95799-CC77-4009-9344-6104EEA83FDF}" srcId="{8A408D88-EEA1-4D94-A418-BDD70431018D}" destId="{04E24AA8-5CB1-4916-8D79-772DE4DC5496}" srcOrd="1" destOrd="0" parTransId="{FDAC876C-2504-4A24-9776-5D1DD65876B2}" sibTransId="{134366F9-59E6-4146-85DE-EA35C1BEC0AD}"/>
    <dgm:cxn modelId="{0AFDAD99-66E9-4E73-9476-8FEA31068E8B}" type="presOf" srcId="{A98DDE61-7D2C-4B0C-B575-A1AE109E2115}" destId="{076BF4D7-7272-4E40-B161-0F4A04F80936}" srcOrd="1" destOrd="0" presId="urn:microsoft.com/office/officeart/2005/8/layout/vProcess5"/>
    <dgm:cxn modelId="{DB1D95A4-5633-4030-9633-E13834BC9DF2}" type="presOf" srcId="{305B8445-40D4-445E-976C-8AA2F9CA752B}" destId="{2D50170A-320D-4227-9A7B-2AD2FF87D253}" srcOrd="0" destOrd="0" presId="urn:microsoft.com/office/officeart/2005/8/layout/vProcess5"/>
    <dgm:cxn modelId="{8ACB55A9-975F-4F9F-B8D6-BEE837267AFD}" type="presOf" srcId="{8A408D88-EEA1-4D94-A418-BDD70431018D}" destId="{554ECA27-F595-4253-B73A-33930998503B}" srcOrd="0" destOrd="0" presId="urn:microsoft.com/office/officeart/2005/8/layout/vProcess5"/>
    <dgm:cxn modelId="{426AC0B0-3752-4A15-8E23-CE5AD68125E0}" type="presOf" srcId="{AF1FE59D-98FE-4961-B2C5-0310937E790A}" destId="{0B598C5B-C82A-4AA4-A696-006441061DB9}" srcOrd="0" destOrd="0" presId="urn:microsoft.com/office/officeart/2005/8/layout/vProcess5"/>
    <dgm:cxn modelId="{45CC12D8-0563-4744-BBBF-D8154ECD57C4}" type="presOf" srcId="{8F09E897-2ADC-472D-A02B-2B094B2CDD95}" destId="{F83EA75B-3D7B-4CB8-A2DB-CFBADF3982AC}" srcOrd="0" destOrd="0" presId="urn:microsoft.com/office/officeart/2005/8/layout/vProcess5"/>
    <dgm:cxn modelId="{C5D37CDF-4E49-4459-956B-189A1B383CA8}" srcId="{8A408D88-EEA1-4D94-A418-BDD70431018D}" destId="{CEC69B3E-4766-479F-A564-A08AB5FC62D0}" srcOrd="4" destOrd="0" parTransId="{D70B1976-9CE3-4923-B386-07FD34B3713D}" sibTransId="{3FE48626-CDED-45B9-B86B-FAE580837C51}"/>
    <dgm:cxn modelId="{3C51F90B-382C-45D5-B94A-46DA3F9FEF0D}" type="presParOf" srcId="{554ECA27-F595-4253-B73A-33930998503B}" destId="{2E0429C0-072B-4347-A7F6-9CAC0586914D}" srcOrd="0" destOrd="0" presId="urn:microsoft.com/office/officeart/2005/8/layout/vProcess5"/>
    <dgm:cxn modelId="{16017353-3E1B-4A0C-B5B1-305BC9E2C933}" type="presParOf" srcId="{554ECA27-F595-4253-B73A-33930998503B}" destId="{00B5E0E6-0F35-40B6-8EAE-1DBACB541F75}" srcOrd="1" destOrd="0" presId="urn:microsoft.com/office/officeart/2005/8/layout/vProcess5"/>
    <dgm:cxn modelId="{56A167A4-35CE-46E7-9006-A58B49D2DE41}" type="presParOf" srcId="{554ECA27-F595-4253-B73A-33930998503B}" destId="{6ABC58E1-4AAC-4D32-862C-47BDC4A2408B}" srcOrd="2" destOrd="0" presId="urn:microsoft.com/office/officeart/2005/8/layout/vProcess5"/>
    <dgm:cxn modelId="{F61E97EF-58EC-4CFB-BA32-AE89D53B09F9}" type="presParOf" srcId="{554ECA27-F595-4253-B73A-33930998503B}" destId="{2D50170A-320D-4227-9A7B-2AD2FF87D253}" srcOrd="3" destOrd="0" presId="urn:microsoft.com/office/officeart/2005/8/layout/vProcess5"/>
    <dgm:cxn modelId="{BEAB49C2-519D-4240-A633-456ECB72A0C3}" type="presParOf" srcId="{554ECA27-F595-4253-B73A-33930998503B}" destId="{BD526B99-7512-4AF3-BC80-CE89733FC2BD}" srcOrd="4" destOrd="0" presId="urn:microsoft.com/office/officeart/2005/8/layout/vProcess5"/>
    <dgm:cxn modelId="{E8147BB9-1025-4596-8663-CC1D0B7ED7FE}" type="presParOf" srcId="{554ECA27-F595-4253-B73A-33930998503B}" destId="{1F7205E0-3297-4584-A2DF-48643C50254C}" srcOrd="5" destOrd="0" presId="urn:microsoft.com/office/officeart/2005/8/layout/vProcess5"/>
    <dgm:cxn modelId="{12F37FBD-0837-4291-A3E4-A2B306292E4F}" type="presParOf" srcId="{554ECA27-F595-4253-B73A-33930998503B}" destId="{0B598C5B-C82A-4AA4-A696-006441061DB9}" srcOrd="6" destOrd="0" presId="urn:microsoft.com/office/officeart/2005/8/layout/vProcess5"/>
    <dgm:cxn modelId="{AC335F01-B49D-48D4-8F16-FAA2C3262AF6}" type="presParOf" srcId="{554ECA27-F595-4253-B73A-33930998503B}" destId="{80A83EF2-D95C-460E-AE95-FE9664215383}" srcOrd="7" destOrd="0" presId="urn:microsoft.com/office/officeart/2005/8/layout/vProcess5"/>
    <dgm:cxn modelId="{730E9AFD-6579-45B4-817D-5F4613D26E7A}" type="presParOf" srcId="{554ECA27-F595-4253-B73A-33930998503B}" destId="{EA9837A3-FA3E-479E-A928-A149E094CFF5}" srcOrd="8" destOrd="0" presId="urn:microsoft.com/office/officeart/2005/8/layout/vProcess5"/>
    <dgm:cxn modelId="{83760C44-12B9-46C5-8BF4-E3812E59C92D}" type="presParOf" srcId="{554ECA27-F595-4253-B73A-33930998503B}" destId="{F83EA75B-3D7B-4CB8-A2DB-CFBADF3982AC}" srcOrd="9" destOrd="0" presId="urn:microsoft.com/office/officeart/2005/8/layout/vProcess5"/>
    <dgm:cxn modelId="{6F258E69-C9B1-43FA-B6DA-9B72351E3A4C}" type="presParOf" srcId="{554ECA27-F595-4253-B73A-33930998503B}" destId="{D01D41FA-4606-46C4-9914-6FEF67B04A52}" srcOrd="10" destOrd="0" presId="urn:microsoft.com/office/officeart/2005/8/layout/vProcess5"/>
    <dgm:cxn modelId="{35044053-F831-4621-9938-0239AA532A0B}" type="presParOf" srcId="{554ECA27-F595-4253-B73A-33930998503B}" destId="{BFBB3F6B-87D9-4A14-B452-D3618E83132F}" srcOrd="11" destOrd="0" presId="urn:microsoft.com/office/officeart/2005/8/layout/vProcess5"/>
    <dgm:cxn modelId="{2641D281-ED91-47AF-9ECB-64A59739F06E}" type="presParOf" srcId="{554ECA27-F595-4253-B73A-33930998503B}" destId="{F9612AD5-167A-43A7-916A-18CD9BC9AB53}" srcOrd="12" destOrd="0" presId="urn:microsoft.com/office/officeart/2005/8/layout/vProcess5"/>
    <dgm:cxn modelId="{CCB24A88-88C7-4297-ABE0-12A6BDA7FAF5}" type="presParOf" srcId="{554ECA27-F595-4253-B73A-33930998503B}" destId="{076BF4D7-7272-4E40-B161-0F4A04F80936}" srcOrd="13" destOrd="0" presId="urn:microsoft.com/office/officeart/2005/8/layout/vProcess5"/>
    <dgm:cxn modelId="{2C97888C-FF30-4495-A995-85907F25B19D}" type="presParOf" srcId="{554ECA27-F595-4253-B73A-33930998503B}" destId="{A989AB0B-F61F-4493-8415-1FC76DB0F40B}"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4DE024-E729-4EEE-A220-5C6A0262C944}"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41E9CBD3-6E6A-4E97-82D8-B1C3AA88BC1C}">
      <dgm:prSet phldrT="[Text]" custT="1"/>
      <dgm:spPr/>
      <dgm:t>
        <a:bodyPr/>
        <a:lstStyle/>
        <a:p>
          <a:pPr>
            <a:buNone/>
          </a:pPr>
          <a:r>
            <a:rPr lang="en-US" sz="2300" kern="1200" dirty="0">
              <a:solidFill>
                <a:schemeClr val="accent1"/>
              </a:solidFill>
              <a:latin typeface="Gill Sans MT" panose="020B0502020104020203"/>
              <a:ea typeface="+mn-ea"/>
              <a:cs typeface="+mn-cs"/>
            </a:rPr>
            <a:t>Hydro-dissection</a:t>
          </a:r>
        </a:p>
      </dgm:t>
    </dgm:pt>
    <dgm:pt modelId="{6C7F8E5C-2164-483A-8705-F5055E3F23EF}" type="parTrans" cxnId="{B6E396F2-69D1-4A80-9F37-59B90AA727EE}">
      <dgm:prSet/>
      <dgm:spPr/>
      <dgm:t>
        <a:bodyPr/>
        <a:lstStyle/>
        <a:p>
          <a:endParaRPr lang="en-US"/>
        </a:p>
      </dgm:t>
    </dgm:pt>
    <dgm:pt modelId="{5229DEE6-1CA7-4835-96B6-F46E11912A5A}" type="sibTrans" cxnId="{B6E396F2-69D1-4A80-9F37-59B90AA727EE}">
      <dgm:prSet/>
      <dgm:spPr/>
      <dgm:t>
        <a:bodyPr/>
        <a:lstStyle/>
        <a:p>
          <a:endParaRPr lang="en-US"/>
        </a:p>
      </dgm:t>
    </dgm:pt>
    <dgm:pt modelId="{E6A497AB-DBF0-4E42-AFEA-45B2EBA564CD}">
      <dgm:prSet phldrT="[Text]"/>
      <dgm:spPr/>
      <dgm:t>
        <a:bodyPr/>
        <a:lstStyle/>
        <a:p>
          <a:r>
            <a:rPr lang="en-US" dirty="0"/>
            <a:t>b</a:t>
          </a:r>
        </a:p>
      </dgm:t>
    </dgm:pt>
    <dgm:pt modelId="{512F1F9F-156C-4E09-87F3-97015C33A855}" type="parTrans" cxnId="{79697161-A4ED-4D59-9B1A-92673F67C264}">
      <dgm:prSet/>
      <dgm:spPr/>
      <dgm:t>
        <a:bodyPr/>
        <a:lstStyle/>
        <a:p>
          <a:endParaRPr lang="en-US"/>
        </a:p>
      </dgm:t>
    </dgm:pt>
    <dgm:pt modelId="{9BAA50BB-8FA0-464D-A7F7-B43244B35A14}" type="sibTrans" cxnId="{79697161-A4ED-4D59-9B1A-92673F67C264}">
      <dgm:prSet/>
      <dgm:spPr/>
      <dgm:t>
        <a:bodyPr/>
        <a:lstStyle/>
        <a:p>
          <a:endParaRPr lang="en-US"/>
        </a:p>
      </dgm:t>
    </dgm:pt>
    <dgm:pt modelId="{FE3ADBC3-54F1-4996-9F99-1C2DFC18A2BA}">
      <dgm:prSet phldrT="[Text]"/>
      <dgm:spPr/>
      <dgm:t>
        <a:bodyPr/>
        <a:lstStyle/>
        <a:p>
          <a:pPr>
            <a:buFont typeface="Wingdings 2" panose="05020102010507070707" pitchFamily="18" charset="2"/>
            <a:buNone/>
          </a:pPr>
          <a:r>
            <a:rPr lang="en-US" dirty="0">
              <a:solidFill>
                <a:schemeClr val="bg2"/>
              </a:solidFill>
            </a:rPr>
            <a:t>Peri Neural </a:t>
          </a:r>
          <a:r>
            <a:rPr lang="en-US" dirty="0" err="1">
              <a:solidFill>
                <a:schemeClr val="bg2"/>
              </a:solidFill>
            </a:rPr>
            <a:t>Adhysiolysis</a:t>
          </a:r>
          <a:endParaRPr lang="en-US" dirty="0">
            <a:solidFill>
              <a:schemeClr val="bg2"/>
            </a:solidFill>
          </a:endParaRPr>
        </a:p>
      </dgm:t>
    </dgm:pt>
    <dgm:pt modelId="{6BC259A0-A453-4D47-A0A3-6468391443B9}" type="parTrans" cxnId="{B9A16D7B-6EFE-466E-802A-DC541FD56038}">
      <dgm:prSet/>
      <dgm:spPr/>
      <dgm:t>
        <a:bodyPr/>
        <a:lstStyle/>
        <a:p>
          <a:endParaRPr lang="en-US"/>
        </a:p>
      </dgm:t>
    </dgm:pt>
    <dgm:pt modelId="{5463AEE4-B990-46C8-A6B8-42375905B4E4}" type="sibTrans" cxnId="{B9A16D7B-6EFE-466E-802A-DC541FD56038}">
      <dgm:prSet/>
      <dgm:spPr/>
      <dgm:t>
        <a:bodyPr/>
        <a:lstStyle/>
        <a:p>
          <a:endParaRPr lang="en-US"/>
        </a:p>
      </dgm:t>
    </dgm:pt>
    <dgm:pt modelId="{B5B4B4B7-5B18-436D-A065-4C2D9208A01B}">
      <dgm:prSet phldrT="[Text]"/>
      <dgm:spPr/>
      <dgm:t>
        <a:bodyPr/>
        <a:lstStyle/>
        <a:p>
          <a:r>
            <a:rPr lang="en-US" dirty="0"/>
            <a:t>c</a:t>
          </a:r>
        </a:p>
      </dgm:t>
    </dgm:pt>
    <dgm:pt modelId="{8AF4D87D-06A6-4AAF-A144-B882986C1A15}" type="parTrans" cxnId="{C11A6216-A03A-4454-8CD8-72DA3A6453DC}">
      <dgm:prSet/>
      <dgm:spPr/>
      <dgm:t>
        <a:bodyPr/>
        <a:lstStyle/>
        <a:p>
          <a:endParaRPr lang="en-US"/>
        </a:p>
      </dgm:t>
    </dgm:pt>
    <dgm:pt modelId="{33193DA1-1DE4-4382-9D48-7C796907B136}" type="sibTrans" cxnId="{C11A6216-A03A-4454-8CD8-72DA3A6453DC}">
      <dgm:prSet/>
      <dgm:spPr/>
      <dgm:t>
        <a:bodyPr/>
        <a:lstStyle/>
        <a:p>
          <a:endParaRPr lang="en-US"/>
        </a:p>
      </dgm:t>
    </dgm:pt>
    <dgm:pt modelId="{22A48555-1CFE-4C4C-B2B7-21C94A9EA384}">
      <dgm:prSet phldrT="[Text]"/>
      <dgm:spPr/>
      <dgm:t>
        <a:bodyPr/>
        <a:lstStyle/>
        <a:p>
          <a:pPr>
            <a:buFont typeface="Wingdings 2" panose="05020102010507070707" pitchFamily="18" charset="2"/>
            <a:buNone/>
          </a:pPr>
          <a:r>
            <a:rPr lang="en-US" b="0" dirty="0">
              <a:solidFill>
                <a:schemeClr val="bg2"/>
              </a:solidFill>
              <a:effectLst/>
            </a:rPr>
            <a:t>Enhance Nerve Gliding.</a:t>
          </a:r>
          <a:endParaRPr lang="en-US" b="0" dirty="0"/>
        </a:p>
      </dgm:t>
    </dgm:pt>
    <dgm:pt modelId="{650E324C-7277-4E73-AD27-49872782C484}" type="parTrans" cxnId="{47ED4506-0C11-4A0D-9BF6-2673403DE4B7}">
      <dgm:prSet/>
      <dgm:spPr/>
      <dgm:t>
        <a:bodyPr/>
        <a:lstStyle/>
        <a:p>
          <a:endParaRPr lang="en-US"/>
        </a:p>
      </dgm:t>
    </dgm:pt>
    <dgm:pt modelId="{61DFA711-73E8-48BB-BFC9-A12A96937EFE}" type="sibTrans" cxnId="{47ED4506-0C11-4A0D-9BF6-2673403DE4B7}">
      <dgm:prSet/>
      <dgm:spPr/>
      <dgm:t>
        <a:bodyPr/>
        <a:lstStyle/>
        <a:p>
          <a:endParaRPr lang="en-US"/>
        </a:p>
      </dgm:t>
    </dgm:pt>
    <dgm:pt modelId="{82652A6A-EB26-4EA3-B91E-BAE5FABC7441}">
      <dgm:prSet phldrT="[Text]"/>
      <dgm:spPr/>
      <dgm:t>
        <a:bodyPr/>
        <a:lstStyle/>
        <a:p>
          <a:r>
            <a:rPr lang="en-US" dirty="0"/>
            <a:t>a</a:t>
          </a:r>
        </a:p>
      </dgm:t>
    </dgm:pt>
    <dgm:pt modelId="{E9961FDA-C346-42B9-9D8D-95B99D9A422E}" type="sibTrans" cxnId="{EB22EEA4-2F27-497F-8EA1-C28EEC18F686}">
      <dgm:prSet/>
      <dgm:spPr/>
      <dgm:t>
        <a:bodyPr/>
        <a:lstStyle/>
        <a:p>
          <a:endParaRPr lang="en-US"/>
        </a:p>
      </dgm:t>
    </dgm:pt>
    <dgm:pt modelId="{5B3F7E0F-15EF-4EAD-A54A-A682A05B3345}" type="parTrans" cxnId="{EB22EEA4-2F27-497F-8EA1-C28EEC18F686}">
      <dgm:prSet/>
      <dgm:spPr/>
      <dgm:t>
        <a:bodyPr/>
        <a:lstStyle/>
        <a:p>
          <a:endParaRPr lang="en-US"/>
        </a:p>
      </dgm:t>
    </dgm:pt>
    <dgm:pt modelId="{2BF311C2-659C-47DE-B312-F7C7260AA3EE}" type="pres">
      <dgm:prSet presAssocID="{CE4DE024-E729-4EEE-A220-5C6A0262C944}" presName="linearFlow" presStyleCnt="0">
        <dgm:presLayoutVars>
          <dgm:dir/>
          <dgm:animLvl val="lvl"/>
          <dgm:resizeHandles val="exact"/>
        </dgm:presLayoutVars>
      </dgm:prSet>
      <dgm:spPr/>
    </dgm:pt>
    <dgm:pt modelId="{3AACFD2B-0E31-4C0C-AF6F-AB1258D63AE3}" type="pres">
      <dgm:prSet presAssocID="{82652A6A-EB26-4EA3-B91E-BAE5FABC7441}" presName="composite" presStyleCnt="0"/>
      <dgm:spPr/>
    </dgm:pt>
    <dgm:pt modelId="{F96C2601-7857-4FB8-87FF-3F67803F686F}" type="pres">
      <dgm:prSet presAssocID="{82652A6A-EB26-4EA3-B91E-BAE5FABC7441}" presName="parentText" presStyleLbl="alignNode1" presStyleIdx="0" presStyleCnt="3">
        <dgm:presLayoutVars>
          <dgm:chMax val="1"/>
          <dgm:bulletEnabled val="1"/>
        </dgm:presLayoutVars>
      </dgm:prSet>
      <dgm:spPr/>
    </dgm:pt>
    <dgm:pt modelId="{A2B4648D-FAC5-4530-9089-2AA59891E6BB}" type="pres">
      <dgm:prSet presAssocID="{82652A6A-EB26-4EA3-B91E-BAE5FABC7441}" presName="descendantText" presStyleLbl="alignAcc1" presStyleIdx="0" presStyleCnt="3" custLinFactNeighborX="-1363" custLinFactNeighborY="2807">
        <dgm:presLayoutVars>
          <dgm:bulletEnabled val="1"/>
        </dgm:presLayoutVars>
      </dgm:prSet>
      <dgm:spPr/>
    </dgm:pt>
    <dgm:pt modelId="{79D848A9-03B5-446F-A28F-27089697A2C6}" type="pres">
      <dgm:prSet presAssocID="{E9961FDA-C346-42B9-9D8D-95B99D9A422E}" presName="sp" presStyleCnt="0"/>
      <dgm:spPr/>
    </dgm:pt>
    <dgm:pt modelId="{83FEE670-1653-44E5-9AB0-A2C41C4BDBAD}" type="pres">
      <dgm:prSet presAssocID="{E6A497AB-DBF0-4E42-AFEA-45B2EBA564CD}" presName="composite" presStyleCnt="0"/>
      <dgm:spPr/>
    </dgm:pt>
    <dgm:pt modelId="{59CC21F7-C4A3-412D-A96D-1185F6F419D5}" type="pres">
      <dgm:prSet presAssocID="{E6A497AB-DBF0-4E42-AFEA-45B2EBA564CD}" presName="parentText" presStyleLbl="alignNode1" presStyleIdx="1" presStyleCnt="3">
        <dgm:presLayoutVars>
          <dgm:chMax val="1"/>
          <dgm:bulletEnabled val="1"/>
        </dgm:presLayoutVars>
      </dgm:prSet>
      <dgm:spPr/>
    </dgm:pt>
    <dgm:pt modelId="{7D010417-6261-4E44-ABB3-7BD63CA7F7C1}" type="pres">
      <dgm:prSet presAssocID="{E6A497AB-DBF0-4E42-AFEA-45B2EBA564CD}" presName="descendantText" presStyleLbl="alignAcc1" presStyleIdx="1" presStyleCnt="3">
        <dgm:presLayoutVars>
          <dgm:bulletEnabled val="1"/>
        </dgm:presLayoutVars>
      </dgm:prSet>
      <dgm:spPr/>
    </dgm:pt>
    <dgm:pt modelId="{51729202-7B98-4498-9E75-E831F4DD4388}" type="pres">
      <dgm:prSet presAssocID="{9BAA50BB-8FA0-464D-A7F7-B43244B35A14}" presName="sp" presStyleCnt="0"/>
      <dgm:spPr/>
    </dgm:pt>
    <dgm:pt modelId="{F960DF5C-7DD6-4FAB-845B-F437F9E7E3DB}" type="pres">
      <dgm:prSet presAssocID="{B5B4B4B7-5B18-436D-A065-4C2D9208A01B}" presName="composite" presStyleCnt="0"/>
      <dgm:spPr/>
    </dgm:pt>
    <dgm:pt modelId="{F0733B0C-D75E-496D-8741-825A12404926}" type="pres">
      <dgm:prSet presAssocID="{B5B4B4B7-5B18-436D-A065-4C2D9208A01B}" presName="parentText" presStyleLbl="alignNode1" presStyleIdx="2" presStyleCnt="3">
        <dgm:presLayoutVars>
          <dgm:chMax val="1"/>
          <dgm:bulletEnabled val="1"/>
        </dgm:presLayoutVars>
      </dgm:prSet>
      <dgm:spPr/>
    </dgm:pt>
    <dgm:pt modelId="{EE6911F8-FC13-4042-A3E0-0BF144608DB9}" type="pres">
      <dgm:prSet presAssocID="{B5B4B4B7-5B18-436D-A065-4C2D9208A01B}" presName="descendantText" presStyleLbl="alignAcc1" presStyleIdx="2" presStyleCnt="3" custLinFactNeighborX="-137" custLinFactNeighborY="-736">
        <dgm:presLayoutVars>
          <dgm:bulletEnabled val="1"/>
        </dgm:presLayoutVars>
      </dgm:prSet>
      <dgm:spPr/>
    </dgm:pt>
  </dgm:ptLst>
  <dgm:cxnLst>
    <dgm:cxn modelId="{47ED4506-0C11-4A0D-9BF6-2673403DE4B7}" srcId="{B5B4B4B7-5B18-436D-A065-4C2D9208A01B}" destId="{22A48555-1CFE-4C4C-B2B7-21C94A9EA384}" srcOrd="0" destOrd="0" parTransId="{650E324C-7277-4E73-AD27-49872782C484}" sibTransId="{61DFA711-73E8-48BB-BFC9-A12A96937EFE}"/>
    <dgm:cxn modelId="{C11A6216-A03A-4454-8CD8-72DA3A6453DC}" srcId="{CE4DE024-E729-4EEE-A220-5C6A0262C944}" destId="{B5B4B4B7-5B18-436D-A065-4C2D9208A01B}" srcOrd="2" destOrd="0" parTransId="{8AF4D87D-06A6-4AAF-A144-B882986C1A15}" sibTransId="{33193DA1-1DE4-4382-9D48-7C796907B136}"/>
    <dgm:cxn modelId="{0FB6EC23-C7FB-40B6-85CA-DA5110B09BCD}" type="presOf" srcId="{CE4DE024-E729-4EEE-A220-5C6A0262C944}" destId="{2BF311C2-659C-47DE-B312-F7C7260AA3EE}" srcOrd="0" destOrd="0" presId="urn:microsoft.com/office/officeart/2005/8/layout/chevron2"/>
    <dgm:cxn modelId="{79697161-A4ED-4D59-9B1A-92673F67C264}" srcId="{CE4DE024-E729-4EEE-A220-5C6A0262C944}" destId="{E6A497AB-DBF0-4E42-AFEA-45B2EBA564CD}" srcOrd="1" destOrd="0" parTransId="{512F1F9F-156C-4E09-87F3-97015C33A855}" sibTransId="{9BAA50BB-8FA0-464D-A7F7-B43244B35A14}"/>
    <dgm:cxn modelId="{47501662-0265-49AA-8B36-E6BF4672AA2D}" type="presOf" srcId="{B5B4B4B7-5B18-436D-A065-4C2D9208A01B}" destId="{F0733B0C-D75E-496D-8741-825A12404926}" srcOrd="0" destOrd="0" presId="urn:microsoft.com/office/officeart/2005/8/layout/chevron2"/>
    <dgm:cxn modelId="{4BA4FC63-D877-4AD7-8ECA-E3118E65BBF3}" type="presOf" srcId="{41E9CBD3-6E6A-4E97-82D8-B1C3AA88BC1C}" destId="{A2B4648D-FAC5-4530-9089-2AA59891E6BB}" srcOrd="0" destOrd="0" presId="urn:microsoft.com/office/officeart/2005/8/layout/chevron2"/>
    <dgm:cxn modelId="{E2F4C74A-5D58-489A-BD85-4C3CB1304556}" type="presOf" srcId="{82652A6A-EB26-4EA3-B91E-BAE5FABC7441}" destId="{F96C2601-7857-4FB8-87FF-3F67803F686F}" srcOrd="0" destOrd="0" presId="urn:microsoft.com/office/officeart/2005/8/layout/chevron2"/>
    <dgm:cxn modelId="{B9A16D7B-6EFE-466E-802A-DC541FD56038}" srcId="{E6A497AB-DBF0-4E42-AFEA-45B2EBA564CD}" destId="{FE3ADBC3-54F1-4996-9F99-1C2DFC18A2BA}" srcOrd="0" destOrd="0" parTransId="{6BC259A0-A453-4D47-A0A3-6468391443B9}" sibTransId="{5463AEE4-B990-46C8-A6B8-42375905B4E4}"/>
    <dgm:cxn modelId="{EB22EEA4-2F27-497F-8EA1-C28EEC18F686}" srcId="{CE4DE024-E729-4EEE-A220-5C6A0262C944}" destId="{82652A6A-EB26-4EA3-B91E-BAE5FABC7441}" srcOrd="0" destOrd="0" parTransId="{5B3F7E0F-15EF-4EAD-A54A-A682A05B3345}" sibTransId="{E9961FDA-C346-42B9-9D8D-95B99D9A422E}"/>
    <dgm:cxn modelId="{662C88AB-8ECF-4FBF-A9FE-C8B944E9C28A}" type="presOf" srcId="{FE3ADBC3-54F1-4996-9F99-1C2DFC18A2BA}" destId="{7D010417-6261-4E44-ABB3-7BD63CA7F7C1}" srcOrd="0" destOrd="0" presId="urn:microsoft.com/office/officeart/2005/8/layout/chevron2"/>
    <dgm:cxn modelId="{E8F465DD-43CC-4EA6-8746-AFA325D6D1A1}" type="presOf" srcId="{22A48555-1CFE-4C4C-B2B7-21C94A9EA384}" destId="{EE6911F8-FC13-4042-A3E0-0BF144608DB9}" srcOrd="0" destOrd="0" presId="urn:microsoft.com/office/officeart/2005/8/layout/chevron2"/>
    <dgm:cxn modelId="{8C827EF2-DA53-4D14-B215-E9B9728D5489}" type="presOf" srcId="{E6A497AB-DBF0-4E42-AFEA-45B2EBA564CD}" destId="{59CC21F7-C4A3-412D-A96D-1185F6F419D5}" srcOrd="0" destOrd="0" presId="urn:microsoft.com/office/officeart/2005/8/layout/chevron2"/>
    <dgm:cxn modelId="{B6E396F2-69D1-4A80-9F37-59B90AA727EE}" srcId="{82652A6A-EB26-4EA3-B91E-BAE5FABC7441}" destId="{41E9CBD3-6E6A-4E97-82D8-B1C3AA88BC1C}" srcOrd="0" destOrd="0" parTransId="{6C7F8E5C-2164-483A-8705-F5055E3F23EF}" sibTransId="{5229DEE6-1CA7-4835-96B6-F46E11912A5A}"/>
    <dgm:cxn modelId="{E2976003-606A-4728-9293-B3CDCD9BE676}" type="presParOf" srcId="{2BF311C2-659C-47DE-B312-F7C7260AA3EE}" destId="{3AACFD2B-0E31-4C0C-AF6F-AB1258D63AE3}" srcOrd="0" destOrd="0" presId="urn:microsoft.com/office/officeart/2005/8/layout/chevron2"/>
    <dgm:cxn modelId="{F6C8F052-F4D4-4988-B075-71D64D3948B4}" type="presParOf" srcId="{3AACFD2B-0E31-4C0C-AF6F-AB1258D63AE3}" destId="{F96C2601-7857-4FB8-87FF-3F67803F686F}" srcOrd="0" destOrd="0" presId="urn:microsoft.com/office/officeart/2005/8/layout/chevron2"/>
    <dgm:cxn modelId="{AEE95881-FD0A-41A4-9E25-26F2451F00C2}" type="presParOf" srcId="{3AACFD2B-0E31-4C0C-AF6F-AB1258D63AE3}" destId="{A2B4648D-FAC5-4530-9089-2AA59891E6BB}" srcOrd="1" destOrd="0" presId="urn:microsoft.com/office/officeart/2005/8/layout/chevron2"/>
    <dgm:cxn modelId="{96E1D3FC-2222-494D-A514-18F5F6B06058}" type="presParOf" srcId="{2BF311C2-659C-47DE-B312-F7C7260AA3EE}" destId="{79D848A9-03B5-446F-A28F-27089697A2C6}" srcOrd="1" destOrd="0" presId="urn:microsoft.com/office/officeart/2005/8/layout/chevron2"/>
    <dgm:cxn modelId="{ACF29B4D-2F89-4C15-9B72-9330FB55E486}" type="presParOf" srcId="{2BF311C2-659C-47DE-B312-F7C7260AA3EE}" destId="{83FEE670-1653-44E5-9AB0-A2C41C4BDBAD}" srcOrd="2" destOrd="0" presId="urn:microsoft.com/office/officeart/2005/8/layout/chevron2"/>
    <dgm:cxn modelId="{E54F71F4-218C-47E9-9FB7-B3F052FFC20B}" type="presParOf" srcId="{83FEE670-1653-44E5-9AB0-A2C41C4BDBAD}" destId="{59CC21F7-C4A3-412D-A96D-1185F6F419D5}" srcOrd="0" destOrd="0" presId="urn:microsoft.com/office/officeart/2005/8/layout/chevron2"/>
    <dgm:cxn modelId="{0E2E1FD8-472C-45D6-BC9A-59F5EA38C9B0}" type="presParOf" srcId="{83FEE670-1653-44E5-9AB0-A2C41C4BDBAD}" destId="{7D010417-6261-4E44-ABB3-7BD63CA7F7C1}" srcOrd="1" destOrd="0" presId="urn:microsoft.com/office/officeart/2005/8/layout/chevron2"/>
    <dgm:cxn modelId="{390B8F85-456A-42AC-B3C2-5867A455658C}" type="presParOf" srcId="{2BF311C2-659C-47DE-B312-F7C7260AA3EE}" destId="{51729202-7B98-4498-9E75-E831F4DD4388}" srcOrd="3" destOrd="0" presId="urn:microsoft.com/office/officeart/2005/8/layout/chevron2"/>
    <dgm:cxn modelId="{BDF3ABF6-284A-48A2-AB5B-7FFB5329C6C8}" type="presParOf" srcId="{2BF311C2-659C-47DE-B312-F7C7260AA3EE}" destId="{F960DF5C-7DD6-4FAB-845B-F437F9E7E3DB}" srcOrd="4" destOrd="0" presId="urn:microsoft.com/office/officeart/2005/8/layout/chevron2"/>
    <dgm:cxn modelId="{4DEB126C-969E-4D29-847D-B3EB6B241E07}" type="presParOf" srcId="{F960DF5C-7DD6-4FAB-845B-F437F9E7E3DB}" destId="{F0733B0C-D75E-496D-8741-825A12404926}" srcOrd="0" destOrd="0" presId="urn:microsoft.com/office/officeart/2005/8/layout/chevron2"/>
    <dgm:cxn modelId="{DC795DDB-1125-46EA-BD88-9B6C1965D5F7}" type="presParOf" srcId="{F960DF5C-7DD6-4FAB-845B-F437F9E7E3DB}" destId="{EE6911F8-FC13-4042-A3E0-0BF144608DB9}"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4DE024-E729-4EEE-A220-5C6A0262C944}"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41E9CBD3-6E6A-4E97-82D8-B1C3AA88BC1C}">
      <dgm:prSet phldrT="[Text]" custT="1"/>
      <dgm:spPr/>
      <dgm:t>
        <a:bodyPr/>
        <a:lstStyle/>
        <a:p>
          <a:pPr>
            <a:buNone/>
          </a:pPr>
          <a:r>
            <a:rPr lang="en-US" sz="2300" kern="1200" dirty="0">
              <a:solidFill>
                <a:srgbClr val="ED8428"/>
              </a:solidFill>
              <a:latin typeface="Gill Sans MT" panose="020B0502020104020203"/>
              <a:ea typeface="+mn-ea"/>
              <a:cs typeface="+mn-cs"/>
            </a:rPr>
            <a:t>Fenestration</a:t>
          </a:r>
        </a:p>
      </dgm:t>
    </dgm:pt>
    <dgm:pt modelId="{6C7F8E5C-2164-483A-8705-F5055E3F23EF}" type="parTrans" cxnId="{B6E396F2-69D1-4A80-9F37-59B90AA727EE}">
      <dgm:prSet/>
      <dgm:spPr/>
      <dgm:t>
        <a:bodyPr/>
        <a:lstStyle/>
        <a:p>
          <a:endParaRPr lang="en-US"/>
        </a:p>
      </dgm:t>
    </dgm:pt>
    <dgm:pt modelId="{5229DEE6-1CA7-4835-96B6-F46E11912A5A}" type="sibTrans" cxnId="{B6E396F2-69D1-4A80-9F37-59B90AA727EE}">
      <dgm:prSet/>
      <dgm:spPr/>
      <dgm:t>
        <a:bodyPr/>
        <a:lstStyle/>
        <a:p>
          <a:endParaRPr lang="en-US"/>
        </a:p>
      </dgm:t>
    </dgm:pt>
    <dgm:pt modelId="{E6A497AB-DBF0-4E42-AFEA-45B2EBA564CD}">
      <dgm:prSet phldrT="[Text]"/>
      <dgm:spPr/>
      <dgm:t>
        <a:bodyPr/>
        <a:lstStyle/>
        <a:p>
          <a:r>
            <a:rPr lang="en-US" dirty="0"/>
            <a:t>b</a:t>
          </a:r>
        </a:p>
      </dgm:t>
    </dgm:pt>
    <dgm:pt modelId="{512F1F9F-156C-4E09-87F3-97015C33A855}" type="parTrans" cxnId="{79697161-A4ED-4D59-9B1A-92673F67C264}">
      <dgm:prSet/>
      <dgm:spPr/>
      <dgm:t>
        <a:bodyPr/>
        <a:lstStyle/>
        <a:p>
          <a:endParaRPr lang="en-US"/>
        </a:p>
      </dgm:t>
    </dgm:pt>
    <dgm:pt modelId="{9BAA50BB-8FA0-464D-A7F7-B43244B35A14}" type="sibTrans" cxnId="{79697161-A4ED-4D59-9B1A-92673F67C264}">
      <dgm:prSet/>
      <dgm:spPr/>
      <dgm:t>
        <a:bodyPr/>
        <a:lstStyle/>
        <a:p>
          <a:endParaRPr lang="en-US"/>
        </a:p>
      </dgm:t>
    </dgm:pt>
    <dgm:pt modelId="{FE3ADBC3-54F1-4996-9F99-1C2DFC18A2BA}">
      <dgm:prSet phldrT="[Text]"/>
      <dgm:spPr/>
      <dgm:t>
        <a:bodyPr/>
        <a:lstStyle/>
        <a:p>
          <a:pPr>
            <a:buFont typeface="Wingdings 2" panose="05020102010507070707" pitchFamily="18" charset="2"/>
            <a:buNone/>
          </a:pPr>
          <a:r>
            <a:rPr lang="en-US" dirty="0">
              <a:solidFill>
                <a:schemeClr val="bg2"/>
              </a:solidFill>
            </a:rPr>
            <a:t>TCL loosening </a:t>
          </a:r>
        </a:p>
      </dgm:t>
    </dgm:pt>
    <dgm:pt modelId="{6BC259A0-A453-4D47-A0A3-6468391443B9}" type="parTrans" cxnId="{B9A16D7B-6EFE-466E-802A-DC541FD56038}">
      <dgm:prSet/>
      <dgm:spPr/>
      <dgm:t>
        <a:bodyPr/>
        <a:lstStyle/>
        <a:p>
          <a:endParaRPr lang="en-US"/>
        </a:p>
      </dgm:t>
    </dgm:pt>
    <dgm:pt modelId="{5463AEE4-B990-46C8-A6B8-42375905B4E4}" type="sibTrans" cxnId="{B9A16D7B-6EFE-466E-802A-DC541FD56038}">
      <dgm:prSet/>
      <dgm:spPr/>
      <dgm:t>
        <a:bodyPr/>
        <a:lstStyle/>
        <a:p>
          <a:endParaRPr lang="en-US"/>
        </a:p>
      </dgm:t>
    </dgm:pt>
    <dgm:pt modelId="{B5B4B4B7-5B18-436D-A065-4C2D9208A01B}">
      <dgm:prSet phldrT="[Text]"/>
      <dgm:spPr/>
      <dgm:t>
        <a:bodyPr/>
        <a:lstStyle/>
        <a:p>
          <a:r>
            <a:rPr lang="en-US" dirty="0"/>
            <a:t>c</a:t>
          </a:r>
        </a:p>
      </dgm:t>
    </dgm:pt>
    <dgm:pt modelId="{8AF4D87D-06A6-4AAF-A144-B882986C1A15}" type="parTrans" cxnId="{C11A6216-A03A-4454-8CD8-72DA3A6453DC}">
      <dgm:prSet/>
      <dgm:spPr/>
      <dgm:t>
        <a:bodyPr/>
        <a:lstStyle/>
        <a:p>
          <a:endParaRPr lang="en-US"/>
        </a:p>
      </dgm:t>
    </dgm:pt>
    <dgm:pt modelId="{33193DA1-1DE4-4382-9D48-7C796907B136}" type="sibTrans" cxnId="{C11A6216-A03A-4454-8CD8-72DA3A6453DC}">
      <dgm:prSet/>
      <dgm:spPr/>
      <dgm:t>
        <a:bodyPr/>
        <a:lstStyle/>
        <a:p>
          <a:endParaRPr lang="en-US"/>
        </a:p>
      </dgm:t>
    </dgm:pt>
    <dgm:pt modelId="{22A48555-1CFE-4C4C-B2B7-21C94A9EA384}">
      <dgm:prSet phldrT="[Text]"/>
      <dgm:spPr/>
      <dgm:t>
        <a:bodyPr/>
        <a:lstStyle/>
        <a:p>
          <a:pPr>
            <a:buFont typeface="Wingdings 2" panose="05020102010507070707" pitchFamily="18" charset="2"/>
            <a:buNone/>
          </a:pPr>
          <a:r>
            <a:rPr lang="en-US" b="0" dirty="0">
              <a:solidFill>
                <a:schemeClr val="bg2"/>
              </a:solidFill>
              <a:effectLst/>
            </a:rPr>
            <a:t>Reduce  Nerve Compression  </a:t>
          </a:r>
          <a:endParaRPr lang="en-US" b="0" dirty="0"/>
        </a:p>
      </dgm:t>
    </dgm:pt>
    <dgm:pt modelId="{650E324C-7277-4E73-AD27-49872782C484}" type="parTrans" cxnId="{47ED4506-0C11-4A0D-9BF6-2673403DE4B7}">
      <dgm:prSet/>
      <dgm:spPr/>
      <dgm:t>
        <a:bodyPr/>
        <a:lstStyle/>
        <a:p>
          <a:endParaRPr lang="en-US"/>
        </a:p>
      </dgm:t>
    </dgm:pt>
    <dgm:pt modelId="{61DFA711-73E8-48BB-BFC9-A12A96937EFE}" type="sibTrans" cxnId="{47ED4506-0C11-4A0D-9BF6-2673403DE4B7}">
      <dgm:prSet/>
      <dgm:spPr/>
      <dgm:t>
        <a:bodyPr/>
        <a:lstStyle/>
        <a:p>
          <a:endParaRPr lang="en-US"/>
        </a:p>
      </dgm:t>
    </dgm:pt>
    <dgm:pt modelId="{82652A6A-EB26-4EA3-B91E-BAE5FABC7441}">
      <dgm:prSet phldrT="[Text]"/>
      <dgm:spPr/>
      <dgm:t>
        <a:bodyPr/>
        <a:lstStyle/>
        <a:p>
          <a:r>
            <a:rPr lang="en-US" dirty="0"/>
            <a:t>a</a:t>
          </a:r>
        </a:p>
      </dgm:t>
    </dgm:pt>
    <dgm:pt modelId="{E9961FDA-C346-42B9-9D8D-95B99D9A422E}" type="sibTrans" cxnId="{EB22EEA4-2F27-497F-8EA1-C28EEC18F686}">
      <dgm:prSet/>
      <dgm:spPr/>
      <dgm:t>
        <a:bodyPr/>
        <a:lstStyle/>
        <a:p>
          <a:endParaRPr lang="en-US"/>
        </a:p>
      </dgm:t>
    </dgm:pt>
    <dgm:pt modelId="{5B3F7E0F-15EF-4EAD-A54A-A682A05B3345}" type="parTrans" cxnId="{EB22EEA4-2F27-497F-8EA1-C28EEC18F686}">
      <dgm:prSet/>
      <dgm:spPr/>
      <dgm:t>
        <a:bodyPr/>
        <a:lstStyle/>
        <a:p>
          <a:endParaRPr lang="en-US"/>
        </a:p>
      </dgm:t>
    </dgm:pt>
    <dgm:pt modelId="{2BF311C2-659C-47DE-B312-F7C7260AA3EE}" type="pres">
      <dgm:prSet presAssocID="{CE4DE024-E729-4EEE-A220-5C6A0262C944}" presName="linearFlow" presStyleCnt="0">
        <dgm:presLayoutVars>
          <dgm:dir/>
          <dgm:animLvl val="lvl"/>
          <dgm:resizeHandles val="exact"/>
        </dgm:presLayoutVars>
      </dgm:prSet>
      <dgm:spPr/>
    </dgm:pt>
    <dgm:pt modelId="{3AACFD2B-0E31-4C0C-AF6F-AB1258D63AE3}" type="pres">
      <dgm:prSet presAssocID="{82652A6A-EB26-4EA3-B91E-BAE5FABC7441}" presName="composite" presStyleCnt="0"/>
      <dgm:spPr/>
    </dgm:pt>
    <dgm:pt modelId="{F96C2601-7857-4FB8-87FF-3F67803F686F}" type="pres">
      <dgm:prSet presAssocID="{82652A6A-EB26-4EA3-B91E-BAE5FABC7441}" presName="parentText" presStyleLbl="alignNode1" presStyleIdx="0" presStyleCnt="3">
        <dgm:presLayoutVars>
          <dgm:chMax val="1"/>
          <dgm:bulletEnabled val="1"/>
        </dgm:presLayoutVars>
      </dgm:prSet>
      <dgm:spPr/>
    </dgm:pt>
    <dgm:pt modelId="{A2B4648D-FAC5-4530-9089-2AA59891E6BB}" type="pres">
      <dgm:prSet presAssocID="{82652A6A-EB26-4EA3-B91E-BAE5FABC7441}" presName="descendantText" presStyleLbl="alignAcc1" presStyleIdx="0" presStyleCnt="3" custLinFactNeighborX="-1363" custLinFactNeighborY="2807">
        <dgm:presLayoutVars>
          <dgm:bulletEnabled val="1"/>
        </dgm:presLayoutVars>
      </dgm:prSet>
      <dgm:spPr/>
    </dgm:pt>
    <dgm:pt modelId="{79D848A9-03B5-446F-A28F-27089697A2C6}" type="pres">
      <dgm:prSet presAssocID="{E9961FDA-C346-42B9-9D8D-95B99D9A422E}" presName="sp" presStyleCnt="0"/>
      <dgm:spPr/>
    </dgm:pt>
    <dgm:pt modelId="{83FEE670-1653-44E5-9AB0-A2C41C4BDBAD}" type="pres">
      <dgm:prSet presAssocID="{E6A497AB-DBF0-4E42-AFEA-45B2EBA564CD}" presName="composite" presStyleCnt="0"/>
      <dgm:spPr/>
    </dgm:pt>
    <dgm:pt modelId="{59CC21F7-C4A3-412D-A96D-1185F6F419D5}" type="pres">
      <dgm:prSet presAssocID="{E6A497AB-DBF0-4E42-AFEA-45B2EBA564CD}" presName="parentText" presStyleLbl="alignNode1" presStyleIdx="1" presStyleCnt="3">
        <dgm:presLayoutVars>
          <dgm:chMax val="1"/>
          <dgm:bulletEnabled val="1"/>
        </dgm:presLayoutVars>
      </dgm:prSet>
      <dgm:spPr/>
    </dgm:pt>
    <dgm:pt modelId="{7D010417-6261-4E44-ABB3-7BD63CA7F7C1}" type="pres">
      <dgm:prSet presAssocID="{E6A497AB-DBF0-4E42-AFEA-45B2EBA564CD}" presName="descendantText" presStyleLbl="alignAcc1" presStyleIdx="1" presStyleCnt="3">
        <dgm:presLayoutVars>
          <dgm:bulletEnabled val="1"/>
        </dgm:presLayoutVars>
      </dgm:prSet>
      <dgm:spPr/>
    </dgm:pt>
    <dgm:pt modelId="{51729202-7B98-4498-9E75-E831F4DD4388}" type="pres">
      <dgm:prSet presAssocID="{9BAA50BB-8FA0-464D-A7F7-B43244B35A14}" presName="sp" presStyleCnt="0"/>
      <dgm:spPr/>
    </dgm:pt>
    <dgm:pt modelId="{F960DF5C-7DD6-4FAB-845B-F437F9E7E3DB}" type="pres">
      <dgm:prSet presAssocID="{B5B4B4B7-5B18-436D-A065-4C2D9208A01B}" presName="composite" presStyleCnt="0"/>
      <dgm:spPr/>
    </dgm:pt>
    <dgm:pt modelId="{F0733B0C-D75E-496D-8741-825A12404926}" type="pres">
      <dgm:prSet presAssocID="{B5B4B4B7-5B18-436D-A065-4C2D9208A01B}" presName="parentText" presStyleLbl="alignNode1" presStyleIdx="2" presStyleCnt="3">
        <dgm:presLayoutVars>
          <dgm:chMax val="1"/>
          <dgm:bulletEnabled val="1"/>
        </dgm:presLayoutVars>
      </dgm:prSet>
      <dgm:spPr/>
    </dgm:pt>
    <dgm:pt modelId="{EE6911F8-FC13-4042-A3E0-0BF144608DB9}" type="pres">
      <dgm:prSet presAssocID="{B5B4B4B7-5B18-436D-A065-4C2D9208A01B}" presName="descendantText" presStyleLbl="alignAcc1" presStyleIdx="2" presStyleCnt="3" custLinFactNeighborX="-137" custLinFactNeighborY="-736">
        <dgm:presLayoutVars>
          <dgm:bulletEnabled val="1"/>
        </dgm:presLayoutVars>
      </dgm:prSet>
      <dgm:spPr/>
    </dgm:pt>
  </dgm:ptLst>
  <dgm:cxnLst>
    <dgm:cxn modelId="{47ED4506-0C11-4A0D-9BF6-2673403DE4B7}" srcId="{B5B4B4B7-5B18-436D-A065-4C2D9208A01B}" destId="{22A48555-1CFE-4C4C-B2B7-21C94A9EA384}" srcOrd="0" destOrd="0" parTransId="{650E324C-7277-4E73-AD27-49872782C484}" sibTransId="{61DFA711-73E8-48BB-BFC9-A12A96937EFE}"/>
    <dgm:cxn modelId="{C11A6216-A03A-4454-8CD8-72DA3A6453DC}" srcId="{CE4DE024-E729-4EEE-A220-5C6A0262C944}" destId="{B5B4B4B7-5B18-436D-A065-4C2D9208A01B}" srcOrd="2" destOrd="0" parTransId="{8AF4D87D-06A6-4AAF-A144-B882986C1A15}" sibTransId="{33193DA1-1DE4-4382-9D48-7C796907B136}"/>
    <dgm:cxn modelId="{0FB6EC23-C7FB-40B6-85CA-DA5110B09BCD}" type="presOf" srcId="{CE4DE024-E729-4EEE-A220-5C6A0262C944}" destId="{2BF311C2-659C-47DE-B312-F7C7260AA3EE}" srcOrd="0" destOrd="0" presId="urn:microsoft.com/office/officeart/2005/8/layout/chevron2"/>
    <dgm:cxn modelId="{79697161-A4ED-4D59-9B1A-92673F67C264}" srcId="{CE4DE024-E729-4EEE-A220-5C6A0262C944}" destId="{E6A497AB-DBF0-4E42-AFEA-45B2EBA564CD}" srcOrd="1" destOrd="0" parTransId="{512F1F9F-156C-4E09-87F3-97015C33A855}" sibTransId="{9BAA50BB-8FA0-464D-A7F7-B43244B35A14}"/>
    <dgm:cxn modelId="{47501662-0265-49AA-8B36-E6BF4672AA2D}" type="presOf" srcId="{B5B4B4B7-5B18-436D-A065-4C2D9208A01B}" destId="{F0733B0C-D75E-496D-8741-825A12404926}" srcOrd="0" destOrd="0" presId="urn:microsoft.com/office/officeart/2005/8/layout/chevron2"/>
    <dgm:cxn modelId="{4BA4FC63-D877-4AD7-8ECA-E3118E65BBF3}" type="presOf" srcId="{41E9CBD3-6E6A-4E97-82D8-B1C3AA88BC1C}" destId="{A2B4648D-FAC5-4530-9089-2AA59891E6BB}" srcOrd="0" destOrd="0" presId="urn:microsoft.com/office/officeart/2005/8/layout/chevron2"/>
    <dgm:cxn modelId="{E2F4C74A-5D58-489A-BD85-4C3CB1304556}" type="presOf" srcId="{82652A6A-EB26-4EA3-B91E-BAE5FABC7441}" destId="{F96C2601-7857-4FB8-87FF-3F67803F686F}" srcOrd="0" destOrd="0" presId="urn:microsoft.com/office/officeart/2005/8/layout/chevron2"/>
    <dgm:cxn modelId="{B9A16D7B-6EFE-466E-802A-DC541FD56038}" srcId="{E6A497AB-DBF0-4E42-AFEA-45B2EBA564CD}" destId="{FE3ADBC3-54F1-4996-9F99-1C2DFC18A2BA}" srcOrd="0" destOrd="0" parTransId="{6BC259A0-A453-4D47-A0A3-6468391443B9}" sibTransId="{5463AEE4-B990-46C8-A6B8-42375905B4E4}"/>
    <dgm:cxn modelId="{EB22EEA4-2F27-497F-8EA1-C28EEC18F686}" srcId="{CE4DE024-E729-4EEE-A220-5C6A0262C944}" destId="{82652A6A-EB26-4EA3-B91E-BAE5FABC7441}" srcOrd="0" destOrd="0" parTransId="{5B3F7E0F-15EF-4EAD-A54A-A682A05B3345}" sibTransId="{E9961FDA-C346-42B9-9D8D-95B99D9A422E}"/>
    <dgm:cxn modelId="{662C88AB-8ECF-4FBF-A9FE-C8B944E9C28A}" type="presOf" srcId="{FE3ADBC3-54F1-4996-9F99-1C2DFC18A2BA}" destId="{7D010417-6261-4E44-ABB3-7BD63CA7F7C1}" srcOrd="0" destOrd="0" presId="urn:microsoft.com/office/officeart/2005/8/layout/chevron2"/>
    <dgm:cxn modelId="{E8F465DD-43CC-4EA6-8746-AFA325D6D1A1}" type="presOf" srcId="{22A48555-1CFE-4C4C-B2B7-21C94A9EA384}" destId="{EE6911F8-FC13-4042-A3E0-0BF144608DB9}" srcOrd="0" destOrd="0" presId="urn:microsoft.com/office/officeart/2005/8/layout/chevron2"/>
    <dgm:cxn modelId="{8C827EF2-DA53-4D14-B215-E9B9728D5489}" type="presOf" srcId="{E6A497AB-DBF0-4E42-AFEA-45B2EBA564CD}" destId="{59CC21F7-C4A3-412D-A96D-1185F6F419D5}" srcOrd="0" destOrd="0" presId="urn:microsoft.com/office/officeart/2005/8/layout/chevron2"/>
    <dgm:cxn modelId="{B6E396F2-69D1-4A80-9F37-59B90AA727EE}" srcId="{82652A6A-EB26-4EA3-B91E-BAE5FABC7441}" destId="{41E9CBD3-6E6A-4E97-82D8-B1C3AA88BC1C}" srcOrd="0" destOrd="0" parTransId="{6C7F8E5C-2164-483A-8705-F5055E3F23EF}" sibTransId="{5229DEE6-1CA7-4835-96B6-F46E11912A5A}"/>
    <dgm:cxn modelId="{E2976003-606A-4728-9293-B3CDCD9BE676}" type="presParOf" srcId="{2BF311C2-659C-47DE-B312-F7C7260AA3EE}" destId="{3AACFD2B-0E31-4C0C-AF6F-AB1258D63AE3}" srcOrd="0" destOrd="0" presId="urn:microsoft.com/office/officeart/2005/8/layout/chevron2"/>
    <dgm:cxn modelId="{F6C8F052-F4D4-4988-B075-71D64D3948B4}" type="presParOf" srcId="{3AACFD2B-0E31-4C0C-AF6F-AB1258D63AE3}" destId="{F96C2601-7857-4FB8-87FF-3F67803F686F}" srcOrd="0" destOrd="0" presId="urn:microsoft.com/office/officeart/2005/8/layout/chevron2"/>
    <dgm:cxn modelId="{AEE95881-FD0A-41A4-9E25-26F2451F00C2}" type="presParOf" srcId="{3AACFD2B-0E31-4C0C-AF6F-AB1258D63AE3}" destId="{A2B4648D-FAC5-4530-9089-2AA59891E6BB}" srcOrd="1" destOrd="0" presId="urn:microsoft.com/office/officeart/2005/8/layout/chevron2"/>
    <dgm:cxn modelId="{96E1D3FC-2222-494D-A514-18F5F6B06058}" type="presParOf" srcId="{2BF311C2-659C-47DE-B312-F7C7260AA3EE}" destId="{79D848A9-03B5-446F-A28F-27089697A2C6}" srcOrd="1" destOrd="0" presId="urn:microsoft.com/office/officeart/2005/8/layout/chevron2"/>
    <dgm:cxn modelId="{ACF29B4D-2F89-4C15-9B72-9330FB55E486}" type="presParOf" srcId="{2BF311C2-659C-47DE-B312-F7C7260AA3EE}" destId="{83FEE670-1653-44E5-9AB0-A2C41C4BDBAD}" srcOrd="2" destOrd="0" presId="urn:microsoft.com/office/officeart/2005/8/layout/chevron2"/>
    <dgm:cxn modelId="{E54F71F4-218C-47E9-9FB7-B3F052FFC20B}" type="presParOf" srcId="{83FEE670-1653-44E5-9AB0-A2C41C4BDBAD}" destId="{59CC21F7-C4A3-412D-A96D-1185F6F419D5}" srcOrd="0" destOrd="0" presId="urn:microsoft.com/office/officeart/2005/8/layout/chevron2"/>
    <dgm:cxn modelId="{0E2E1FD8-472C-45D6-BC9A-59F5EA38C9B0}" type="presParOf" srcId="{83FEE670-1653-44E5-9AB0-A2C41C4BDBAD}" destId="{7D010417-6261-4E44-ABB3-7BD63CA7F7C1}" srcOrd="1" destOrd="0" presId="urn:microsoft.com/office/officeart/2005/8/layout/chevron2"/>
    <dgm:cxn modelId="{390B8F85-456A-42AC-B3C2-5867A455658C}" type="presParOf" srcId="{2BF311C2-659C-47DE-B312-F7C7260AA3EE}" destId="{51729202-7B98-4498-9E75-E831F4DD4388}" srcOrd="3" destOrd="0" presId="urn:microsoft.com/office/officeart/2005/8/layout/chevron2"/>
    <dgm:cxn modelId="{BDF3ABF6-284A-48A2-AB5B-7FFB5329C6C8}" type="presParOf" srcId="{2BF311C2-659C-47DE-B312-F7C7260AA3EE}" destId="{F960DF5C-7DD6-4FAB-845B-F437F9E7E3DB}" srcOrd="4" destOrd="0" presId="urn:microsoft.com/office/officeart/2005/8/layout/chevron2"/>
    <dgm:cxn modelId="{4DEB126C-969E-4D29-847D-B3EB6B241E07}" type="presParOf" srcId="{F960DF5C-7DD6-4FAB-845B-F437F9E7E3DB}" destId="{F0733B0C-D75E-496D-8741-825A12404926}" srcOrd="0" destOrd="0" presId="urn:microsoft.com/office/officeart/2005/8/layout/chevron2"/>
    <dgm:cxn modelId="{DC795DDB-1125-46EA-BD88-9B6C1965D5F7}" type="presParOf" srcId="{F960DF5C-7DD6-4FAB-845B-F437F9E7E3DB}" destId="{EE6911F8-FC13-4042-A3E0-0BF144608DB9}" srcOrd="1" destOrd="0" presId="urn:microsoft.com/office/officeart/2005/8/layout/chevron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B5E0E6-0F35-40B6-8EAE-1DBACB541F75}">
      <dsp:nvSpPr>
        <dsp:cNvPr id="0" name=""/>
        <dsp:cNvSpPr/>
      </dsp:nvSpPr>
      <dsp:spPr>
        <a:xfrm>
          <a:off x="0" y="0"/>
          <a:ext cx="2405312" cy="660948"/>
        </a:xfrm>
        <a:prstGeom prst="roundRect">
          <a:avLst>
            <a:gd name="adj" fmla="val 10000"/>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Perineural Adhesions</a:t>
          </a:r>
        </a:p>
      </dsp:txBody>
      <dsp:txXfrm>
        <a:off x="19359" y="19359"/>
        <a:ext cx="1614766" cy="622230"/>
      </dsp:txXfrm>
    </dsp:sp>
    <dsp:sp modelId="{6ABC58E1-4AAC-4D32-862C-47BDC4A2408B}">
      <dsp:nvSpPr>
        <dsp:cNvPr id="0" name=""/>
        <dsp:cNvSpPr/>
      </dsp:nvSpPr>
      <dsp:spPr>
        <a:xfrm>
          <a:off x="179617" y="752746"/>
          <a:ext cx="2405312" cy="660948"/>
        </a:xfrm>
        <a:prstGeom prst="roundRect">
          <a:avLst>
            <a:gd name="adj" fmla="val 10000"/>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Thickened  TCL</a:t>
          </a:r>
        </a:p>
      </dsp:txBody>
      <dsp:txXfrm>
        <a:off x="198976" y="772105"/>
        <a:ext cx="1757360" cy="622230"/>
      </dsp:txXfrm>
    </dsp:sp>
    <dsp:sp modelId="{2D50170A-320D-4227-9A7B-2AD2FF87D253}">
      <dsp:nvSpPr>
        <dsp:cNvPr id="0" name=""/>
        <dsp:cNvSpPr/>
      </dsp:nvSpPr>
      <dsp:spPr>
        <a:xfrm>
          <a:off x="359235" y="1505493"/>
          <a:ext cx="2405312" cy="660948"/>
        </a:xfrm>
        <a:prstGeom prst="roundRect">
          <a:avLst>
            <a:gd name="adj" fmla="val 10000"/>
          </a:avLst>
        </a:prstGeom>
        <a:solidFill>
          <a:schemeClr val="accent4">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Nerve Compression</a:t>
          </a:r>
        </a:p>
      </dsp:txBody>
      <dsp:txXfrm>
        <a:off x="378594" y="1524852"/>
        <a:ext cx="1757360" cy="622230"/>
      </dsp:txXfrm>
    </dsp:sp>
    <dsp:sp modelId="{BD526B99-7512-4AF3-BC80-CE89733FC2BD}">
      <dsp:nvSpPr>
        <dsp:cNvPr id="0" name=""/>
        <dsp:cNvSpPr/>
      </dsp:nvSpPr>
      <dsp:spPr>
        <a:xfrm>
          <a:off x="538852" y="2258240"/>
          <a:ext cx="2405312" cy="660948"/>
        </a:xfrm>
        <a:prstGeom prst="roundRect">
          <a:avLst>
            <a:gd name="adj" fmla="val 10000"/>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Gliding Reduction</a:t>
          </a:r>
        </a:p>
      </dsp:txBody>
      <dsp:txXfrm>
        <a:off x="558211" y="2277599"/>
        <a:ext cx="1757360" cy="622230"/>
      </dsp:txXfrm>
    </dsp:sp>
    <dsp:sp modelId="{1F7205E0-3297-4584-A2DF-48643C50254C}">
      <dsp:nvSpPr>
        <dsp:cNvPr id="0" name=""/>
        <dsp:cNvSpPr/>
      </dsp:nvSpPr>
      <dsp:spPr>
        <a:xfrm>
          <a:off x="718470" y="3010987"/>
          <a:ext cx="2405312" cy="660948"/>
        </a:xfrm>
        <a:prstGeom prst="roundRect">
          <a:avLst>
            <a:gd name="adj" fmla="val 10000"/>
          </a:avLst>
        </a:prstGeom>
        <a:solidFill>
          <a:schemeClr val="accent6">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Nerve Damage</a:t>
          </a:r>
        </a:p>
      </dsp:txBody>
      <dsp:txXfrm>
        <a:off x="737829" y="3030346"/>
        <a:ext cx="1757360" cy="622230"/>
      </dsp:txXfrm>
    </dsp:sp>
    <dsp:sp modelId="{0B598C5B-C82A-4AA4-A696-006441061DB9}">
      <dsp:nvSpPr>
        <dsp:cNvPr id="0" name=""/>
        <dsp:cNvSpPr/>
      </dsp:nvSpPr>
      <dsp:spPr>
        <a:xfrm>
          <a:off x="1975696" y="482859"/>
          <a:ext cx="429616" cy="429616"/>
        </a:xfrm>
        <a:prstGeom prst="downArrow">
          <a:avLst>
            <a:gd name="adj1" fmla="val 55000"/>
            <a:gd name="adj2" fmla="val 45000"/>
          </a:avLst>
        </a:prstGeom>
        <a:solidFill>
          <a:schemeClr val="accent2">
            <a:tint val="40000"/>
            <a:alpha val="90000"/>
            <a:hueOff val="0"/>
            <a:satOff val="0"/>
            <a:lumOff val="0"/>
            <a:alphaOff val="0"/>
          </a:schemeClr>
        </a:solidFill>
        <a:ln w="2222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2072360" y="482859"/>
        <a:ext cx="236288" cy="323286"/>
      </dsp:txXfrm>
    </dsp:sp>
    <dsp:sp modelId="{80A83EF2-D95C-460E-AE95-FE9664215383}">
      <dsp:nvSpPr>
        <dsp:cNvPr id="0" name=""/>
        <dsp:cNvSpPr/>
      </dsp:nvSpPr>
      <dsp:spPr>
        <a:xfrm>
          <a:off x="2155313" y="1235606"/>
          <a:ext cx="429616" cy="429616"/>
        </a:xfrm>
        <a:prstGeom prst="downArrow">
          <a:avLst>
            <a:gd name="adj1" fmla="val 55000"/>
            <a:gd name="adj2" fmla="val 45000"/>
          </a:avLst>
        </a:prstGeom>
        <a:solidFill>
          <a:schemeClr val="accent3">
            <a:tint val="40000"/>
            <a:alpha val="90000"/>
            <a:hueOff val="0"/>
            <a:satOff val="0"/>
            <a:lumOff val="0"/>
            <a:alphaOff val="0"/>
          </a:schemeClr>
        </a:solidFill>
        <a:ln w="2222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2251977" y="1235606"/>
        <a:ext cx="236288" cy="323286"/>
      </dsp:txXfrm>
    </dsp:sp>
    <dsp:sp modelId="{EA9837A3-FA3E-479E-A928-A149E094CFF5}">
      <dsp:nvSpPr>
        <dsp:cNvPr id="0" name=""/>
        <dsp:cNvSpPr/>
      </dsp:nvSpPr>
      <dsp:spPr>
        <a:xfrm>
          <a:off x="2334931" y="1977337"/>
          <a:ext cx="429616" cy="429616"/>
        </a:xfrm>
        <a:prstGeom prst="downArrow">
          <a:avLst>
            <a:gd name="adj1" fmla="val 55000"/>
            <a:gd name="adj2" fmla="val 45000"/>
          </a:avLst>
        </a:prstGeom>
        <a:solidFill>
          <a:schemeClr val="accent4">
            <a:tint val="40000"/>
            <a:alpha val="90000"/>
            <a:hueOff val="0"/>
            <a:satOff val="0"/>
            <a:lumOff val="0"/>
            <a:alphaOff val="0"/>
          </a:schemeClr>
        </a:solidFill>
        <a:ln w="22225"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2431595" y="1977337"/>
        <a:ext cx="236288" cy="323286"/>
      </dsp:txXfrm>
    </dsp:sp>
    <dsp:sp modelId="{F83EA75B-3D7B-4CB8-A2DB-CFBADF3982AC}">
      <dsp:nvSpPr>
        <dsp:cNvPr id="0" name=""/>
        <dsp:cNvSpPr/>
      </dsp:nvSpPr>
      <dsp:spPr>
        <a:xfrm>
          <a:off x="2514548" y="2737428"/>
          <a:ext cx="429616" cy="429616"/>
        </a:xfrm>
        <a:prstGeom prst="downArrow">
          <a:avLst>
            <a:gd name="adj1" fmla="val 55000"/>
            <a:gd name="adj2" fmla="val 45000"/>
          </a:avLst>
        </a:prstGeom>
        <a:solidFill>
          <a:schemeClr val="accent5">
            <a:tint val="40000"/>
            <a:alpha val="90000"/>
            <a:hueOff val="0"/>
            <a:satOff val="0"/>
            <a:lumOff val="0"/>
            <a:alphaOff val="0"/>
          </a:schemeClr>
        </a:solidFill>
        <a:ln w="22225"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b="1" kern="1200"/>
        </a:p>
      </dsp:txBody>
      <dsp:txXfrm>
        <a:off x="2611212" y="2737428"/>
        <a:ext cx="236288" cy="3232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6C2601-7857-4FB8-87FF-3F67803F686F}">
      <dsp:nvSpPr>
        <dsp:cNvPr id="0" name=""/>
        <dsp:cNvSpPr/>
      </dsp:nvSpPr>
      <dsp:spPr>
        <a:xfrm rot="5400000">
          <a:off x="-103591" y="104488"/>
          <a:ext cx="690610" cy="483427"/>
        </a:xfrm>
        <a:prstGeom prst="chevron">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a</a:t>
          </a:r>
        </a:p>
      </dsp:txBody>
      <dsp:txXfrm rot="-5400000">
        <a:off x="1" y="242611"/>
        <a:ext cx="483427" cy="207183"/>
      </dsp:txXfrm>
    </dsp:sp>
    <dsp:sp modelId="{A2B4648D-FAC5-4530-9089-2AA59891E6BB}">
      <dsp:nvSpPr>
        <dsp:cNvPr id="0" name=""/>
        <dsp:cNvSpPr/>
      </dsp:nvSpPr>
      <dsp:spPr>
        <a:xfrm rot="5400000">
          <a:off x="1847723" y="-1395321"/>
          <a:ext cx="448896" cy="3266535"/>
        </a:xfrm>
        <a:prstGeom prst="round2Same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None/>
          </a:pPr>
          <a:r>
            <a:rPr lang="en-US" sz="2300" kern="1200" dirty="0">
              <a:solidFill>
                <a:schemeClr val="accent1"/>
              </a:solidFill>
              <a:latin typeface="Gill Sans MT" panose="020B0502020104020203"/>
              <a:ea typeface="+mn-ea"/>
              <a:cs typeface="+mn-cs"/>
            </a:rPr>
            <a:t>Hydro-dissection</a:t>
          </a:r>
        </a:p>
      </dsp:txBody>
      <dsp:txXfrm rot="-5400000">
        <a:off x="438904" y="35411"/>
        <a:ext cx="3244622" cy="405070"/>
      </dsp:txXfrm>
    </dsp:sp>
    <dsp:sp modelId="{59CC21F7-C4A3-412D-A96D-1185F6F419D5}">
      <dsp:nvSpPr>
        <dsp:cNvPr id="0" name=""/>
        <dsp:cNvSpPr/>
      </dsp:nvSpPr>
      <dsp:spPr>
        <a:xfrm rot="5400000">
          <a:off x="-103591" y="650070"/>
          <a:ext cx="690610" cy="483427"/>
        </a:xfrm>
        <a:prstGeom prst="chevron">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b</a:t>
          </a:r>
        </a:p>
      </dsp:txBody>
      <dsp:txXfrm rot="-5400000">
        <a:off x="1" y="788193"/>
        <a:ext cx="483427" cy="207183"/>
      </dsp:txXfrm>
    </dsp:sp>
    <dsp:sp modelId="{7D010417-6261-4E44-ABB3-7BD63CA7F7C1}">
      <dsp:nvSpPr>
        <dsp:cNvPr id="0" name=""/>
        <dsp:cNvSpPr/>
      </dsp:nvSpPr>
      <dsp:spPr>
        <a:xfrm rot="5400000">
          <a:off x="1892246" y="-862340"/>
          <a:ext cx="448896" cy="3266535"/>
        </a:xfrm>
        <a:prstGeom prst="round2Same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Font typeface="Wingdings 2" panose="05020102010507070707" pitchFamily="18" charset="2"/>
            <a:buNone/>
          </a:pPr>
          <a:r>
            <a:rPr lang="en-US" sz="2400" kern="1200" dirty="0">
              <a:solidFill>
                <a:schemeClr val="bg2"/>
              </a:solidFill>
            </a:rPr>
            <a:t>Peri Neural </a:t>
          </a:r>
          <a:r>
            <a:rPr lang="en-US" sz="2400" kern="1200" dirty="0" err="1">
              <a:solidFill>
                <a:schemeClr val="bg2"/>
              </a:solidFill>
            </a:rPr>
            <a:t>Adhysiolysis</a:t>
          </a:r>
          <a:endParaRPr lang="en-US" sz="2400" kern="1200" dirty="0">
            <a:solidFill>
              <a:schemeClr val="bg2"/>
            </a:solidFill>
          </a:endParaRPr>
        </a:p>
      </dsp:txBody>
      <dsp:txXfrm rot="-5400000">
        <a:off x="483427" y="568392"/>
        <a:ext cx="3244622" cy="405070"/>
      </dsp:txXfrm>
    </dsp:sp>
    <dsp:sp modelId="{F0733B0C-D75E-496D-8741-825A12404926}">
      <dsp:nvSpPr>
        <dsp:cNvPr id="0" name=""/>
        <dsp:cNvSpPr/>
      </dsp:nvSpPr>
      <dsp:spPr>
        <a:xfrm rot="5400000">
          <a:off x="-103591" y="1195653"/>
          <a:ext cx="690610" cy="483427"/>
        </a:xfrm>
        <a:prstGeom prst="chevron">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c</a:t>
          </a:r>
        </a:p>
      </dsp:txBody>
      <dsp:txXfrm rot="-5400000">
        <a:off x="1" y="1333776"/>
        <a:ext cx="483427" cy="207183"/>
      </dsp:txXfrm>
    </dsp:sp>
    <dsp:sp modelId="{EE6911F8-FC13-4042-A3E0-0BF144608DB9}">
      <dsp:nvSpPr>
        <dsp:cNvPr id="0" name=""/>
        <dsp:cNvSpPr/>
      </dsp:nvSpPr>
      <dsp:spPr>
        <a:xfrm rot="5400000">
          <a:off x="1887771" y="-320061"/>
          <a:ext cx="448896" cy="3266535"/>
        </a:xfrm>
        <a:prstGeom prst="round2Same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Font typeface="Wingdings 2" panose="05020102010507070707" pitchFamily="18" charset="2"/>
            <a:buNone/>
          </a:pPr>
          <a:r>
            <a:rPr lang="en-US" sz="2400" b="0" kern="1200" dirty="0">
              <a:solidFill>
                <a:schemeClr val="bg2"/>
              </a:solidFill>
              <a:effectLst/>
            </a:rPr>
            <a:t>Enhance Nerve Gliding.</a:t>
          </a:r>
          <a:endParaRPr lang="en-US" sz="2400" b="0" kern="1200" dirty="0"/>
        </a:p>
      </dsp:txBody>
      <dsp:txXfrm rot="-5400000">
        <a:off x="478952" y="1110671"/>
        <a:ext cx="3244622" cy="4050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6C2601-7857-4FB8-87FF-3F67803F686F}">
      <dsp:nvSpPr>
        <dsp:cNvPr id="0" name=""/>
        <dsp:cNvSpPr/>
      </dsp:nvSpPr>
      <dsp:spPr>
        <a:xfrm rot="5400000">
          <a:off x="-113884" y="114870"/>
          <a:ext cx="759230" cy="531461"/>
        </a:xfrm>
        <a:prstGeom prst="chevron">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a</a:t>
          </a:r>
        </a:p>
      </dsp:txBody>
      <dsp:txXfrm rot="-5400000">
        <a:off x="1" y="266717"/>
        <a:ext cx="531461" cy="227769"/>
      </dsp:txXfrm>
    </dsp:sp>
    <dsp:sp modelId="{A2B4648D-FAC5-4530-9089-2AA59891E6BB}">
      <dsp:nvSpPr>
        <dsp:cNvPr id="0" name=""/>
        <dsp:cNvSpPr/>
      </dsp:nvSpPr>
      <dsp:spPr>
        <a:xfrm rot="5400000">
          <a:off x="1850094" y="-1347662"/>
          <a:ext cx="493500" cy="3218502"/>
        </a:xfrm>
        <a:prstGeom prst="round2Same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None/>
          </a:pPr>
          <a:r>
            <a:rPr lang="en-US" sz="2300" kern="1200" dirty="0">
              <a:solidFill>
                <a:srgbClr val="ED8428"/>
              </a:solidFill>
              <a:latin typeface="Gill Sans MT" panose="020B0502020104020203"/>
              <a:ea typeface="+mn-ea"/>
              <a:cs typeface="+mn-cs"/>
            </a:rPr>
            <a:t>Fenestration</a:t>
          </a:r>
        </a:p>
      </dsp:txBody>
      <dsp:txXfrm rot="-5400000">
        <a:off x="487594" y="38929"/>
        <a:ext cx="3194411" cy="445318"/>
      </dsp:txXfrm>
    </dsp:sp>
    <dsp:sp modelId="{59CC21F7-C4A3-412D-A96D-1185F6F419D5}">
      <dsp:nvSpPr>
        <dsp:cNvPr id="0" name=""/>
        <dsp:cNvSpPr/>
      </dsp:nvSpPr>
      <dsp:spPr>
        <a:xfrm rot="5400000">
          <a:off x="-113884" y="714663"/>
          <a:ext cx="759230" cy="531461"/>
        </a:xfrm>
        <a:prstGeom prst="chevron">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b</a:t>
          </a:r>
        </a:p>
      </dsp:txBody>
      <dsp:txXfrm rot="-5400000">
        <a:off x="1" y="866510"/>
        <a:ext cx="531461" cy="227769"/>
      </dsp:txXfrm>
    </dsp:sp>
    <dsp:sp modelId="{7D010417-6261-4E44-ABB3-7BD63CA7F7C1}">
      <dsp:nvSpPr>
        <dsp:cNvPr id="0" name=""/>
        <dsp:cNvSpPr/>
      </dsp:nvSpPr>
      <dsp:spPr>
        <a:xfrm rot="5400000">
          <a:off x="1893962" y="-761722"/>
          <a:ext cx="493500" cy="3218502"/>
        </a:xfrm>
        <a:prstGeom prst="round2Same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Font typeface="Wingdings 2" panose="05020102010507070707" pitchFamily="18" charset="2"/>
            <a:buNone/>
          </a:pPr>
          <a:r>
            <a:rPr lang="en-US" sz="2000" kern="1200" dirty="0">
              <a:solidFill>
                <a:schemeClr val="bg2"/>
              </a:solidFill>
            </a:rPr>
            <a:t>TCL loosening </a:t>
          </a:r>
        </a:p>
      </dsp:txBody>
      <dsp:txXfrm rot="-5400000">
        <a:off x="531462" y="624869"/>
        <a:ext cx="3194411" cy="445318"/>
      </dsp:txXfrm>
    </dsp:sp>
    <dsp:sp modelId="{F0733B0C-D75E-496D-8741-825A12404926}">
      <dsp:nvSpPr>
        <dsp:cNvPr id="0" name=""/>
        <dsp:cNvSpPr/>
      </dsp:nvSpPr>
      <dsp:spPr>
        <a:xfrm rot="5400000">
          <a:off x="-113884" y="1314455"/>
          <a:ext cx="759230" cy="531461"/>
        </a:xfrm>
        <a:prstGeom prst="chevron">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c</a:t>
          </a:r>
        </a:p>
      </dsp:txBody>
      <dsp:txXfrm rot="-5400000">
        <a:off x="1" y="1466302"/>
        <a:ext cx="531461" cy="227769"/>
      </dsp:txXfrm>
    </dsp:sp>
    <dsp:sp modelId="{EE6911F8-FC13-4042-A3E0-0BF144608DB9}">
      <dsp:nvSpPr>
        <dsp:cNvPr id="0" name=""/>
        <dsp:cNvSpPr/>
      </dsp:nvSpPr>
      <dsp:spPr>
        <a:xfrm rot="5400000">
          <a:off x="1889553" y="-165562"/>
          <a:ext cx="493500" cy="3218502"/>
        </a:xfrm>
        <a:prstGeom prst="round2Same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Font typeface="Wingdings 2" panose="05020102010507070707" pitchFamily="18" charset="2"/>
            <a:buNone/>
          </a:pPr>
          <a:r>
            <a:rPr lang="en-US" sz="2000" b="0" kern="1200" dirty="0">
              <a:solidFill>
                <a:schemeClr val="bg2"/>
              </a:solidFill>
              <a:effectLst/>
            </a:rPr>
            <a:t>Reduce  Nerve Compression  </a:t>
          </a:r>
          <a:endParaRPr lang="en-US" sz="2000" b="0" kern="1200" dirty="0"/>
        </a:p>
      </dsp:txBody>
      <dsp:txXfrm rot="-5400000">
        <a:off x="527053" y="1221029"/>
        <a:ext cx="3194411" cy="44531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4C3C3A6-B337-4D83-9CDB-B9C35780FF7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1C79A68-3D73-4695-8C1E-3CDBCB536D0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7C6B7-F63D-48F8-8C65-A57506B0F13B}" type="datetimeFigureOut">
              <a:rPr lang="en-US" smtClean="0"/>
              <a:t>8/8/2024</a:t>
            </a:fld>
            <a:endParaRPr lang="en-US" dirty="0"/>
          </a:p>
        </p:txBody>
      </p:sp>
      <p:sp>
        <p:nvSpPr>
          <p:cNvPr id="4" name="Footer Placeholder 3">
            <a:extLst>
              <a:ext uri="{FF2B5EF4-FFF2-40B4-BE49-F238E27FC236}">
                <a16:creationId xmlns:a16="http://schemas.microsoft.com/office/drawing/2014/main" id="{3CF5045C-A7CE-41D4-85C5-0E9ACEEF9B2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59ABD0F-F8EA-4B9F-8647-FC7D4AE3D83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AB78DD-9481-4863-BCCC-946573546DA1}" type="slidenum">
              <a:rPr lang="en-US" smtClean="0"/>
              <a:t>‹#›</a:t>
            </a:fld>
            <a:endParaRPr lang="en-US" dirty="0"/>
          </a:p>
        </p:txBody>
      </p:sp>
    </p:spTree>
    <p:extLst>
      <p:ext uri="{BB962C8B-B14F-4D97-AF65-F5344CB8AC3E}">
        <p14:creationId xmlns:p14="http://schemas.microsoft.com/office/powerpoint/2010/main" val="585040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09A0FA-2191-4F92-A1E4-6EB4598AC4EC}" type="datetimeFigureOut">
              <a:rPr lang="en-US" smtClean="0"/>
              <a:t>8/8/2024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3359F2-43EF-4812-9DC0-98C0B1A406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70649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10</a:t>
            </a:fld>
            <a:endParaRPr lang="en-US" dirty="0"/>
          </a:p>
        </p:txBody>
      </p:sp>
    </p:spTree>
    <p:extLst>
      <p:ext uri="{BB962C8B-B14F-4D97-AF65-F5344CB8AC3E}">
        <p14:creationId xmlns:p14="http://schemas.microsoft.com/office/powerpoint/2010/main" val="8998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11</a:t>
            </a:fld>
            <a:endParaRPr lang="en-US" dirty="0"/>
          </a:p>
        </p:txBody>
      </p:sp>
    </p:spTree>
    <p:extLst>
      <p:ext uri="{BB962C8B-B14F-4D97-AF65-F5344CB8AC3E}">
        <p14:creationId xmlns:p14="http://schemas.microsoft.com/office/powerpoint/2010/main" val="472038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12</a:t>
            </a:fld>
            <a:endParaRPr lang="en-US" dirty="0"/>
          </a:p>
        </p:txBody>
      </p:sp>
    </p:spTree>
    <p:extLst>
      <p:ext uri="{BB962C8B-B14F-4D97-AF65-F5344CB8AC3E}">
        <p14:creationId xmlns:p14="http://schemas.microsoft.com/office/powerpoint/2010/main" val="36700609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13</a:t>
            </a:fld>
            <a:endParaRPr lang="en-US" dirty="0"/>
          </a:p>
        </p:txBody>
      </p:sp>
    </p:spTree>
    <p:extLst>
      <p:ext uri="{BB962C8B-B14F-4D97-AF65-F5344CB8AC3E}">
        <p14:creationId xmlns:p14="http://schemas.microsoft.com/office/powerpoint/2010/main" val="153384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14</a:t>
            </a:fld>
            <a:endParaRPr lang="en-US" dirty="0"/>
          </a:p>
        </p:txBody>
      </p:sp>
    </p:spTree>
    <p:extLst>
      <p:ext uri="{BB962C8B-B14F-4D97-AF65-F5344CB8AC3E}">
        <p14:creationId xmlns:p14="http://schemas.microsoft.com/office/powerpoint/2010/main" val="3187002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15</a:t>
            </a:fld>
            <a:endParaRPr lang="en-US" dirty="0"/>
          </a:p>
        </p:txBody>
      </p:sp>
    </p:spTree>
    <p:extLst>
      <p:ext uri="{BB962C8B-B14F-4D97-AF65-F5344CB8AC3E}">
        <p14:creationId xmlns:p14="http://schemas.microsoft.com/office/powerpoint/2010/main" val="3093189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16</a:t>
            </a:fld>
            <a:endParaRPr lang="en-US" dirty="0"/>
          </a:p>
        </p:txBody>
      </p:sp>
    </p:spTree>
    <p:extLst>
      <p:ext uri="{BB962C8B-B14F-4D97-AF65-F5344CB8AC3E}">
        <p14:creationId xmlns:p14="http://schemas.microsoft.com/office/powerpoint/2010/main" val="19969095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17</a:t>
            </a:fld>
            <a:endParaRPr lang="en-US" dirty="0"/>
          </a:p>
        </p:txBody>
      </p:sp>
    </p:spTree>
    <p:extLst>
      <p:ext uri="{BB962C8B-B14F-4D97-AF65-F5344CB8AC3E}">
        <p14:creationId xmlns:p14="http://schemas.microsoft.com/office/powerpoint/2010/main" val="2709115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18</a:t>
            </a:fld>
            <a:endParaRPr lang="en-US" dirty="0"/>
          </a:p>
        </p:txBody>
      </p:sp>
    </p:spTree>
    <p:extLst>
      <p:ext uri="{BB962C8B-B14F-4D97-AF65-F5344CB8AC3E}">
        <p14:creationId xmlns:p14="http://schemas.microsoft.com/office/powerpoint/2010/main" val="42561166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19</a:t>
            </a:fld>
            <a:endParaRPr lang="en-US" dirty="0"/>
          </a:p>
        </p:txBody>
      </p:sp>
    </p:spTree>
    <p:extLst>
      <p:ext uri="{BB962C8B-B14F-4D97-AF65-F5344CB8AC3E}">
        <p14:creationId xmlns:p14="http://schemas.microsoft.com/office/powerpoint/2010/main" val="61294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3359F2-43EF-4812-9DC0-98C0B1A406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28502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20</a:t>
            </a:fld>
            <a:endParaRPr lang="en-US" dirty="0"/>
          </a:p>
        </p:txBody>
      </p:sp>
    </p:spTree>
    <p:extLst>
      <p:ext uri="{BB962C8B-B14F-4D97-AF65-F5344CB8AC3E}">
        <p14:creationId xmlns:p14="http://schemas.microsoft.com/office/powerpoint/2010/main" val="1554544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21</a:t>
            </a:fld>
            <a:endParaRPr lang="en-US" dirty="0"/>
          </a:p>
        </p:txBody>
      </p:sp>
    </p:spTree>
    <p:extLst>
      <p:ext uri="{BB962C8B-B14F-4D97-AF65-F5344CB8AC3E}">
        <p14:creationId xmlns:p14="http://schemas.microsoft.com/office/powerpoint/2010/main" val="2664258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22</a:t>
            </a:fld>
            <a:endParaRPr lang="en-US" dirty="0"/>
          </a:p>
        </p:txBody>
      </p:sp>
    </p:spTree>
    <p:extLst>
      <p:ext uri="{BB962C8B-B14F-4D97-AF65-F5344CB8AC3E}">
        <p14:creationId xmlns:p14="http://schemas.microsoft.com/office/powerpoint/2010/main" val="37946371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23</a:t>
            </a:fld>
            <a:endParaRPr lang="en-US" dirty="0"/>
          </a:p>
        </p:txBody>
      </p:sp>
    </p:spTree>
    <p:extLst>
      <p:ext uri="{BB962C8B-B14F-4D97-AF65-F5344CB8AC3E}">
        <p14:creationId xmlns:p14="http://schemas.microsoft.com/office/powerpoint/2010/main" val="28409708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24</a:t>
            </a:fld>
            <a:endParaRPr lang="en-US" dirty="0"/>
          </a:p>
        </p:txBody>
      </p:sp>
    </p:spTree>
    <p:extLst>
      <p:ext uri="{BB962C8B-B14F-4D97-AF65-F5344CB8AC3E}">
        <p14:creationId xmlns:p14="http://schemas.microsoft.com/office/powerpoint/2010/main" val="29354977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25</a:t>
            </a:fld>
            <a:endParaRPr lang="en-US" dirty="0"/>
          </a:p>
        </p:txBody>
      </p:sp>
    </p:spTree>
    <p:extLst>
      <p:ext uri="{BB962C8B-B14F-4D97-AF65-F5344CB8AC3E}">
        <p14:creationId xmlns:p14="http://schemas.microsoft.com/office/powerpoint/2010/main" val="36590810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26</a:t>
            </a:fld>
            <a:endParaRPr lang="en-US" dirty="0"/>
          </a:p>
        </p:txBody>
      </p:sp>
    </p:spTree>
    <p:extLst>
      <p:ext uri="{BB962C8B-B14F-4D97-AF65-F5344CB8AC3E}">
        <p14:creationId xmlns:p14="http://schemas.microsoft.com/office/powerpoint/2010/main" val="17422907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27</a:t>
            </a:fld>
            <a:endParaRPr lang="en-US" dirty="0"/>
          </a:p>
        </p:txBody>
      </p:sp>
    </p:spTree>
    <p:extLst>
      <p:ext uri="{BB962C8B-B14F-4D97-AF65-F5344CB8AC3E}">
        <p14:creationId xmlns:p14="http://schemas.microsoft.com/office/powerpoint/2010/main" val="1193464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3</a:t>
            </a:fld>
            <a:endParaRPr lang="en-US" dirty="0"/>
          </a:p>
        </p:txBody>
      </p:sp>
    </p:spTree>
    <p:extLst>
      <p:ext uri="{BB962C8B-B14F-4D97-AF65-F5344CB8AC3E}">
        <p14:creationId xmlns:p14="http://schemas.microsoft.com/office/powerpoint/2010/main" val="3946574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4</a:t>
            </a:fld>
            <a:endParaRPr lang="en-US" dirty="0"/>
          </a:p>
        </p:txBody>
      </p:sp>
    </p:spTree>
    <p:extLst>
      <p:ext uri="{BB962C8B-B14F-4D97-AF65-F5344CB8AC3E}">
        <p14:creationId xmlns:p14="http://schemas.microsoft.com/office/powerpoint/2010/main" val="990704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5</a:t>
            </a:fld>
            <a:endParaRPr lang="en-US" dirty="0"/>
          </a:p>
        </p:txBody>
      </p:sp>
    </p:spTree>
    <p:extLst>
      <p:ext uri="{BB962C8B-B14F-4D97-AF65-F5344CB8AC3E}">
        <p14:creationId xmlns:p14="http://schemas.microsoft.com/office/powerpoint/2010/main" val="4117884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6</a:t>
            </a:fld>
            <a:endParaRPr lang="en-US" dirty="0"/>
          </a:p>
        </p:txBody>
      </p:sp>
    </p:spTree>
    <p:extLst>
      <p:ext uri="{BB962C8B-B14F-4D97-AF65-F5344CB8AC3E}">
        <p14:creationId xmlns:p14="http://schemas.microsoft.com/office/powerpoint/2010/main" val="1785197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7</a:t>
            </a:fld>
            <a:endParaRPr lang="en-US" dirty="0"/>
          </a:p>
        </p:txBody>
      </p:sp>
    </p:spTree>
    <p:extLst>
      <p:ext uri="{BB962C8B-B14F-4D97-AF65-F5344CB8AC3E}">
        <p14:creationId xmlns:p14="http://schemas.microsoft.com/office/powerpoint/2010/main" val="1083009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8</a:t>
            </a:fld>
            <a:endParaRPr lang="en-US" dirty="0"/>
          </a:p>
        </p:txBody>
      </p:sp>
    </p:spTree>
    <p:extLst>
      <p:ext uri="{BB962C8B-B14F-4D97-AF65-F5344CB8AC3E}">
        <p14:creationId xmlns:p14="http://schemas.microsoft.com/office/powerpoint/2010/main" val="184365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9</a:t>
            </a:fld>
            <a:endParaRPr lang="en-US" dirty="0"/>
          </a:p>
        </p:txBody>
      </p:sp>
    </p:spTree>
    <p:extLst>
      <p:ext uri="{BB962C8B-B14F-4D97-AF65-F5344CB8AC3E}">
        <p14:creationId xmlns:p14="http://schemas.microsoft.com/office/powerpoint/2010/main" val="2507934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r>
              <a:rPr lang="en-US"/>
              <a:t>20XX</a:t>
            </a:r>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7666156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0873301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r>
              <a:rPr lang="en-US"/>
              <a:t>20XX</a:t>
            </a:r>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039887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hasCustomPrompt="1"/>
          </p:nvPr>
        </p:nvSpPr>
        <p:spPr>
          <a:xfrm>
            <a:off x="457200" y="1070901"/>
            <a:ext cx="11265407" cy="1499616"/>
          </a:xfrm>
        </p:spPr>
        <p:txBody>
          <a:bodyPr>
            <a:noAutofit/>
          </a:bodyPr>
          <a:lstStyle>
            <a:lvl1pPr>
              <a:defRPr/>
            </a:lvl1pPr>
          </a:lstStyle>
          <a:p>
            <a:r>
              <a:rPr lang="en-US" dirty="0"/>
              <a:t>Click to add title</a:t>
            </a:r>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hasCustomPrompt="1"/>
          </p:nvPr>
        </p:nvSpPr>
        <p:spPr>
          <a:xfrm>
            <a:off x="448055" y="3103684"/>
            <a:ext cx="11274551" cy="3287971"/>
          </a:xfrm>
          <a:solidFill>
            <a:schemeClr val="accent2"/>
          </a:solidFill>
        </p:spPr>
        <p:txBody>
          <a:bodyPr anchor="t" anchorCtr="0">
            <a:normAutofit/>
          </a:bodyPr>
          <a:lstStyle>
            <a:lvl1pPr marL="0" indent="0" algn="ctr">
              <a:buNone/>
              <a:defRPr/>
            </a:lvl1pPr>
          </a:lstStyle>
          <a:p>
            <a:r>
              <a:rPr lang="en-US" dirty="0"/>
              <a:t>Click to add picture</a:t>
            </a:r>
          </a:p>
        </p:txBody>
      </p:sp>
    </p:spTree>
    <p:extLst>
      <p:ext uri="{BB962C8B-B14F-4D97-AF65-F5344CB8AC3E}">
        <p14:creationId xmlns:p14="http://schemas.microsoft.com/office/powerpoint/2010/main" val="22281959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457200" y="640079"/>
            <a:ext cx="3657600" cy="2100851"/>
          </a:xfrm>
        </p:spPr>
        <p:txBody>
          <a:bodyPr>
            <a:noAutofit/>
          </a:bodyPr>
          <a:lstStyle>
            <a:lvl1pPr>
              <a:defRPr/>
            </a:lvl1pPr>
          </a:lstStyle>
          <a:p>
            <a:r>
              <a:rPr lang="en-US"/>
              <a:t>Click to edit Master title style</a:t>
            </a:r>
            <a:endParaRPr lang="en-US" dirty="0"/>
          </a:p>
        </p:txBody>
      </p:sp>
      <p:sp>
        <p:nvSpPr>
          <p:cNvPr id="2" name="Content Placeholder 5">
            <a:extLst>
              <a:ext uri="{FF2B5EF4-FFF2-40B4-BE49-F238E27FC236}">
                <a16:creationId xmlns:a16="http://schemas.microsoft.com/office/drawing/2014/main" id="{FC87D77D-2EA4-028B-1ACF-E1120CE8F0E0}"/>
              </a:ext>
            </a:extLst>
          </p:cNvPr>
          <p:cNvSpPr>
            <a:spLocks noGrp="1"/>
          </p:cNvSpPr>
          <p:nvPr>
            <p:ph sz="quarter" idx="4" hasCustomPrompt="1"/>
          </p:nvPr>
        </p:nvSpPr>
        <p:spPr>
          <a:xfrm>
            <a:off x="457201" y="2862470"/>
            <a:ext cx="3657600" cy="3510898"/>
          </a:xfrm>
        </p:spPr>
        <p:txBody>
          <a:bodyPr anchor="t" anchorCtr="0">
            <a:normAutofit/>
          </a:bodyPr>
          <a:lstStyle>
            <a:lvl1pPr marL="0" indent="0">
              <a:buNone/>
              <a:defRPr/>
            </a:lvl1pPr>
          </a:lstStyle>
          <a:p>
            <a:pPr lvl="0"/>
            <a:r>
              <a:rPr lang="en-US" dirty="0"/>
              <a:t>Click to add text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a:extLst>
              <a:ext uri="{FF2B5EF4-FFF2-40B4-BE49-F238E27FC236}">
                <a16:creationId xmlns:a16="http://schemas.microsoft.com/office/drawing/2014/main" id="{CCFA45C0-9EBE-13AF-9B5D-9D5F4BF223E0}"/>
              </a:ext>
            </a:extLst>
          </p:cNvPr>
          <p:cNvSpPr>
            <a:spLocks noGrp="1"/>
          </p:cNvSpPr>
          <p:nvPr>
            <p:ph type="pic" sz="quarter" idx="13" hasCustomPrompt="1"/>
          </p:nvPr>
        </p:nvSpPr>
        <p:spPr>
          <a:xfrm>
            <a:off x="4242815" y="640080"/>
            <a:ext cx="7491984" cy="5751576"/>
          </a:xfrm>
          <a:custGeom>
            <a:avLst/>
            <a:gdLst>
              <a:gd name="connsiteX0" fmla="*/ 3800341 w 7491984"/>
              <a:gd name="connsiteY0" fmla="*/ 0 h 5751576"/>
              <a:gd name="connsiteX1" fmla="*/ 7491984 w 7491984"/>
              <a:gd name="connsiteY1" fmla="*/ 0 h 5751576"/>
              <a:gd name="connsiteX2" fmla="*/ 7491984 w 7491984"/>
              <a:gd name="connsiteY2" fmla="*/ 5751576 h 5751576"/>
              <a:gd name="connsiteX3" fmla="*/ 3800341 w 7491984"/>
              <a:gd name="connsiteY3" fmla="*/ 5751576 h 5751576"/>
              <a:gd name="connsiteX4" fmla="*/ 0 w 7491984"/>
              <a:gd name="connsiteY4" fmla="*/ 0 h 5751576"/>
              <a:gd name="connsiteX5" fmla="*/ 3696432 w 7491984"/>
              <a:gd name="connsiteY5" fmla="*/ 0 h 5751576"/>
              <a:gd name="connsiteX6" fmla="*/ 3696432 w 7491984"/>
              <a:gd name="connsiteY6" fmla="*/ 5751576 h 5751576"/>
              <a:gd name="connsiteX7" fmla="*/ 0 w 7491984"/>
              <a:gd name="connsiteY7" fmla="*/ 5751576 h 5751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91984" h="5751576">
                <a:moveTo>
                  <a:pt x="3800341" y="0"/>
                </a:moveTo>
                <a:lnTo>
                  <a:pt x="7491984" y="0"/>
                </a:lnTo>
                <a:lnTo>
                  <a:pt x="7491984" y="5751576"/>
                </a:lnTo>
                <a:lnTo>
                  <a:pt x="3800341" y="5751576"/>
                </a:lnTo>
                <a:close/>
                <a:moveTo>
                  <a:pt x="0" y="0"/>
                </a:moveTo>
                <a:lnTo>
                  <a:pt x="3696432" y="0"/>
                </a:lnTo>
                <a:lnTo>
                  <a:pt x="3696432" y="5751576"/>
                </a:lnTo>
                <a:lnTo>
                  <a:pt x="0" y="5751576"/>
                </a:lnTo>
                <a:close/>
              </a:path>
            </a:pathLst>
          </a:custGeom>
          <a:solidFill>
            <a:schemeClr val="accent2"/>
          </a:solidFill>
        </p:spPr>
        <p:txBody>
          <a:bodyPr wrap="square" anchor="t" anchorCtr="0">
            <a:noAutofit/>
          </a:bodyPr>
          <a:lstStyle>
            <a:lvl1pPr marL="0" indent="0" algn="ctr">
              <a:buNone/>
              <a:defRPr/>
            </a:lvl1pPr>
          </a:lstStyle>
          <a:p>
            <a:r>
              <a:rPr lang="en-US" dirty="0"/>
              <a:t>Click to add picture</a:t>
            </a:r>
          </a:p>
        </p:txBody>
      </p:sp>
      <p:sp>
        <p:nvSpPr>
          <p:cNvPr id="9" name="Date Placeholder 8">
            <a:extLst>
              <a:ext uri="{FF2B5EF4-FFF2-40B4-BE49-F238E27FC236}">
                <a16:creationId xmlns:a16="http://schemas.microsoft.com/office/drawing/2014/main" id="{D5DDC5FA-EEDB-898F-533E-4094ADA899B9}"/>
              </a:ext>
            </a:extLst>
          </p:cNvPr>
          <p:cNvSpPr>
            <a:spLocks noGrp="1"/>
          </p:cNvSpPr>
          <p:nvPr>
            <p:ph type="dt" sz="half" idx="15"/>
          </p:nvPr>
        </p:nvSpPr>
        <p:spPr/>
        <p:txBody>
          <a:bodyPr/>
          <a:lstStyle/>
          <a:p>
            <a:r>
              <a:rPr lang="en-US"/>
              <a:t>20XX</a:t>
            </a:r>
            <a:endParaRPr lang="en-US" dirty="0"/>
          </a:p>
        </p:txBody>
      </p:sp>
      <p:sp>
        <p:nvSpPr>
          <p:cNvPr id="12" name="Footer Placeholder 11">
            <a:extLst>
              <a:ext uri="{FF2B5EF4-FFF2-40B4-BE49-F238E27FC236}">
                <a16:creationId xmlns:a16="http://schemas.microsoft.com/office/drawing/2014/main" id="{E79B0359-4B55-D899-E584-A8E6B2ED9123}"/>
              </a:ext>
            </a:extLst>
          </p:cNvPr>
          <p:cNvSpPr>
            <a:spLocks noGrp="1"/>
          </p:cNvSpPr>
          <p:nvPr>
            <p:ph type="ftr" sz="quarter" idx="16"/>
          </p:nvPr>
        </p:nvSpPr>
        <p:spPr/>
        <p:txBody>
          <a:bodyPr/>
          <a:lstStyle/>
          <a:p>
            <a:endParaRPr lang="en-US" dirty="0"/>
          </a:p>
        </p:txBody>
      </p:sp>
      <p:sp>
        <p:nvSpPr>
          <p:cNvPr id="13" name="Slide Number Placeholder 12">
            <a:extLst>
              <a:ext uri="{FF2B5EF4-FFF2-40B4-BE49-F238E27FC236}">
                <a16:creationId xmlns:a16="http://schemas.microsoft.com/office/drawing/2014/main" id="{6B916D02-76FE-EAED-CC51-A50448811F7D}"/>
              </a:ext>
            </a:extLst>
          </p:cNvPr>
          <p:cNvSpPr>
            <a:spLocks noGrp="1"/>
          </p:cNvSpPr>
          <p:nvPr>
            <p:ph type="sldNum" sz="quarter" idx="17"/>
          </p:nvPr>
        </p:nvSpPr>
        <p:spPr>
          <a:xfrm>
            <a:off x="10682289" y="6423914"/>
            <a:ext cx="1052510" cy="365125"/>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03417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787D40-90B5-470E-95A2-784F1CB479C9}"/>
              </a:ext>
            </a:extLst>
          </p:cNvPr>
          <p:cNvSpPr>
            <a:spLocks noGrp="1"/>
          </p:cNvSpPr>
          <p:nvPr>
            <p:ph type="ctrTitle" hasCustomPrompt="1"/>
          </p:nvPr>
        </p:nvSpPr>
        <p:spPr>
          <a:xfrm>
            <a:off x="449580" y="4423702"/>
            <a:ext cx="11292839" cy="1550378"/>
          </a:xfrm>
        </p:spPr>
        <p:txBody>
          <a:bodyPr>
            <a:noAutofit/>
          </a:bodyPr>
          <a:lstStyle>
            <a:lvl1pPr algn="ctr">
              <a:defRPr/>
            </a:lvl1pPr>
          </a:lstStyle>
          <a:p>
            <a:r>
              <a:rPr lang="en-US" dirty="0"/>
              <a:t>Click to add title</a:t>
            </a:r>
          </a:p>
        </p:txBody>
      </p:sp>
      <p:sp>
        <p:nvSpPr>
          <p:cNvPr id="3" name="Picture Placeholder 2">
            <a:extLst>
              <a:ext uri="{FF2B5EF4-FFF2-40B4-BE49-F238E27FC236}">
                <a16:creationId xmlns:a16="http://schemas.microsoft.com/office/drawing/2014/main" id="{D528BC27-38F1-47F3-EC35-7DD8B88A7533}"/>
              </a:ext>
            </a:extLst>
          </p:cNvPr>
          <p:cNvSpPr>
            <a:spLocks noGrp="1"/>
          </p:cNvSpPr>
          <p:nvPr>
            <p:ph type="pic" sz="quarter" idx="13" hasCustomPrompt="1"/>
          </p:nvPr>
        </p:nvSpPr>
        <p:spPr>
          <a:xfrm>
            <a:off x="449580" y="705104"/>
            <a:ext cx="11292840" cy="3643376"/>
          </a:xfrm>
          <a:custGeom>
            <a:avLst/>
            <a:gdLst>
              <a:gd name="connsiteX0" fmla="*/ 7593576 w 11292840"/>
              <a:gd name="connsiteY0" fmla="*/ 0 h 3643376"/>
              <a:gd name="connsiteX1" fmla="*/ 11292840 w 11292840"/>
              <a:gd name="connsiteY1" fmla="*/ 0 h 3643376"/>
              <a:gd name="connsiteX2" fmla="*/ 11292840 w 11292840"/>
              <a:gd name="connsiteY2" fmla="*/ 3643376 h 3643376"/>
              <a:gd name="connsiteX3" fmla="*/ 7593576 w 11292840"/>
              <a:gd name="connsiteY3" fmla="*/ 3643376 h 3643376"/>
              <a:gd name="connsiteX4" fmla="*/ 0 w 11292840"/>
              <a:gd name="connsiteY4" fmla="*/ 0 h 3643376"/>
              <a:gd name="connsiteX5" fmla="*/ 7489667 w 11292840"/>
              <a:gd name="connsiteY5" fmla="*/ 0 h 3643376"/>
              <a:gd name="connsiteX6" fmla="*/ 7489667 w 11292840"/>
              <a:gd name="connsiteY6" fmla="*/ 3643376 h 3643376"/>
              <a:gd name="connsiteX7" fmla="*/ 0 w 11292840"/>
              <a:gd name="connsiteY7" fmla="*/ 3643376 h 3643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92840" h="3643376">
                <a:moveTo>
                  <a:pt x="7593576" y="0"/>
                </a:moveTo>
                <a:lnTo>
                  <a:pt x="11292840" y="0"/>
                </a:lnTo>
                <a:lnTo>
                  <a:pt x="11292840" y="3643376"/>
                </a:lnTo>
                <a:lnTo>
                  <a:pt x="7593576" y="3643376"/>
                </a:lnTo>
                <a:close/>
                <a:moveTo>
                  <a:pt x="0" y="0"/>
                </a:moveTo>
                <a:lnTo>
                  <a:pt x="7489667" y="0"/>
                </a:lnTo>
                <a:lnTo>
                  <a:pt x="7489667" y="3643376"/>
                </a:lnTo>
                <a:lnTo>
                  <a:pt x="0" y="3643376"/>
                </a:lnTo>
                <a:close/>
              </a:path>
            </a:pathLst>
          </a:custGeom>
          <a:solidFill>
            <a:schemeClr val="accent2"/>
          </a:solidFill>
        </p:spPr>
        <p:txBody>
          <a:bodyPr wrap="square" anchor="t">
            <a:noAutofit/>
          </a:bodyPr>
          <a:lstStyle>
            <a:lvl1pPr marL="0" indent="0" algn="ctr">
              <a:buNone/>
              <a:defRPr/>
            </a:lvl1pPr>
          </a:lstStyle>
          <a:p>
            <a:pPr marL="0" marR="0" lvl="0" indent="0" algn="ctr"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dirty="0"/>
              <a:t>Click to add picture</a:t>
            </a:r>
          </a:p>
          <a:p>
            <a:endParaRPr lang="en-US" dirty="0"/>
          </a:p>
        </p:txBody>
      </p:sp>
    </p:spTree>
    <p:extLst>
      <p:ext uri="{BB962C8B-B14F-4D97-AF65-F5344CB8AC3E}">
        <p14:creationId xmlns:p14="http://schemas.microsoft.com/office/powerpoint/2010/main" val="6253343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ntroduction bottom">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9CC542F-D03C-4537-9B6E-7F653B651524}"/>
              </a:ext>
            </a:extLst>
          </p:cNvPr>
          <p:cNvSpPr>
            <a:spLocks noGrp="1"/>
          </p:cNvSpPr>
          <p:nvPr>
            <p:ph type="title" hasCustomPrompt="1"/>
          </p:nvPr>
        </p:nvSpPr>
        <p:spPr>
          <a:xfrm>
            <a:off x="457200" y="2878091"/>
            <a:ext cx="3729789" cy="3440485"/>
          </a:xfrm>
        </p:spPr>
        <p:txBody>
          <a:bodyPr tIns="182880" bIns="182880" anchor="ctr" anchorCtr="0">
            <a:noAutofit/>
          </a:bodyPr>
          <a:lstStyle/>
          <a:p>
            <a:r>
              <a:rPr lang="en-US" dirty="0"/>
              <a:t>Click to add title</a:t>
            </a:r>
            <a:endParaRPr lang="en-US" dirty="0">
              <a:solidFill>
                <a:schemeClr val="tx2"/>
              </a:solidFill>
            </a:endParaRPr>
          </a:p>
        </p:txBody>
      </p:sp>
      <p:sp>
        <p:nvSpPr>
          <p:cNvPr id="3" name="Picture Placeholder 2">
            <a:extLst>
              <a:ext uri="{FF2B5EF4-FFF2-40B4-BE49-F238E27FC236}">
                <a16:creationId xmlns:a16="http://schemas.microsoft.com/office/drawing/2014/main" id="{130F1D2B-CBE7-6279-2158-7A9F3B5D5C61}"/>
              </a:ext>
            </a:extLst>
          </p:cNvPr>
          <p:cNvSpPr>
            <a:spLocks noGrp="1"/>
          </p:cNvSpPr>
          <p:nvPr>
            <p:ph type="pic" sz="quarter" idx="19" hasCustomPrompt="1"/>
          </p:nvPr>
        </p:nvSpPr>
        <p:spPr>
          <a:xfrm>
            <a:off x="457200" y="670560"/>
            <a:ext cx="11267440" cy="2139696"/>
          </a:xfrm>
          <a:custGeom>
            <a:avLst/>
            <a:gdLst>
              <a:gd name="connsiteX0" fmla="*/ 3783068 w 11267440"/>
              <a:gd name="connsiteY0" fmla="*/ 0 h 2139696"/>
              <a:gd name="connsiteX1" fmla="*/ 11267440 w 11267440"/>
              <a:gd name="connsiteY1" fmla="*/ 0 h 2139696"/>
              <a:gd name="connsiteX2" fmla="*/ 11267440 w 11267440"/>
              <a:gd name="connsiteY2" fmla="*/ 2139696 h 2139696"/>
              <a:gd name="connsiteX3" fmla="*/ 3783068 w 11267440"/>
              <a:gd name="connsiteY3" fmla="*/ 2139696 h 2139696"/>
              <a:gd name="connsiteX4" fmla="*/ 0 w 11267440"/>
              <a:gd name="connsiteY4" fmla="*/ 0 h 2139696"/>
              <a:gd name="connsiteX5" fmla="*/ 3677799 w 11267440"/>
              <a:gd name="connsiteY5" fmla="*/ 0 h 2139696"/>
              <a:gd name="connsiteX6" fmla="*/ 3677799 w 11267440"/>
              <a:gd name="connsiteY6" fmla="*/ 2139696 h 2139696"/>
              <a:gd name="connsiteX7" fmla="*/ 0 w 11267440"/>
              <a:gd name="connsiteY7" fmla="*/ 2139696 h 2139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67440" h="2139696">
                <a:moveTo>
                  <a:pt x="3783068" y="0"/>
                </a:moveTo>
                <a:lnTo>
                  <a:pt x="11267440" y="0"/>
                </a:lnTo>
                <a:lnTo>
                  <a:pt x="11267440" y="2139696"/>
                </a:lnTo>
                <a:lnTo>
                  <a:pt x="3783068" y="2139696"/>
                </a:lnTo>
                <a:close/>
                <a:moveTo>
                  <a:pt x="0" y="0"/>
                </a:moveTo>
                <a:lnTo>
                  <a:pt x="3677799" y="0"/>
                </a:lnTo>
                <a:lnTo>
                  <a:pt x="3677799" y="2139696"/>
                </a:lnTo>
                <a:lnTo>
                  <a:pt x="0" y="2139696"/>
                </a:lnTo>
                <a:close/>
              </a:path>
            </a:pathLst>
          </a:custGeom>
          <a:solidFill>
            <a:schemeClr val="accent2"/>
          </a:solidFill>
        </p:spPr>
        <p:txBody>
          <a:bodyPr wrap="square" anchor="t" anchorCtr="0">
            <a:noAutofit/>
          </a:bodyPr>
          <a:lstStyle>
            <a:lvl1pPr marL="0" indent="0" algn="ctr">
              <a:buNone/>
              <a:defRPr/>
            </a:lvl1pPr>
          </a:lstStyle>
          <a:p>
            <a:r>
              <a:rPr lang="en-US" dirty="0"/>
              <a:t>Click to add picture</a:t>
            </a:r>
          </a:p>
        </p:txBody>
      </p:sp>
      <p:sp>
        <p:nvSpPr>
          <p:cNvPr id="7" name="Content Placeholder 5">
            <a:extLst>
              <a:ext uri="{FF2B5EF4-FFF2-40B4-BE49-F238E27FC236}">
                <a16:creationId xmlns:a16="http://schemas.microsoft.com/office/drawing/2014/main" id="{135EE74D-5A60-B83C-5C2D-7B6FEA778FCB}"/>
              </a:ext>
            </a:extLst>
          </p:cNvPr>
          <p:cNvSpPr>
            <a:spLocks noGrp="1"/>
          </p:cNvSpPr>
          <p:nvPr>
            <p:ph sz="quarter" idx="4" hasCustomPrompt="1"/>
          </p:nvPr>
        </p:nvSpPr>
        <p:spPr>
          <a:xfrm>
            <a:off x="4305827" y="2878091"/>
            <a:ext cx="7418813" cy="3440485"/>
          </a:xfrm>
        </p:spPr>
        <p:txBody>
          <a:bodyPr anchor="ctr" anchorCtr="0">
            <a:normAutofit/>
          </a:bodyPr>
          <a:lstStyle>
            <a:lvl1pPr marL="283464" indent="-283464">
              <a:buFont typeface="Arial" panose="020B0604020202020204" pitchFamily="34" charset="0"/>
              <a:buChar char="•"/>
              <a:defRPr/>
            </a:lvl1pPr>
            <a:lvl2pPr marL="283464" indent="-283464">
              <a:buFont typeface="Arial" panose="020B0604020202020204" pitchFamily="34" charset="0"/>
              <a:buChar char="•"/>
              <a:defRPr/>
            </a:lvl2pPr>
            <a:lvl3pPr marL="283464" indent="-283464">
              <a:buFont typeface="Arial" panose="020B0604020202020204" pitchFamily="34" charset="0"/>
              <a:buChar char="•"/>
              <a:defRPr/>
            </a:lvl3pPr>
            <a:lvl4pPr marL="283464" indent="-283464">
              <a:buFont typeface="Arial" panose="020B0604020202020204" pitchFamily="34" charset="0"/>
              <a:buChar char="•"/>
              <a:defRPr/>
            </a:lvl4pPr>
            <a:lvl5pPr marL="283464" indent="-283464">
              <a:buFont typeface="Arial" panose="020B0604020202020204" pitchFamily="34" charset="0"/>
              <a:buChar char="•"/>
              <a:defRPr/>
            </a:lvl5pPr>
          </a:lstStyle>
          <a:p>
            <a:pPr lvl="0"/>
            <a:r>
              <a:rPr lang="en-US" dirty="0"/>
              <a:t>Click to add text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a:extLst>
              <a:ext uri="{FF2B5EF4-FFF2-40B4-BE49-F238E27FC236}">
                <a16:creationId xmlns:a16="http://schemas.microsoft.com/office/drawing/2014/main" id="{2BCF1FAD-0BAD-2574-3352-B152DF76C150}"/>
              </a:ext>
            </a:extLst>
          </p:cNvPr>
          <p:cNvSpPr>
            <a:spLocks noGrp="1"/>
          </p:cNvSpPr>
          <p:nvPr>
            <p:ph type="ftr" sz="quarter" idx="17"/>
          </p:nvPr>
        </p:nvSpPr>
        <p:spPr/>
        <p:txBody>
          <a:bodyPr/>
          <a:lstStyle/>
          <a:p>
            <a:endParaRPr lang="en-US" dirty="0"/>
          </a:p>
        </p:txBody>
      </p:sp>
      <p:sp>
        <p:nvSpPr>
          <p:cNvPr id="9" name="Date Placeholder 8">
            <a:extLst>
              <a:ext uri="{FF2B5EF4-FFF2-40B4-BE49-F238E27FC236}">
                <a16:creationId xmlns:a16="http://schemas.microsoft.com/office/drawing/2014/main" id="{EC328E41-645E-D257-FFF3-93344A8E4FA5}"/>
              </a:ext>
            </a:extLst>
          </p:cNvPr>
          <p:cNvSpPr>
            <a:spLocks noGrp="1"/>
          </p:cNvSpPr>
          <p:nvPr>
            <p:ph type="dt" sz="half" idx="16"/>
          </p:nvPr>
        </p:nvSpPr>
        <p:spPr/>
        <p:txBody>
          <a:bodyPr/>
          <a:lstStyle/>
          <a:p>
            <a:r>
              <a:rPr lang="en-US"/>
              <a:t>20XX</a:t>
            </a:r>
            <a:endParaRPr lang="en-US" dirty="0"/>
          </a:p>
        </p:txBody>
      </p:sp>
      <p:sp>
        <p:nvSpPr>
          <p:cNvPr id="14" name="Slide Number Placeholder 13">
            <a:extLst>
              <a:ext uri="{FF2B5EF4-FFF2-40B4-BE49-F238E27FC236}">
                <a16:creationId xmlns:a16="http://schemas.microsoft.com/office/drawing/2014/main" id="{DEF9E45A-6561-C074-14CE-B3B63476D221}"/>
              </a:ext>
            </a:extLst>
          </p:cNvPr>
          <p:cNvSpPr>
            <a:spLocks noGrp="1"/>
          </p:cNvSpPr>
          <p:nvPr>
            <p:ph type="sldNum" sz="quarter" idx="18"/>
          </p:nvPr>
        </p:nvSpPr>
        <p:spPr>
          <a:xfrm>
            <a:off x="10672130" y="6423914"/>
            <a:ext cx="1052510" cy="365125"/>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48583640"/>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462151" y="666984"/>
            <a:ext cx="3672970" cy="2125911"/>
          </a:xfrm>
        </p:spPr>
        <p:txBody>
          <a:bodyPr>
            <a:noAutofit/>
          </a:bodyPr>
          <a:lstStyle>
            <a:lvl1pPr algn="l">
              <a:defRPr/>
            </a:lvl1pPr>
          </a:lstStyle>
          <a:p>
            <a:r>
              <a:rPr lang="en-US" noProof="0"/>
              <a:t>Click to edit Master title style</a:t>
            </a:r>
            <a:endParaRPr lang="en-US" noProof="0" dirty="0"/>
          </a:p>
        </p:txBody>
      </p:sp>
      <p:sp>
        <p:nvSpPr>
          <p:cNvPr id="2" name="Content Placeholder 5">
            <a:extLst>
              <a:ext uri="{FF2B5EF4-FFF2-40B4-BE49-F238E27FC236}">
                <a16:creationId xmlns:a16="http://schemas.microsoft.com/office/drawing/2014/main" id="{5A0AD703-0A43-5323-CCB2-832D424EF2DB}"/>
              </a:ext>
            </a:extLst>
          </p:cNvPr>
          <p:cNvSpPr>
            <a:spLocks noGrp="1"/>
          </p:cNvSpPr>
          <p:nvPr>
            <p:ph sz="quarter" idx="4" hasCustomPrompt="1"/>
          </p:nvPr>
        </p:nvSpPr>
        <p:spPr>
          <a:xfrm>
            <a:off x="462151" y="2862479"/>
            <a:ext cx="3672970" cy="3491849"/>
          </a:xfrm>
        </p:spPr>
        <p:txBody>
          <a:bodyPr anchor="t" anchorCtr="0">
            <a:normAutofit/>
          </a:bodyPr>
          <a:lstStyle>
            <a:lvl1pPr marL="0" indent="0">
              <a:buNone/>
              <a:defRPr/>
            </a:lvl1pPr>
          </a:lstStyle>
          <a:p>
            <a:pPr lvl="0"/>
            <a:r>
              <a:rPr lang="en-US" noProof="0" dirty="0"/>
              <a:t>Click to add text </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Picture Placeholder 3">
            <a:extLst>
              <a:ext uri="{FF2B5EF4-FFF2-40B4-BE49-F238E27FC236}">
                <a16:creationId xmlns:a16="http://schemas.microsoft.com/office/drawing/2014/main" id="{4627B629-9CBE-3ECF-2D88-F07AACD0374E}"/>
              </a:ext>
            </a:extLst>
          </p:cNvPr>
          <p:cNvSpPr>
            <a:spLocks noGrp="1"/>
          </p:cNvSpPr>
          <p:nvPr>
            <p:ph type="pic" sz="quarter" idx="13" hasCustomPrompt="1"/>
          </p:nvPr>
        </p:nvSpPr>
        <p:spPr>
          <a:xfrm>
            <a:off x="4231970" y="666985"/>
            <a:ext cx="7497880" cy="5687344"/>
          </a:xfrm>
          <a:custGeom>
            <a:avLst/>
            <a:gdLst>
              <a:gd name="connsiteX0" fmla="*/ 3803282 w 7497880"/>
              <a:gd name="connsiteY0" fmla="*/ 0 h 5687344"/>
              <a:gd name="connsiteX1" fmla="*/ 7497880 w 7497880"/>
              <a:gd name="connsiteY1" fmla="*/ 0 h 5687344"/>
              <a:gd name="connsiteX2" fmla="*/ 7497880 w 7497880"/>
              <a:gd name="connsiteY2" fmla="*/ 4581885 h 5687344"/>
              <a:gd name="connsiteX3" fmla="*/ 3803282 w 7497880"/>
              <a:gd name="connsiteY3" fmla="*/ 4581885 h 5687344"/>
              <a:gd name="connsiteX4" fmla="*/ 0 w 7497880"/>
              <a:gd name="connsiteY4" fmla="*/ 0 h 5687344"/>
              <a:gd name="connsiteX5" fmla="*/ 3699373 w 7497880"/>
              <a:gd name="connsiteY5" fmla="*/ 0 h 5687344"/>
              <a:gd name="connsiteX6" fmla="*/ 3699373 w 7497880"/>
              <a:gd name="connsiteY6" fmla="*/ 4581885 h 5687344"/>
              <a:gd name="connsiteX7" fmla="*/ 2 w 7497880"/>
              <a:gd name="connsiteY7" fmla="*/ 4581885 h 5687344"/>
              <a:gd name="connsiteX8" fmla="*/ 2 w 7497880"/>
              <a:gd name="connsiteY8" fmla="*/ 4679200 h 5687344"/>
              <a:gd name="connsiteX9" fmla="*/ 3699373 w 7497880"/>
              <a:gd name="connsiteY9" fmla="*/ 4679200 h 5687344"/>
              <a:gd name="connsiteX10" fmla="*/ 3699373 w 7497880"/>
              <a:gd name="connsiteY10" fmla="*/ 5679350 h 5687344"/>
              <a:gd name="connsiteX11" fmla="*/ 3803282 w 7497880"/>
              <a:gd name="connsiteY11" fmla="*/ 5679350 h 5687344"/>
              <a:gd name="connsiteX12" fmla="*/ 3803282 w 7497880"/>
              <a:gd name="connsiteY12" fmla="*/ 4679200 h 5687344"/>
              <a:gd name="connsiteX13" fmla="*/ 7497880 w 7497880"/>
              <a:gd name="connsiteY13" fmla="*/ 4679200 h 5687344"/>
              <a:gd name="connsiteX14" fmla="*/ 7497880 w 7497880"/>
              <a:gd name="connsiteY14" fmla="*/ 5687344 h 5687344"/>
              <a:gd name="connsiteX15" fmla="*/ 0 w 7497880"/>
              <a:gd name="connsiteY15" fmla="*/ 5687344 h 568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497880" h="5687344">
                <a:moveTo>
                  <a:pt x="3803282" y="0"/>
                </a:moveTo>
                <a:lnTo>
                  <a:pt x="7497880" y="0"/>
                </a:lnTo>
                <a:lnTo>
                  <a:pt x="7497880" y="4581885"/>
                </a:lnTo>
                <a:lnTo>
                  <a:pt x="3803282" y="4581885"/>
                </a:lnTo>
                <a:close/>
                <a:moveTo>
                  <a:pt x="0" y="0"/>
                </a:moveTo>
                <a:lnTo>
                  <a:pt x="3699373" y="0"/>
                </a:lnTo>
                <a:lnTo>
                  <a:pt x="3699373" y="4581885"/>
                </a:lnTo>
                <a:lnTo>
                  <a:pt x="2" y="4581885"/>
                </a:lnTo>
                <a:lnTo>
                  <a:pt x="2" y="4679200"/>
                </a:lnTo>
                <a:lnTo>
                  <a:pt x="3699373" y="4679200"/>
                </a:lnTo>
                <a:lnTo>
                  <a:pt x="3699373" y="5679350"/>
                </a:lnTo>
                <a:lnTo>
                  <a:pt x="3803282" y="5679350"/>
                </a:lnTo>
                <a:lnTo>
                  <a:pt x="3803282" y="4679200"/>
                </a:lnTo>
                <a:lnTo>
                  <a:pt x="7497880" y="4679200"/>
                </a:lnTo>
                <a:lnTo>
                  <a:pt x="7497880" y="5687344"/>
                </a:lnTo>
                <a:lnTo>
                  <a:pt x="0" y="5687344"/>
                </a:lnTo>
                <a:close/>
              </a:path>
            </a:pathLst>
          </a:custGeom>
          <a:solidFill>
            <a:schemeClr val="accent2"/>
          </a:solidFill>
        </p:spPr>
        <p:txBody>
          <a:bodyPr wrap="square" anchor="t">
            <a:noAutofit/>
          </a:bodyPr>
          <a:lstStyle>
            <a:lvl1pPr marL="0" indent="0" algn="ctr">
              <a:buNone/>
              <a:defRPr/>
            </a:lvl1pPr>
          </a:lstStyle>
          <a:p>
            <a:r>
              <a:rPr lang="en-US" noProof="0" dirty="0"/>
              <a:t>Click to add picture</a:t>
            </a:r>
          </a:p>
        </p:txBody>
      </p:sp>
      <p:sp>
        <p:nvSpPr>
          <p:cNvPr id="6" name="Date Placeholder 5">
            <a:extLst>
              <a:ext uri="{FF2B5EF4-FFF2-40B4-BE49-F238E27FC236}">
                <a16:creationId xmlns:a16="http://schemas.microsoft.com/office/drawing/2014/main" id="{90DD7D93-4C4D-E385-9F8C-40536F0BDEA2}"/>
              </a:ext>
            </a:extLst>
          </p:cNvPr>
          <p:cNvSpPr>
            <a:spLocks noGrp="1"/>
          </p:cNvSpPr>
          <p:nvPr>
            <p:ph type="dt" sz="half" idx="14"/>
          </p:nvPr>
        </p:nvSpPr>
        <p:spPr/>
        <p:txBody>
          <a:bodyPr/>
          <a:lstStyle/>
          <a:p>
            <a:r>
              <a:rPr lang="en-US" noProof="0"/>
              <a:t>20XX</a:t>
            </a:r>
            <a:endParaRPr lang="en-US" noProof="0" dirty="0"/>
          </a:p>
        </p:txBody>
      </p:sp>
      <p:sp>
        <p:nvSpPr>
          <p:cNvPr id="7" name="Footer Placeholder 6">
            <a:extLst>
              <a:ext uri="{FF2B5EF4-FFF2-40B4-BE49-F238E27FC236}">
                <a16:creationId xmlns:a16="http://schemas.microsoft.com/office/drawing/2014/main" id="{BC99FA72-244D-9DC3-C9B7-E7DAD50A01F7}"/>
              </a:ext>
            </a:extLst>
          </p:cNvPr>
          <p:cNvSpPr>
            <a:spLocks noGrp="1"/>
          </p:cNvSpPr>
          <p:nvPr>
            <p:ph type="ftr" sz="quarter" idx="15"/>
          </p:nvPr>
        </p:nvSpPr>
        <p:spPr/>
        <p:txBody>
          <a:bodyPr/>
          <a:lstStyle/>
          <a:p>
            <a:endParaRPr lang="en-US" noProof="0" dirty="0"/>
          </a:p>
        </p:txBody>
      </p:sp>
      <p:sp>
        <p:nvSpPr>
          <p:cNvPr id="8" name="Slide Number Placeholder 7">
            <a:extLst>
              <a:ext uri="{FF2B5EF4-FFF2-40B4-BE49-F238E27FC236}">
                <a16:creationId xmlns:a16="http://schemas.microsoft.com/office/drawing/2014/main" id="{725A4F6F-66FD-CDA5-7F8F-F5FD6382CFCF}"/>
              </a:ext>
            </a:extLst>
          </p:cNvPr>
          <p:cNvSpPr>
            <a:spLocks noGrp="1"/>
          </p:cNvSpPr>
          <p:nvPr>
            <p:ph type="sldNum" sz="quarter" idx="16"/>
          </p:nvPr>
        </p:nvSpPr>
        <p:spPr>
          <a:xfrm>
            <a:off x="10677340" y="6423914"/>
            <a:ext cx="1052510" cy="365125"/>
          </a:xfrm>
        </p:spPr>
        <p:txBody>
          <a:bodyPr/>
          <a:lstStyle/>
          <a:p>
            <a:fld id="{3A98EE3D-8CD1-4C3F-BD1C-C98C9596463C}" type="slidenum">
              <a:rPr lang="en-US" noProof="0" smtClean="0"/>
              <a:t>‹#›</a:t>
            </a:fld>
            <a:endParaRPr lang="en-US" noProof="0" dirty="0"/>
          </a:p>
        </p:txBody>
      </p:sp>
    </p:spTree>
    <p:extLst>
      <p:ext uri="{BB962C8B-B14F-4D97-AF65-F5344CB8AC3E}">
        <p14:creationId xmlns:p14="http://schemas.microsoft.com/office/powerpoint/2010/main" val="3289231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r>
              <a:rPr lang="en-US"/>
              <a:t>20XX</a:t>
            </a:r>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5957535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r>
              <a:rPr lang="en-US"/>
              <a:t>20XX</a:t>
            </a:r>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2014896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20XX</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5861492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20XX</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7491554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20XX</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3297532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20XX</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23201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r>
              <a:rPr lang="en-US"/>
              <a:t>20XX</a:t>
            </a:r>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4989077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20XX</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458643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r>
              <a:rPr lang="en-US"/>
              <a:t>20XX</a:t>
            </a:r>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7" name="Group 6">
            <a:extLst>
              <a:ext uri="{FF2B5EF4-FFF2-40B4-BE49-F238E27FC236}">
                <a16:creationId xmlns:a16="http://schemas.microsoft.com/office/drawing/2014/main" id="{E457D222-120F-E222-DE7E-B44B0BC1863F}"/>
              </a:ext>
            </a:extLst>
          </p:cNvPr>
          <p:cNvGrpSpPr/>
          <p:nvPr userDrawn="1"/>
        </p:nvGrpSpPr>
        <p:grpSpPr>
          <a:xfrm>
            <a:off x="428696" y="482137"/>
            <a:ext cx="11301155" cy="81191"/>
            <a:chOff x="428696" y="482137"/>
            <a:chExt cx="11301155" cy="81191"/>
          </a:xfrm>
        </p:grpSpPr>
        <p:sp>
          <p:nvSpPr>
            <p:cNvPr id="8" name="Rectangle 7">
              <a:extLst>
                <a:ext uri="{FF2B5EF4-FFF2-40B4-BE49-F238E27FC236}">
                  <a16:creationId xmlns:a16="http://schemas.microsoft.com/office/drawing/2014/main" id="{09DF259B-1168-B954-21F8-A08A3C462F3C}"/>
                </a:ext>
              </a:extLst>
            </p:cNvPr>
            <p:cNvSpPr/>
            <p:nvPr/>
          </p:nvSpPr>
          <p:spPr>
            <a:xfrm flipV="1">
              <a:off x="428696" y="482137"/>
              <a:ext cx="3703321" cy="81191"/>
            </a:xfrm>
            <a:prstGeom prst="rect">
              <a:avLst/>
            </a:prstGeom>
            <a:solidFill>
              <a:schemeClr val="accent3"/>
            </a:solidFill>
            <a:ln w="539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B5A595C-AA3A-9D82-01BB-7810CE5F7A5E}"/>
                </a:ext>
              </a:extLst>
            </p:cNvPr>
            <p:cNvSpPr/>
            <p:nvPr/>
          </p:nvSpPr>
          <p:spPr>
            <a:xfrm flipV="1">
              <a:off x="4235926" y="482137"/>
              <a:ext cx="3703321" cy="81191"/>
            </a:xfrm>
            <a:prstGeom prst="rect">
              <a:avLst/>
            </a:prstGeom>
            <a:solidFill>
              <a:schemeClr val="accent1"/>
            </a:solidFill>
            <a:ln w="539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178CB63-8F78-566B-8120-9DC73FB7B23B}"/>
                </a:ext>
              </a:extLst>
            </p:cNvPr>
            <p:cNvSpPr/>
            <p:nvPr/>
          </p:nvSpPr>
          <p:spPr>
            <a:xfrm flipV="1">
              <a:off x="8026530" y="482137"/>
              <a:ext cx="3703321" cy="81191"/>
            </a:xfrm>
            <a:prstGeom prst="rect">
              <a:avLst/>
            </a:prstGeom>
            <a:solidFill>
              <a:schemeClr val="accent4"/>
            </a:solidFill>
            <a:ln w="539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0910551"/>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5" r:id="rId15"/>
    <p:sldLayoutId id="2147483822" r:id="rId16"/>
  </p:sldLayoutIdLst>
  <p:hf sldNum="0" hdr="0" ftr="0" dt="0"/>
  <p:txStyles>
    <p:title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22.jpg"/></Relationships>
</file>

<file path=ppt/slides/_rels/slide21.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openxmlformats.org/officeDocument/2006/relationships/image" Target="../media/image24.jpeg"/><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notesSlide" Target="../notesSlides/notesSlide21.xml"/><Relationship Id="rId1" Type="http://schemas.openxmlformats.org/officeDocument/2006/relationships/slideLayout" Target="../slideLayouts/slideLayout15.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g"/><Relationship Id="rId7"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1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3" name="Rectangle 32">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5" name="Rectangle 34">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7" name="Rectangle 36">
            <a:extLst>
              <a:ext uri="{FF2B5EF4-FFF2-40B4-BE49-F238E27FC236}">
                <a16:creationId xmlns:a16="http://schemas.microsoft.com/office/drawing/2014/main" id="{C0524398-BFB4-4C4A-8317-83B8729F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9" name="Rectangle 38">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1" name="Rectangle 4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 name="Title 7">
            <a:extLst>
              <a:ext uri="{FF2B5EF4-FFF2-40B4-BE49-F238E27FC236}">
                <a16:creationId xmlns:a16="http://schemas.microsoft.com/office/drawing/2014/main" id="{479F0267-9D1C-BDA9-A152-B01CD379FC92}"/>
              </a:ext>
            </a:extLst>
          </p:cNvPr>
          <p:cNvSpPr>
            <a:spLocks noGrp="1"/>
          </p:cNvSpPr>
          <p:nvPr>
            <p:ph type="ctrTitle"/>
          </p:nvPr>
        </p:nvSpPr>
        <p:spPr>
          <a:xfrm>
            <a:off x="522514" y="635265"/>
            <a:ext cx="3827814" cy="3432882"/>
          </a:xfrm>
        </p:spPr>
        <p:txBody>
          <a:bodyPr vert="horz" lIns="91440" tIns="45720" rIns="91440" bIns="45720" rtlCol="0" anchor="ctr" anchorCtr="0">
            <a:noAutofit/>
          </a:bodyPr>
          <a:lstStyle/>
          <a:p>
            <a:r>
              <a:rPr lang="en-US" sz="2000" dirty="0">
                <a:solidFill>
                  <a:srgbClr val="FFFFFF"/>
                </a:solidFill>
              </a:rPr>
              <a:t>Impact of Ultrasound-Guided Flexor Retinaculum Fenestration on Outcome of Hydro-Dissection of Median Nerve in Patients with CTS</a:t>
            </a:r>
          </a:p>
        </p:txBody>
      </p:sp>
      <p:sp>
        <p:nvSpPr>
          <p:cNvPr id="9" name="Google Shape;195;p41">
            <a:extLst>
              <a:ext uri="{FF2B5EF4-FFF2-40B4-BE49-F238E27FC236}">
                <a16:creationId xmlns:a16="http://schemas.microsoft.com/office/drawing/2014/main" id="{A62A124F-B250-FD53-DC50-23110E864140}"/>
              </a:ext>
            </a:extLst>
          </p:cNvPr>
          <p:cNvSpPr txBox="1">
            <a:spLocks/>
          </p:cNvSpPr>
          <p:nvPr/>
        </p:nvSpPr>
        <p:spPr>
          <a:xfrm>
            <a:off x="254449" y="4637314"/>
            <a:ext cx="4326787" cy="1585422"/>
          </a:xfrm>
          <a:prstGeom prst="rect">
            <a:avLst/>
          </a:prstGeom>
        </p:spPr>
        <p:txBody>
          <a:bodyPr vert="horz" lIns="91440" tIns="45720" rIns="91440" bIns="45720" rtlCol="0" anchor="t">
            <a:noAutofit/>
          </a:bodyPr>
          <a:lstStyle>
            <a:lvl1pPr marL="306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600"/>
              </a:spcAft>
              <a:buClr>
                <a:srgbClr val="ED8428"/>
              </a:buClr>
              <a:buSzPct val="92000"/>
              <a:buFont typeface="Wingdings 2" panose="05020102010507070707" pitchFamily="18" charset="2"/>
              <a:buNone/>
              <a:tabLst/>
              <a:defRPr/>
            </a:pPr>
            <a:r>
              <a:rPr kumimoji="0" lang="en-US" sz="2800" b="1" i="0" u="none" strike="noStrike" kern="1200" cap="none" spc="0" normalizeH="0" baseline="0" noProof="0" dirty="0">
                <a:ln>
                  <a:noFill/>
                </a:ln>
                <a:solidFill>
                  <a:srgbClr val="E6C46D"/>
                </a:solidFill>
                <a:effectLst/>
                <a:uLnTx/>
                <a:uFillTx/>
                <a:latin typeface="Times New Roman" panose="02020603050405020304" pitchFamily="18" charset="0"/>
                <a:ea typeface="Montserrat"/>
                <a:cs typeface="Times New Roman" panose="02020603050405020304" pitchFamily="18" charset="0"/>
                <a:sym typeface="Montserrat"/>
              </a:rPr>
              <a:t>Dr. Ahmad Zidane  </a:t>
            </a:r>
            <a:br>
              <a:rPr kumimoji="0" lang="en-US" sz="2400" b="0" i="0" u="none" strike="noStrike" kern="1200" cap="none" spc="0" normalizeH="0" baseline="0" noProof="0" dirty="0">
                <a:ln>
                  <a:noFill/>
                </a:ln>
                <a:solidFill>
                  <a:srgbClr val="E6C46D"/>
                </a:solidFill>
                <a:effectLst/>
                <a:uLnTx/>
                <a:uFillTx/>
                <a:latin typeface="Times New Roman" panose="02020603050405020304" pitchFamily="18" charset="0"/>
                <a:ea typeface="Montserrat"/>
                <a:cs typeface="Times New Roman" panose="02020603050405020304" pitchFamily="18" charset="0"/>
                <a:sym typeface="Montserrat"/>
              </a:rPr>
            </a:b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ontserrat"/>
                <a:cs typeface="Times New Roman" panose="02020603050405020304" pitchFamily="18" charset="0"/>
                <a:sym typeface="Montserrat"/>
              </a:rPr>
              <a:t>Lecturer of Radiodiagnosis  &amp; IR Al-Azhar University </a:t>
            </a:r>
          </a:p>
        </p:txBody>
      </p:sp>
      <p:sp>
        <p:nvSpPr>
          <p:cNvPr id="43" name="Rectangle 4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7" name="Picture Placeholder 6" descr="A diagram of a carpal tunnel&#10;&#10;Description automatically generated">
            <a:extLst>
              <a:ext uri="{FF2B5EF4-FFF2-40B4-BE49-F238E27FC236}">
                <a16:creationId xmlns:a16="http://schemas.microsoft.com/office/drawing/2014/main" id="{C895BBAC-FB10-B993-8FD0-ED9B5A3FDF16}"/>
              </a:ext>
            </a:extLst>
          </p:cNvPr>
          <p:cNvPicPr>
            <a:picLocks noGrp="1" noChangeAspect="1"/>
          </p:cNvPicPr>
          <p:nvPr>
            <p:ph type="pic" sz="quarter" idx="13"/>
          </p:nvPr>
        </p:nvPicPr>
        <p:blipFill rotWithShape="1">
          <a:blip r:embed="rId3"/>
          <a:srcRect r="4510" b="-2"/>
          <a:stretch/>
        </p:blipFill>
        <p:spPr>
          <a:xfrm>
            <a:off x="5257361" y="905727"/>
            <a:ext cx="6458308" cy="5518186"/>
          </a:xfrm>
          <a:prstGeom prst="rect">
            <a:avLst/>
          </a:prstGeom>
        </p:spPr>
      </p:pic>
    </p:spTree>
    <p:extLst>
      <p:ext uri="{BB962C8B-B14F-4D97-AF65-F5344CB8AC3E}">
        <p14:creationId xmlns:p14="http://schemas.microsoft.com/office/powerpoint/2010/main" val="93336907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Rectangle 35">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Rectangle 37">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40" name="Rectangle 39">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4382724" y="702156"/>
            <a:ext cx="7225075" cy="1013800"/>
          </a:xfrm>
        </p:spPr>
        <p:txBody>
          <a:bodyPr vert="horz" lIns="91440" tIns="45720" rIns="91440" bIns="45720" rtlCol="0" anchor="b">
            <a:normAutofit/>
          </a:bodyPr>
          <a:lstStyle/>
          <a:p>
            <a:r>
              <a:rPr lang="en-US" b="0" kern="1200" cap="all" dirty="0">
                <a:solidFill>
                  <a:schemeClr val="tx2"/>
                </a:solidFill>
                <a:latin typeface="+mj-lt"/>
                <a:ea typeface="+mj-ea"/>
                <a:cs typeface="+mj-cs"/>
              </a:rPr>
              <a:t>Limitations of Conventional Treatments </a:t>
            </a:r>
          </a:p>
        </p:txBody>
      </p:sp>
      <p:sp>
        <p:nvSpPr>
          <p:cNvPr id="42" name="Rectangle 41">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Rectangle 43">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6" name="Rectangle 45">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6" name="Picture Placeholder 15">
            <a:extLst>
              <a:ext uri="{FF2B5EF4-FFF2-40B4-BE49-F238E27FC236}">
                <a16:creationId xmlns:a16="http://schemas.microsoft.com/office/drawing/2014/main" id="{6EFD6230-A50E-3A63-7B72-59A8449CAEE2}"/>
              </a:ext>
            </a:extLst>
          </p:cNvPr>
          <p:cNvPicPr>
            <a:picLocks noGrp="1" noChangeAspect="1"/>
          </p:cNvPicPr>
          <p:nvPr>
            <p:ph type="pic" sz="quarter" idx="19"/>
          </p:nvPr>
        </p:nvPicPr>
        <p:blipFill rotWithShape="1">
          <a:blip r:embed="rId3"/>
          <a:srcRect l="18187" r="39002" b="-1"/>
          <a:stretch/>
        </p:blipFill>
        <p:spPr>
          <a:xfrm>
            <a:off x="446534" y="601201"/>
            <a:ext cx="3703320" cy="5774200"/>
          </a:xfrm>
          <a:prstGeom prst="rect">
            <a:avLst/>
          </a:prstGeom>
        </p:spPr>
      </p:pic>
      <p:sp>
        <p:nvSpPr>
          <p:cNvPr id="10" name="Content Placeholder 9">
            <a:extLst>
              <a:ext uri="{FF2B5EF4-FFF2-40B4-BE49-F238E27FC236}">
                <a16:creationId xmlns:a16="http://schemas.microsoft.com/office/drawing/2014/main" id="{C9475E86-FFB0-87BC-084C-C728916152B0}"/>
              </a:ext>
            </a:extLst>
          </p:cNvPr>
          <p:cNvSpPr>
            <a:spLocks noGrp="1"/>
          </p:cNvSpPr>
          <p:nvPr>
            <p:ph sz="quarter" idx="4"/>
          </p:nvPr>
        </p:nvSpPr>
        <p:spPr>
          <a:xfrm>
            <a:off x="4382726" y="1896533"/>
            <a:ext cx="6878108" cy="3962266"/>
          </a:xfrm>
        </p:spPr>
        <p:txBody>
          <a:bodyPr vert="horz" lIns="91440" tIns="45720" rIns="91440" bIns="45720" rtlCol="0" anchor="ctr">
            <a:normAutofit/>
          </a:bodyPr>
          <a:lstStyle/>
          <a:p>
            <a:pPr marL="342900" lvl="0" indent="-342900">
              <a:buFont typeface="Wingdings 2" panose="05020102010507070707" pitchFamily="18" charset="2"/>
              <a:buChar char=""/>
              <a:tabLst>
                <a:tab pos="457200" algn="l"/>
              </a:tabLst>
            </a:pPr>
            <a:r>
              <a:rPr lang="en-US" b="1" dirty="0">
                <a:effectLst/>
              </a:rPr>
              <a:t>Variable Efficacy:  </a:t>
            </a:r>
            <a:r>
              <a:rPr lang="en-US" dirty="0">
                <a:effectLst/>
              </a:rPr>
              <a:t>Conventional treatments usually provide  partial or temporary improvement in symptoms.</a:t>
            </a:r>
          </a:p>
          <a:p>
            <a:pPr marL="342900" lvl="0" indent="-342900">
              <a:buFont typeface="Wingdings 2" panose="05020102010507070707" pitchFamily="18" charset="2"/>
              <a:buChar char=""/>
              <a:tabLst>
                <a:tab pos="457200" algn="l"/>
              </a:tabLst>
            </a:pPr>
            <a:r>
              <a:rPr lang="en-US" b="1" dirty="0">
                <a:effectLst/>
              </a:rPr>
              <a:t>Risk of Complications:</a:t>
            </a:r>
          </a:p>
          <a:p>
            <a:pPr marL="282575" lvl="0" indent="-49213">
              <a:buFont typeface="Wingdings" panose="05000000000000000000" pitchFamily="2" charset="2"/>
              <a:buChar char="Ø"/>
              <a:tabLst>
                <a:tab pos="457200" algn="l"/>
              </a:tabLst>
            </a:pPr>
            <a:r>
              <a:rPr lang="en-US" dirty="0">
                <a:effectLst/>
              </a:rPr>
              <a:t>	</a:t>
            </a:r>
            <a:r>
              <a:rPr lang="en-US" u="sng" dirty="0">
                <a:effectLst/>
              </a:rPr>
              <a:t>Non guided injection: </a:t>
            </a:r>
            <a:r>
              <a:rPr lang="en-US" dirty="0">
                <a:effectLst/>
              </a:rPr>
              <a:t>carry risk of nerve trauma , inadequate decompression of the median nerve.</a:t>
            </a:r>
          </a:p>
          <a:p>
            <a:pPr marL="282575" lvl="0" indent="-49213">
              <a:buFont typeface="Wingdings" panose="05000000000000000000" pitchFamily="2" charset="2"/>
              <a:buChar char="Ø"/>
              <a:tabLst>
                <a:tab pos="457200" algn="l"/>
              </a:tabLst>
            </a:pPr>
            <a:r>
              <a:rPr lang="en-US" dirty="0"/>
              <a:t> </a:t>
            </a:r>
            <a:r>
              <a:rPr lang="en-US" u="sng" dirty="0">
                <a:effectLst/>
              </a:rPr>
              <a:t>Surgical interventions:</a:t>
            </a:r>
            <a:r>
              <a:rPr lang="en-US" b="1" dirty="0">
                <a:effectLst/>
              </a:rPr>
              <a:t> </a:t>
            </a:r>
            <a:r>
              <a:rPr lang="en-US" dirty="0">
                <a:effectLst/>
              </a:rPr>
              <a:t>carry risk of infection, nerve injury , tender scar , inadequate decompression and  prolonged recovery periods .</a:t>
            </a:r>
          </a:p>
        </p:txBody>
      </p:sp>
    </p:spTree>
    <p:extLst>
      <p:ext uri="{BB962C8B-B14F-4D97-AF65-F5344CB8AC3E}">
        <p14:creationId xmlns:p14="http://schemas.microsoft.com/office/powerpoint/2010/main" val="2400895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73" name="Rectangle 4172">
            <a:extLst>
              <a:ext uri="{FF2B5EF4-FFF2-40B4-BE49-F238E27FC236}">
                <a16:creationId xmlns:a16="http://schemas.microsoft.com/office/drawing/2014/main" id="{77F2BB43-1E8B-40A7-9733-9AEE76BFE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74" name="Rectangle 4173">
            <a:extLst>
              <a:ext uri="{FF2B5EF4-FFF2-40B4-BE49-F238E27FC236}">
                <a16:creationId xmlns:a16="http://schemas.microsoft.com/office/drawing/2014/main" id="{2F2499BD-C67D-4CD4-9747-4DCC7EF1F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75" name="Rectangle 4174">
            <a:extLst>
              <a:ext uri="{FF2B5EF4-FFF2-40B4-BE49-F238E27FC236}">
                <a16:creationId xmlns:a16="http://schemas.microsoft.com/office/drawing/2014/main" id="{80D02CAC-A533-4E24-84A6-B3171E16A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098" name="Picture 2">
            <a:extLst>
              <a:ext uri="{FF2B5EF4-FFF2-40B4-BE49-F238E27FC236}">
                <a16:creationId xmlns:a16="http://schemas.microsoft.com/office/drawing/2014/main" id="{77DDF0DB-CEED-BE23-DAD7-D2886F35FDB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 b="10613"/>
          <a:stretch/>
        </p:blipFill>
        <p:spPr bwMode="auto">
          <a:xfrm>
            <a:off x="20" y="2"/>
            <a:ext cx="4578252" cy="2608957"/>
          </a:xfrm>
          <a:prstGeom prst="rect">
            <a:avLst/>
          </a:prstGeom>
          <a:noFill/>
          <a:extLst>
            <a:ext uri="{909E8E84-426E-40DD-AFC4-6F175D3DCCD1}">
              <a14:hiddenFill xmlns:a14="http://schemas.microsoft.com/office/drawing/2010/main">
                <a:solidFill>
                  <a:srgbClr val="FFFFFF"/>
                </a:solidFill>
              </a14:hiddenFill>
            </a:ext>
          </a:extLst>
        </p:spPr>
      </p:pic>
      <p:sp>
        <p:nvSpPr>
          <p:cNvPr id="4176" name="Rectangle 4175">
            <a:extLst>
              <a:ext uri="{FF2B5EF4-FFF2-40B4-BE49-F238E27FC236}">
                <a16:creationId xmlns:a16="http://schemas.microsoft.com/office/drawing/2014/main" id="{2C2811D4-5347-4268-B736-DF29160D7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11819"/>
            <a:ext cx="4576634" cy="4235946"/>
          </a:xfrm>
          <a:prstGeom prst="rect">
            <a:avLst/>
          </a:prstGeom>
          <a:solidFill>
            <a:srgbClr val="465359"/>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584200" y="3066617"/>
            <a:ext cx="3412067" cy="897047"/>
          </a:xfrm>
        </p:spPr>
        <p:txBody>
          <a:bodyPr vert="horz" lIns="91440" tIns="45720" rIns="91440" bIns="45720" rtlCol="0" anchor="ctr">
            <a:normAutofit fontScale="90000"/>
          </a:bodyPr>
          <a:lstStyle/>
          <a:p>
            <a:pPr>
              <a:lnSpc>
                <a:spcPct val="90000"/>
              </a:lnSpc>
            </a:pPr>
            <a:r>
              <a:rPr lang="en-US" sz="3200" b="0" u="sng" kern="1200" cap="all" dirty="0">
                <a:solidFill>
                  <a:srgbClr val="FFFFFF"/>
                </a:solidFill>
                <a:latin typeface="+mj-lt"/>
                <a:ea typeface="+mj-ea"/>
                <a:cs typeface="+mj-cs"/>
              </a:rPr>
              <a:t>Need</a:t>
            </a:r>
            <a:r>
              <a:rPr lang="en-US" b="0" kern="1200" cap="all" dirty="0">
                <a:solidFill>
                  <a:srgbClr val="FFFFFF"/>
                </a:solidFill>
                <a:latin typeface="+mj-lt"/>
                <a:ea typeface="+mj-ea"/>
                <a:cs typeface="+mj-cs"/>
              </a:rPr>
              <a:t> for Innovation</a:t>
            </a:r>
          </a:p>
        </p:txBody>
      </p:sp>
      <p:pic>
        <p:nvPicPr>
          <p:cNvPr id="16" name="Picture Placeholder 15">
            <a:extLst>
              <a:ext uri="{FF2B5EF4-FFF2-40B4-BE49-F238E27FC236}">
                <a16:creationId xmlns:a16="http://schemas.microsoft.com/office/drawing/2014/main" id="{6EFD6230-A50E-3A63-7B72-59A8449CAEE2}"/>
              </a:ext>
            </a:extLst>
          </p:cNvPr>
          <p:cNvPicPr>
            <a:picLocks noGrp="1" noChangeAspect="1"/>
          </p:cNvPicPr>
          <p:nvPr>
            <p:ph type="pic" sz="quarter" idx="19"/>
          </p:nvPr>
        </p:nvPicPr>
        <p:blipFill rotWithShape="1">
          <a:blip r:embed="rId4"/>
          <a:srcRect l="8049" r="17844" b="-2"/>
          <a:stretch/>
        </p:blipFill>
        <p:spPr>
          <a:xfrm>
            <a:off x="4578270" y="-2"/>
            <a:ext cx="7613730" cy="6858000"/>
          </a:xfrm>
          <a:prstGeom prst="rect">
            <a:avLst/>
          </a:prstGeom>
        </p:spPr>
      </p:pic>
      <p:sp>
        <p:nvSpPr>
          <p:cNvPr id="4177" name="Rectangle 4176">
            <a:extLst>
              <a:ext uri="{FF2B5EF4-FFF2-40B4-BE49-F238E27FC236}">
                <a16:creationId xmlns:a16="http://schemas.microsoft.com/office/drawing/2014/main" id="{74EFA34C-3CB6-4E42-AA45-8B85EB878A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0517" y="-460"/>
            <a:ext cx="91440"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72" name="Rectangle 4171">
            <a:extLst>
              <a:ext uri="{FF2B5EF4-FFF2-40B4-BE49-F238E27FC236}">
                <a16:creationId xmlns:a16="http://schemas.microsoft.com/office/drawing/2014/main" id="{C9313C9E-0227-4919-B36E-DE3343267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9" y="2560620"/>
            <a:ext cx="4581144" cy="9144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Content Placeholder 9">
            <a:extLst>
              <a:ext uri="{FF2B5EF4-FFF2-40B4-BE49-F238E27FC236}">
                <a16:creationId xmlns:a16="http://schemas.microsoft.com/office/drawing/2014/main" id="{C9475E86-FFB0-87BC-084C-C728916152B0}"/>
              </a:ext>
            </a:extLst>
          </p:cNvPr>
          <p:cNvSpPr>
            <a:spLocks noGrp="1"/>
          </p:cNvSpPr>
          <p:nvPr>
            <p:ph sz="quarter" idx="4"/>
          </p:nvPr>
        </p:nvSpPr>
        <p:spPr>
          <a:xfrm>
            <a:off x="581193" y="4102059"/>
            <a:ext cx="3415074" cy="2273340"/>
          </a:xfrm>
        </p:spPr>
        <p:txBody>
          <a:bodyPr vert="horz" lIns="91440" tIns="45720" rIns="91440" bIns="45720" rtlCol="0" anchor="ctr">
            <a:normAutofit/>
          </a:bodyPr>
          <a:lstStyle/>
          <a:p>
            <a:pPr marL="342900" lvl="0" indent="-342900">
              <a:buFont typeface="Wingdings 2" panose="05020102010507070707" pitchFamily="18" charset="2"/>
              <a:buChar char=""/>
              <a:tabLst>
                <a:tab pos="457200" algn="l"/>
              </a:tabLst>
            </a:pPr>
            <a:r>
              <a:rPr lang="en-US" dirty="0">
                <a:solidFill>
                  <a:srgbClr val="FFFFFF"/>
                </a:solidFill>
                <a:effectLst/>
              </a:rPr>
              <a:t>The limitations of existing treatment approaches underscore the need for innovative and effective interventions to improve outcomes for patients with CTS.</a:t>
            </a:r>
          </a:p>
        </p:txBody>
      </p:sp>
    </p:spTree>
    <p:extLst>
      <p:ext uri="{BB962C8B-B14F-4D97-AF65-F5344CB8AC3E}">
        <p14:creationId xmlns:p14="http://schemas.microsoft.com/office/powerpoint/2010/main" val="2208988259"/>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5" name="Rectangle 84">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7" name="Rectangle 86">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9" name="Rectangle 88">
            <a:extLst>
              <a:ext uri="{FF2B5EF4-FFF2-40B4-BE49-F238E27FC236}">
                <a16:creationId xmlns:a16="http://schemas.microsoft.com/office/drawing/2014/main" id="{C0524398-BFB4-4C4A-8317-83B8729F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91" name="Rectangle 90">
            <a:extLst>
              <a:ext uri="{FF2B5EF4-FFF2-40B4-BE49-F238E27FC236}">
                <a16:creationId xmlns:a16="http://schemas.microsoft.com/office/drawing/2014/main" id="{6B695AA2-4B70-477F-AF90-536B720A1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X-ray of a hand&#10;&#10;Description automatically generated">
            <a:extLst>
              <a:ext uri="{FF2B5EF4-FFF2-40B4-BE49-F238E27FC236}">
                <a16:creationId xmlns:a16="http://schemas.microsoft.com/office/drawing/2014/main" id="{06C1DFB2-C00C-40F5-1CCE-433DBBBD959D}"/>
              </a:ext>
            </a:extLst>
          </p:cNvPr>
          <p:cNvPicPr>
            <a:picLocks noChangeAspect="1"/>
          </p:cNvPicPr>
          <p:nvPr/>
        </p:nvPicPr>
        <p:blipFill rotWithShape="1">
          <a:blip r:embed="rId3">
            <a:alphaModFix amt="40000"/>
          </a:blip>
          <a:srcRect t="21259" b="22491"/>
          <a:stretch/>
        </p:blipFill>
        <p:spPr>
          <a:xfrm>
            <a:off x="20" y="10"/>
            <a:ext cx="12191980" cy="6857990"/>
          </a:xfrm>
          <a:prstGeom prst="rect">
            <a:avLst/>
          </a:prstGeom>
        </p:spPr>
      </p:pic>
      <p:sp>
        <p:nvSpPr>
          <p:cNvPr id="16" name="Title 1">
            <a:extLst>
              <a:ext uri="{FF2B5EF4-FFF2-40B4-BE49-F238E27FC236}">
                <a16:creationId xmlns:a16="http://schemas.microsoft.com/office/drawing/2014/main" id="{B68E91FE-1E96-9012-B0A7-9E9605A1D060}"/>
              </a:ext>
            </a:extLst>
          </p:cNvPr>
          <p:cNvSpPr>
            <a:spLocks noGrp="1"/>
          </p:cNvSpPr>
          <p:nvPr>
            <p:ph type="ctrTitle"/>
          </p:nvPr>
        </p:nvSpPr>
        <p:spPr>
          <a:xfrm>
            <a:off x="446534" y="3786837"/>
            <a:ext cx="11298932" cy="2613963"/>
          </a:xfrm>
        </p:spPr>
        <p:txBody>
          <a:bodyPr vert="horz" lIns="91440" tIns="45720" rIns="91440" bIns="45720" rtlCol="0" anchor="b">
            <a:noAutofit/>
          </a:bodyPr>
          <a:lstStyle/>
          <a:p>
            <a:pPr algn="l">
              <a:lnSpc>
                <a:spcPct val="90000"/>
              </a:lnSpc>
            </a:pPr>
            <a:r>
              <a:rPr lang="en-US" sz="4400" dirty="0">
                <a:solidFill>
                  <a:schemeClr val="tx1"/>
                </a:solidFill>
              </a:rPr>
              <a:t>Section 4:</a:t>
            </a:r>
            <a:br>
              <a:rPr lang="en-US" sz="4400" dirty="0">
                <a:solidFill>
                  <a:schemeClr val="tx1"/>
                </a:solidFill>
              </a:rPr>
            </a:br>
            <a:r>
              <a:rPr lang="en-US" sz="4400" dirty="0">
                <a:solidFill>
                  <a:schemeClr val="tx1"/>
                </a:solidFill>
              </a:rPr>
              <a:t>Ultrasound anatomy and diagnosis of CTS.</a:t>
            </a:r>
          </a:p>
        </p:txBody>
      </p:sp>
    </p:spTree>
    <p:extLst>
      <p:ext uri="{BB962C8B-B14F-4D97-AF65-F5344CB8AC3E}">
        <p14:creationId xmlns:p14="http://schemas.microsoft.com/office/powerpoint/2010/main" val="237994342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fade">
                                      <p:cBhvr>
                                        <p:cTn id="7"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 name="Rectangle 90">
            <a:extLst>
              <a:ext uri="{FF2B5EF4-FFF2-40B4-BE49-F238E27FC236}">
                <a16:creationId xmlns:a16="http://schemas.microsoft.com/office/drawing/2014/main" id="{35E47987-51DD-47D8-82CB-3239C1041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3" name="Rectangle 92">
            <a:extLst>
              <a:ext uri="{FF2B5EF4-FFF2-40B4-BE49-F238E27FC236}">
                <a16:creationId xmlns:a16="http://schemas.microsoft.com/office/drawing/2014/main" id="{343B51BC-A337-4FC1-8BEC-2C71D3B3F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5" name="Rectangle 94">
            <a:extLst>
              <a:ext uri="{FF2B5EF4-FFF2-40B4-BE49-F238E27FC236}">
                <a16:creationId xmlns:a16="http://schemas.microsoft.com/office/drawing/2014/main" id="{F06EB04D-98C2-4D74-86BC-1E95ECF55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7" name="Rectangle 96">
            <a:extLst>
              <a:ext uri="{FF2B5EF4-FFF2-40B4-BE49-F238E27FC236}">
                <a16:creationId xmlns:a16="http://schemas.microsoft.com/office/drawing/2014/main" id="{5FE21824-8381-405C-BDEF-3859DE644D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99" name="Rectangle 98">
            <a:extLst>
              <a:ext uri="{FF2B5EF4-FFF2-40B4-BE49-F238E27FC236}">
                <a16:creationId xmlns:a16="http://schemas.microsoft.com/office/drawing/2014/main" id="{6EA7B49C-1DDA-4A36-B615-CCE52D7703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0349BF0E-90A2-447D-851A-A1C4FC5E5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911" y="638175"/>
            <a:ext cx="3682784" cy="575239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700218" y="1656292"/>
            <a:ext cx="3150659" cy="2085869"/>
          </a:xfrm>
        </p:spPr>
        <p:txBody>
          <a:bodyPr vert="horz" lIns="91440" tIns="45720" rIns="91440" bIns="45720" rtlCol="0" anchor="b">
            <a:normAutofit/>
          </a:bodyPr>
          <a:lstStyle/>
          <a:p>
            <a:pPr>
              <a:lnSpc>
                <a:spcPct val="90000"/>
              </a:lnSpc>
            </a:pPr>
            <a:r>
              <a:rPr lang="en-US" sz="3300" dirty="0">
                <a:solidFill>
                  <a:srgbClr val="FFFFFF"/>
                </a:solidFill>
              </a:rPr>
              <a:t>Ultrasound anatomy of carpal tunnel</a:t>
            </a:r>
          </a:p>
        </p:txBody>
      </p:sp>
      <p:sp>
        <p:nvSpPr>
          <p:cNvPr id="103" name="Rectangle 102">
            <a:extLst>
              <a:ext uri="{FF2B5EF4-FFF2-40B4-BE49-F238E27FC236}">
                <a16:creationId xmlns:a16="http://schemas.microsoft.com/office/drawing/2014/main" id="{5B432A1A-7A25-4237-B64F-E0244D852B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5422"/>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5" name="Rectangle 104">
            <a:extLst>
              <a:ext uri="{FF2B5EF4-FFF2-40B4-BE49-F238E27FC236}">
                <a16:creationId xmlns:a16="http://schemas.microsoft.com/office/drawing/2014/main" id="{371419D3-21C1-47D3-9BB6-2E08FCE81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4341"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7" name="Rectangle 106">
            <a:extLst>
              <a:ext uri="{FF2B5EF4-FFF2-40B4-BE49-F238E27FC236}">
                <a16:creationId xmlns:a16="http://schemas.microsoft.com/office/drawing/2014/main" id="{99383C2D-F910-444C-AFBF-2A6C72EBA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9" name="Rectangle 108">
            <a:extLst>
              <a:ext uri="{FF2B5EF4-FFF2-40B4-BE49-F238E27FC236}">
                <a16:creationId xmlns:a16="http://schemas.microsoft.com/office/drawing/2014/main" id="{8AC7279F-774B-48BD-8EC4-E7346A34AB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2242" y="627940"/>
            <a:ext cx="3704425" cy="2837094"/>
          </a:xfrm>
          <a:prstGeom prst="rect">
            <a:avLst/>
          </a:prstGeom>
          <a:solidFill>
            <a:srgbClr val="FFFFFF"/>
          </a:solidFill>
          <a:ln w="19050">
            <a:solidFill>
              <a:schemeClr val="accent4">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n x-ray of a human body&#10;&#10;Description automatically generated">
            <a:extLst>
              <a:ext uri="{FF2B5EF4-FFF2-40B4-BE49-F238E27FC236}">
                <a16:creationId xmlns:a16="http://schemas.microsoft.com/office/drawing/2014/main" id="{24F4A8E9-3B37-856A-D3AF-A6D8FAE1938A}"/>
              </a:ext>
            </a:extLst>
          </p:cNvPr>
          <p:cNvPicPr>
            <a:picLocks noChangeAspect="1"/>
          </p:cNvPicPr>
          <p:nvPr/>
        </p:nvPicPr>
        <p:blipFill>
          <a:blip r:embed="rId3"/>
          <a:stretch>
            <a:fillRect/>
          </a:stretch>
        </p:blipFill>
        <p:spPr>
          <a:xfrm>
            <a:off x="4516079" y="799041"/>
            <a:ext cx="3148758" cy="2487519"/>
          </a:xfrm>
          <a:prstGeom prst="rect">
            <a:avLst/>
          </a:prstGeom>
        </p:spPr>
      </p:pic>
      <p:sp>
        <p:nvSpPr>
          <p:cNvPr id="111" name="Rectangle 110">
            <a:extLst>
              <a:ext uri="{FF2B5EF4-FFF2-40B4-BE49-F238E27FC236}">
                <a16:creationId xmlns:a16="http://schemas.microsoft.com/office/drawing/2014/main" id="{7DDFE527-440F-4625-B425-54376B60C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52736" y="627940"/>
            <a:ext cx="3704425" cy="2847329"/>
          </a:xfrm>
          <a:prstGeom prst="rect">
            <a:avLst/>
          </a:prstGeom>
          <a:solidFill>
            <a:srgbClr val="FFFFFF"/>
          </a:solidFill>
          <a:ln w="19050">
            <a:solidFill>
              <a:schemeClr val="accent4">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n ultrasound of the wrist&#10;&#10;Description automatically generated">
            <a:extLst>
              <a:ext uri="{FF2B5EF4-FFF2-40B4-BE49-F238E27FC236}">
                <a16:creationId xmlns:a16="http://schemas.microsoft.com/office/drawing/2014/main" id="{69E81F11-2DDF-AB48-9DF6-AB4F6308ED87}"/>
              </a:ext>
            </a:extLst>
          </p:cNvPr>
          <p:cNvPicPr>
            <a:picLocks noChangeAspect="1"/>
          </p:cNvPicPr>
          <p:nvPr/>
        </p:nvPicPr>
        <p:blipFill>
          <a:blip r:embed="rId4"/>
          <a:stretch>
            <a:fillRect/>
          </a:stretch>
        </p:blipFill>
        <p:spPr>
          <a:xfrm>
            <a:off x="8223232" y="938291"/>
            <a:ext cx="3372551" cy="2209020"/>
          </a:xfrm>
          <a:prstGeom prst="rect">
            <a:avLst/>
          </a:prstGeom>
        </p:spPr>
      </p:pic>
      <p:sp>
        <p:nvSpPr>
          <p:cNvPr id="113" name="Rectangle 112">
            <a:extLst>
              <a:ext uri="{FF2B5EF4-FFF2-40B4-BE49-F238E27FC236}">
                <a16:creationId xmlns:a16="http://schemas.microsoft.com/office/drawing/2014/main" id="{8C2E4842-085B-4316-A26B-BFB4CF2155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0762" y="3572039"/>
            <a:ext cx="3704425" cy="2818526"/>
          </a:xfrm>
          <a:prstGeom prst="rect">
            <a:avLst/>
          </a:prstGeom>
          <a:solidFill>
            <a:srgbClr val="FFFFFF"/>
          </a:solidFill>
          <a:ln w="19050">
            <a:solidFill>
              <a:schemeClr val="accent4">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8CA246F-B641-9DF4-0944-816B1316568B}"/>
              </a:ext>
            </a:extLst>
          </p:cNvPr>
          <p:cNvPicPr>
            <a:picLocks noChangeAspect="1"/>
          </p:cNvPicPr>
          <p:nvPr/>
        </p:nvPicPr>
        <p:blipFill>
          <a:blip r:embed="rId5"/>
          <a:stretch>
            <a:fillRect/>
          </a:stretch>
        </p:blipFill>
        <p:spPr>
          <a:xfrm>
            <a:off x="4448520" y="3742160"/>
            <a:ext cx="3283877" cy="2487537"/>
          </a:xfrm>
          <a:prstGeom prst="rect">
            <a:avLst/>
          </a:prstGeom>
        </p:spPr>
      </p:pic>
      <p:sp>
        <p:nvSpPr>
          <p:cNvPr id="115" name="Rectangle 114">
            <a:extLst>
              <a:ext uri="{FF2B5EF4-FFF2-40B4-BE49-F238E27FC236}">
                <a16:creationId xmlns:a16="http://schemas.microsoft.com/office/drawing/2014/main" id="{E8015A85-E7C2-4028-A775-8B61DA2C21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53247" y="3572038"/>
            <a:ext cx="3704425" cy="2818526"/>
          </a:xfrm>
          <a:prstGeom prst="rect">
            <a:avLst/>
          </a:prstGeom>
          <a:solidFill>
            <a:srgbClr val="FFFFFF"/>
          </a:solidFill>
          <a:ln w="19050">
            <a:solidFill>
              <a:schemeClr val="accent4">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close-up of an ultrasound&#10;&#10;Description automatically generated">
            <a:extLst>
              <a:ext uri="{FF2B5EF4-FFF2-40B4-BE49-F238E27FC236}">
                <a16:creationId xmlns:a16="http://schemas.microsoft.com/office/drawing/2014/main" id="{349F42FA-8BE6-C132-7AEA-3C61C7DE58E9}"/>
              </a:ext>
            </a:extLst>
          </p:cNvPr>
          <p:cNvPicPr>
            <a:picLocks noChangeAspect="1"/>
          </p:cNvPicPr>
          <p:nvPr/>
        </p:nvPicPr>
        <p:blipFill>
          <a:blip r:embed="rId6"/>
          <a:stretch>
            <a:fillRect/>
          </a:stretch>
        </p:blipFill>
        <p:spPr>
          <a:xfrm>
            <a:off x="8223232" y="3792889"/>
            <a:ext cx="3372551" cy="2386079"/>
          </a:xfrm>
          <a:prstGeom prst="rect">
            <a:avLst/>
          </a:prstGeom>
        </p:spPr>
      </p:pic>
    </p:spTree>
    <p:extLst>
      <p:ext uri="{BB962C8B-B14F-4D97-AF65-F5344CB8AC3E}">
        <p14:creationId xmlns:p14="http://schemas.microsoft.com/office/powerpoint/2010/main" val="2221918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 name="Rectangle 104">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6" name="Rectangle 105">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7" name="Rectangle 106">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8" name="Rectangle 107">
            <a:extLst>
              <a:ext uri="{FF2B5EF4-FFF2-40B4-BE49-F238E27FC236}">
                <a16:creationId xmlns:a16="http://schemas.microsoft.com/office/drawing/2014/main" id="{C0524398-BFB4-4C4A-8317-83B8729F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9" name="Rectangle 108">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10" name="Rectangle 109">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a:solidFill>
                  <a:schemeClr val="tx1"/>
                </a:solidFill>
              </a:rPr>
              <a:t>Ultrasound anatomy of carpal tunnel</a:t>
            </a:r>
          </a:p>
        </p:txBody>
      </p:sp>
      <p:pic>
        <p:nvPicPr>
          <p:cNvPr id="8" name="Picture 7" descr="A close-up of an ultrasound&#10;&#10;Description automatically generated">
            <a:extLst>
              <a:ext uri="{FF2B5EF4-FFF2-40B4-BE49-F238E27FC236}">
                <a16:creationId xmlns:a16="http://schemas.microsoft.com/office/drawing/2014/main" id="{3B51C982-2563-D23B-831D-7C23C6E78A2C}"/>
              </a:ext>
            </a:extLst>
          </p:cNvPr>
          <p:cNvPicPr>
            <a:picLocks noChangeAspect="1"/>
          </p:cNvPicPr>
          <p:nvPr/>
        </p:nvPicPr>
        <p:blipFill rotWithShape="1">
          <a:blip r:embed="rId3"/>
          <a:srcRect l="10347" r="11617" b="1"/>
          <a:stretch/>
        </p:blipFill>
        <p:spPr>
          <a:xfrm>
            <a:off x="20" y="10"/>
            <a:ext cx="7537685" cy="6857990"/>
          </a:xfrm>
          <a:prstGeom prst="rect">
            <a:avLst/>
          </a:prstGeom>
        </p:spPr>
      </p:pic>
      <p:sp>
        <p:nvSpPr>
          <p:cNvPr id="111" name="Rectangle 110">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25255854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 name="Rectangle 121">
            <a:extLst>
              <a:ext uri="{FF2B5EF4-FFF2-40B4-BE49-F238E27FC236}">
                <a16:creationId xmlns:a16="http://schemas.microsoft.com/office/drawing/2014/main" id="{77F2BB43-1E8B-40A7-9733-9AEE76BFE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4" name="Rectangle 123">
            <a:extLst>
              <a:ext uri="{FF2B5EF4-FFF2-40B4-BE49-F238E27FC236}">
                <a16:creationId xmlns:a16="http://schemas.microsoft.com/office/drawing/2014/main" id="{2F2499BD-C67D-4CD4-9747-4DCC7EF1F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6" name="Rectangle 125">
            <a:extLst>
              <a:ext uri="{FF2B5EF4-FFF2-40B4-BE49-F238E27FC236}">
                <a16:creationId xmlns:a16="http://schemas.microsoft.com/office/drawing/2014/main" id="{80D02CAC-A533-4E24-84A6-B3171E16A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6" name="Picture 5" descr="A yellow and green dotted object&#10;&#10;Description automatically generated">
            <a:extLst>
              <a:ext uri="{FF2B5EF4-FFF2-40B4-BE49-F238E27FC236}">
                <a16:creationId xmlns:a16="http://schemas.microsoft.com/office/drawing/2014/main" id="{48C43D87-9ABE-6D88-BCC5-A0B6DD105DE1}"/>
              </a:ext>
            </a:extLst>
          </p:cNvPr>
          <p:cNvPicPr>
            <a:picLocks noChangeAspect="1"/>
          </p:cNvPicPr>
          <p:nvPr/>
        </p:nvPicPr>
        <p:blipFill rotWithShape="1">
          <a:blip r:embed="rId3"/>
          <a:srcRect t="1096" r="3" b="9867"/>
          <a:stretch/>
        </p:blipFill>
        <p:spPr>
          <a:xfrm>
            <a:off x="20" y="2"/>
            <a:ext cx="4578252" cy="2608957"/>
          </a:xfrm>
          <a:prstGeom prst="rect">
            <a:avLst/>
          </a:prstGeom>
        </p:spPr>
      </p:pic>
      <p:sp>
        <p:nvSpPr>
          <p:cNvPr id="128" name="Rectangle 127">
            <a:extLst>
              <a:ext uri="{FF2B5EF4-FFF2-40B4-BE49-F238E27FC236}">
                <a16:creationId xmlns:a16="http://schemas.microsoft.com/office/drawing/2014/main" id="{2C2811D4-5347-4268-B736-DF29160D7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11819"/>
            <a:ext cx="4576634" cy="4235946"/>
          </a:xfrm>
          <a:prstGeom prst="rect">
            <a:avLst/>
          </a:prstGeom>
          <a:solidFill>
            <a:srgbClr val="465359"/>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584200" y="3066617"/>
            <a:ext cx="3412067" cy="897047"/>
          </a:xfrm>
        </p:spPr>
        <p:txBody>
          <a:bodyPr vert="horz" lIns="91440" tIns="45720" rIns="91440" bIns="45720" rtlCol="0" anchor="ctr">
            <a:normAutofit/>
          </a:bodyPr>
          <a:lstStyle/>
          <a:p>
            <a:pPr>
              <a:lnSpc>
                <a:spcPct val="90000"/>
              </a:lnSpc>
            </a:pPr>
            <a:r>
              <a:rPr lang="en-US" sz="1800" b="0" kern="1200" cap="all" dirty="0">
                <a:solidFill>
                  <a:srgbClr val="FFFFFF"/>
                </a:solidFill>
                <a:latin typeface="+mj-lt"/>
                <a:ea typeface="+mj-ea"/>
                <a:cs typeface="+mj-cs"/>
              </a:rPr>
              <a:t>Ultrasound Measurements Of CTS</a:t>
            </a:r>
          </a:p>
        </p:txBody>
      </p:sp>
      <p:pic>
        <p:nvPicPr>
          <p:cNvPr id="8" name="Picture 7" descr="A ultrasound of a baby&#10;&#10;Description automatically generated">
            <a:extLst>
              <a:ext uri="{FF2B5EF4-FFF2-40B4-BE49-F238E27FC236}">
                <a16:creationId xmlns:a16="http://schemas.microsoft.com/office/drawing/2014/main" id="{D738FE7E-BF2E-632B-C749-A8C62B2D7A2F}"/>
              </a:ext>
            </a:extLst>
          </p:cNvPr>
          <p:cNvPicPr>
            <a:picLocks noChangeAspect="1"/>
          </p:cNvPicPr>
          <p:nvPr/>
        </p:nvPicPr>
        <p:blipFill rotWithShape="1">
          <a:blip r:embed="rId4"/>
          <a:srcRect r="14793" b="1"/>
          <a:stretch/>
        </p:blipFill>
        <p:spPr>
          <a:xfrm>
            <a:off x="4578270" y="-2"/>
            <a:ext cx="7613730" cy="6858000"/>
          </a:xfrm>
          <a:prstGeom prst="rect">
            <a:avLst/>
          </a:prstGeom>
        </p:spPr>
      </p:pic>
      <p:sp>
        <p:nvSpPr>
          <p:cNvPr id="130" name="Rectangle 129">
            <a:extLst>
              <a:ext uri="{FF2B5EF4-FFF2-40B4-BE49-F238E27FC236}">
                <a16:creationId xmlns:a16="http://schemas.microsoft.com/office/drawing/2014/main" id="{74EFA34C-3CB6-4E42-AA45-8B85EB878A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0517" y="-460"/>
            <a:ext cx="91440"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2" name="Rectangle 131">
            <a:extLst>
              <a:ext uri="{FF2B5EF4-FFF2-40B4-BE49-F238E27FC236}">
                <a16:creationId xmlns:a16="http://schemas.microsoft.com/office/drawing/2014/main" id="{C9313C9E-0227-4919-B36E-DE3343267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9" y="2560620"/>
            <a:ext cx="4581144" cy="9144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Content Placeholder 9">
            <a:extLst>
              <a:ext uri="{FF2B5EF4-FFF2-40B4-BE49-F238E27FC236}">
                <a16:creationId xmlns:a16="http://schemas.microsoft.com/office/drawing/2014/main" id="{C9475E86-FFB0-87BC-084C-C728916152B0}"/>
              </a:ext>
            </a:extLst>
          </p:cNvPr>
          <p:cNvSpPr>
            <a:spLocks noGrp="1"/>
          </p:cNvSpPr>
          <p:nvPr>
            <p:ph sz="quarter" idx="4"/>
          </p:nvPr>
        </p:nvSpPr>
        <p:spPr>
          <a:xfrm>
            <a:off x="581193" y="4102059"/>
            <a:ext cx="3415074" cy="2273340"/>
          </a:xfrm>
        </p:spPr>
        <p:txBody>
          <a:bodyPr vert="horz" lIns="91440" tIns="45720" rIns="91440" bIns="45720" rtlCol="0" anchor="ctr">
            <a:normAutofit/>
          </a:bodyPr>
          <a:lstStyle/>
          <a:p>
            <a:pPr marL="0" marR="0">
              <a:buFont typeface="Wingdings 2" panose="05020102010507070707" pitchFamily="18" charset="2"/>
              <a:buChar char=""/>
            </a:pPr>
            <a:r>
              <a:rPr lang="en-US" b="1" dirty="0">
                <a:solidFill>
                  <a:srgbClr val="FFFFFF"/>
                </a:solidFill>
                <a:effectLst/>
              </a:rPr>
              <a:t>Median nerve area </a:t>
            </a:r>
          </a:p>
          <a:p>
            <a:pPr marL="342900" marR="0" indent="-171450">
              <a:buFont typeface="Wingdings 2" panose="05020102010507070707" pitchFamily="18" charset="2"/>
              <a:buChar char=""/>
            </a:pPr>
            <a:r>
              <a:rPr lang="en-US" dirty="0">
                <a:solidFill>
                  <a:srgbClr val="FFFFFF"/>
                </a:solidFill>
                <a:effectLst/>
              </a:rPr>
              <a:t> &lt;10 mm</a:t>
            </a:r>
            <a:r>
              <a:rPr lang="en-US" baseline="30000" dirty="0">
                <a:solidFill>
                  <a:srgbClr val="FFFFFF"/>
                </a:solidFill>
                <a:effectLst/>
              </a:rPr>
              <a:t>2</a:t>
            </a:r>
            <a:r>
              <a:rPr lang="en-US" dirty="0">
                <a:solidFill>
                  <a:srgbClr val="FFFFFF"/>
                </a:solidFill>
                <a:effectLst/>
              </a:rPr>
              <a:t>= Normal </a:t>
            </a:r>
          </a:p>
          <a:p>
            <a:pPr marL="342900" marR="0" indent="-171450">
              <a:buFont typeface="Wingdings 2" panose="05020102010507070707" pitchFamily="18" charset="2"/>
              <a:buChar char=""/>
            </a:pPr>
            <a:r>
              <a:rPr lang="en-US" dirty="0">
                <a:solidFill>
                  <a:srgbClr val="FFFFFF"/>
                </a:solidFill>
                <a:effectLst/>
              </a:rPr>
              <a:t>  10-12 mm</a:t>
            </a:r>
            <a:r>
              <a:rPr lang="en-US" baseline="30000" dirty="0">
                <a:solidFill>
                  <a:srgbClr val="FFFFFF"/>
                </a:solidFill>
                <a:effectLst/>
              </a:rPr>
              <a:t>2</a:t>
            </a:r>
            <a:r>
              <a:rPr lang="en-US" dirty="0">
                <a:solidFill>
                  <a:srgbClr val="FFFFFF"/>
                </a:solidFill>
                <a:effectLst/>
              </a:rPr>
              <a:t> = Borderline compare @ PQ</a:t>
            </a:r>
          </a:p>
          <a:p>
            <a:pPr marL="342900" marR="0" indent="-171450">
              <a:buFont typeface="Wingdings 2" panose="05020102010507070707" pitchFamily="18" charset="2"/>
              <a:buChar char=""/>
            </a:pPr>
            <a:r>
              <a:rPr lang="en-US" dirty="0">
                <a:solidFill>
                  <a:srgbClr val="FFFFFF"/>
                </a:solidFill>
              </a:rPr>
              <a:t> </a:t>
            </a:r>
            <a:r>
              <a:rPr lang="en-US" dirty="0">
                <a:solidFill>
                  <a:srgbClr val="FFFFFF"/>
                </a:solidFill>
                <a:effectLst/>
              </a:rPr>
              <a:t>&gt;12 mm</a:t>
            </a:r>
            <a:r>
              <a:rPr lang="en-US" baseline="30000" dirty="0">
                <a:solidFill>
                  <a:srgbClr val="FFFFFF"/>
                </a:solidFill>
                <a:effectLst/>
              </a:rPr>
              <a:t>2</a:t>
            </a:r>
            <a:r>
              <a:rPr lang="en-US" dirty="0">
                <a:solidFill>
                  <a:srgbClr val="FFFFFF"/>
                </a:solidFill>
                <a:effectLst/>
              </a:rPr>
              <a:t> = Abnormal </a:t>
            </a:r>
          </a:p>
          <a:p>
            <a:pPr marL="342900" lvl="0" indent="-342900">
              <a:buFont typeface="Wingdings 2" panose="05020102010507070707" pitchFamily="18" charset="2"/>
              <a:buChar char=""/>
              <a:tabLst>
                <a:tab pos="457200" algn="l"/>
              </a:tabLst>
            </a:pPr>
            <a:endParaRPr lang="en-US" dirty="0">
              <a:solidFill>
                <a:srgbClr val="FFFFFF"/>
              </a:solidFill>
              <a:effectLst/>
            </a:endParaRPr>
          </a:p>
        </p:txBody>
      </p:sp>
    </p:spTree>
    <p:extLst>
      <p:ext uri="{BB962C8B-B14F-4D97-AF65-F5344CB8AC3E}">
        <p14:creationId xmlns:p14="http://schemas.microsoft.com/office/powerpoint/2010/main" val="2485139382"/>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7" name="Rectangle 146">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8" name="Rectangle 147">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9" name="Rectangle 148">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0" name="Rectangle 149">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a:extLst>
              <a:ext uri="{FF2B5EF4-FFF2-40B4-BE49-F238E27FC236}">
                <a16:creationId xmlns:a16="http://schemas.microsoft.com/office/drawing/2014/main" id="{D3772EE4-ED5E-4D3A-A306-B22CF8667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01200"/>
            <a:ext cx="3703320"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672280" y="944752"/>
            <a:ext cx="3259016" cy="1462692"/>
          </a:xfrm>
        </p:spPr>
        <p:txBody>
          <a:bodyPr vert="horz" lIns="91440" tIns="45720" rIns="91440" bIns="45720" rtlCol="0" anchor="b">
            <a:normAutofit/>
          </a:bodyPr>
          <a:lstStyle/>
          <a:p>
            <a:r>
              <a:rPr lang="en-US" b="0" kern="1200" cap="all" dirty="0">
                <a:solidFill>
                  <a:srgbClr val="FFFFFF"/>
                </a:solidFill>
                <a:latin typeface="+mj-lt"/>
                <a:ea typeface="+mj-ea"/>
                <a:cs typeface="+mj-cs"/>
              </a:rPr>
              <a:t>Ultrasound Measurements Of CTS</a:t>
            </a:r>
          </a:p>
        </p:txBody>
      </p:sp>
      <p:sp>
        <p:nvSpPr>
          <p:cNvPr id="152" name="Rectangle 151">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3" name="Rectangle 152">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4" name="Rectangle 153">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6" name="Content Placeholder 9">
            <a:extLst>
              <a:ext uri="{FF2B5EF4-FFF2-40B4-BE49-F238E27FC236}">
                <a16:creationId xmlns:a16="http://schemas.microsoft.com/office/drawing/2014/main" id="{E89696C2-A015-F80C-187F-8D2E57E22F19}"/>
              </a:ext>
            </a:extLst>
          </p:cNvPr>
          <p:cNvSpPr>
            <a:spLocks noGrp="1"/>
          </p:cNvSpPr>
          <p:nvPr>
            <p:ph sz="quarter" idx="4"/>
          </p:nvPr>
        </p:nvSpPr>
        <p:spPr>
          <a:xfrm>
            <a:off x="671513" y="2536031"/>
            <a:ext cx="3123783" cy="3671936"/>
          </a:xfrm>
        </p:spPr>
        <p:txBody>
          <a:bodyPr vert="horz" lIns="91440" tIns="45720" rIns="91440" bIns="45720" rtlCol="0" anchor="t">
            <a:normAutofit/>
          </a:bodyPr>
          <a:lstStyle/>
          <a:p>
            <a:pPr lvl="0">
              <a:buFont typeface="Wingdings 2" panose="05020102010507070707" pitchFamily="18" charset="2"/>
              <a:buChar char=""/>
              <a:tabLst>
                <a:tab pos="457200" algn="l"/>
              </a:tabLst>
            </a:pPr>
            <a:r>
              <a:rPr lang="en-US" b="1" dirty="0">
                <a:solidFill>
                  <a:srgbClr val="FFFFFF"/>
                </a:solidFill>
              </a:rPr>
              <a:t>Most accurate to compare area at proximal pronator quadratus muscle and carpal tunnel </a:t>
            </a:r>
          </a:p>
          <a:p>
            <a:pPr marL="282575" lvl="0" indent="-53975">
              <a:buFont typeface="Wingdings 2" panose="05020102010507070707" pitchFamily="18" charset="2"/>
              <a:buChar char=""/>
              <a:tabLst>
                <a:tab pos="457200" algn="l"/>
              </a:tabLst>
            </a:pPr>
            <a:r>
              <a:rPr lang="en-US">
                <a:solidFill>
                  <a:srgbClr val="FFFFFF"/>
                </a:solidFill>
              </a:rPr>
              <a:t> Increase of 2 mm from 	 	proximal to distal = 99% 	sensitive and 100% specific 	for CTS  </a:t>
            </a:r>
          </a:p>
          <a:p>
            <a:pPr marL="282575" lvl="0" indent="-53975">
              <a:buFont typeface="Wingdings 2" panose="05020102010507070707" pitchFamily="18" charset="2"/>
              <a:buChar char=""/>
              <a:tabLst>
                <a:tab pos="457200" algn="l"/>
              </a:tabLst>
            </a:pPr>
            <a:r>
              <a:rPr lang="en-US" dirty="0">
                <a:solidFill>
                  <a:srgbClr val="FFFFFF"/>
                </a:solidFill>
              </a:rPr>
              <a:t> Measure inside the 	echogenic epineurium </a:t>
            </a:r>
          </a:p>
          <a:p>
            <a:pPr marL="342900" lvl="0" indent="-342900">
              <a:buFont typeface="Wingdings 2" panose="05020102010507070707" pitchFamily="18" charset="2"/>
              <a:buChar char=""/>
              <a:tabLst>
                <a:tab pos="457200" algn="l"/>
              </a:tabLst>
            </a:pPr>
            <a:endParaRPr lang="en-US" dirty="0">
              <a:solidFill>
                <a:srgbClr val="FFFFFF"/>
              </a:solidFill>
              <a:effectLst/>
            </a:endParaRPr>
          </a:p>
        </p:txBody>
      </p:sp>
      <p:pic>
        <p:nvPicPr>
          <p:cNvPr id="11" name="Picture 10" descr="A close-up of an ultrasound&#10;&#10;Description automatically generated">
            <a:extLst>
              <a:ext uri="{FF2B5EF4-FFF2-40B4-BE49-F238E27FC236}">
                <a16:creationId xmlns:a16="http://schemas.microsoft.com/office/drawing/2014/main" id="{49862A19-CE91-D1F0-572C-6C7FA6030CDD}"/>
              </a:ext>
            </a:extLst>
          </p:cNvPr>
          <p:cNvPicPr>
            <a:picLocks noChangeAspect="1"/>
          </p:cNvPicPr>
          <p:nvPr/>
        </p:nvPicPr>
        <p:blipFill rotWithShape="1">
          <a:blip r:embed="rId3"/>
          <a:srcRect r="5061"/>
          <a:stretch/>
        </p:blipFill>
        <p:spPr>
          <a:xfrm>
            <a:off x="4241830" y="601200"/>
            <a:ext cx="7503636" cy="5789365"/>
          </a:xfrm>
          <a:prstGeom prst="rect">
            <a:avLst/>
          </a:prstGeom>
        </p:spPr>
      </p:pic>
    </p:spTree>
    <p:extLst>
      <p:ext uri="{BB962C8B-B14F-4D97-AF65-F5344CB8AC3E}">
        <p14:creationId xmlns:p14="http://schemas.microsoft.com/office/powerpoint/2010/main" val="3205150764"/>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9" name="Rectangle 118">
            <a:extLst>
              <a:ext uri="{FF2B5EF4-FFF2-40B4-BE49-F238E27FC236}">
                <a16:creationId xmlns:a16="http://schemas.microsoft.com/office/drawing/2014/main" id="{910015B9-6046-41B8-83BD-71778D2F97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1" name="Rectangle 120">
            <a:extLst>
              <a:ext uri="{FF2B5EF4-FFF2-40B4-BE49-F238E27FC236}">
                <a16:creationId xmlns:a16="http://schemas.microsoft.com/office/drawing/2014/main" id="{53908232-52E2-4794-A6C1-54300FB989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3" name="Rectangle 122">
            <a:extLst>
              <a:ext uri="{FF2B5EF4-FFF2-40B4-BE49-F238E27FC236}">
                <a16:creationId xmlns:a16="http://schemas.microsoft.com/office/drawing/2014/main" id="{D2B9299F-BED7-44C5-9CC5-E542F9193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5" name="Rectangle 124">
            <a:extLst>
              <a:ext uri="{FF2B5EF4-FFF2-40B4-BE49-F238E27FC236}">
                <a16:creationId xmlns:a16="http://schemas.microsoft.com/office/drawing/2014/main" id="{00401440-1DC9-4C9E-A3BA-4DECEEB465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close-up of a wrist&#10;&#10;Description automatically generated">
            <a:extLst>
              <a:ext uri="{FF2B5EF4-FFF2-40B4-BE49-F238E27FC236}">
                <a16:creationId xmlns:a16="http://schemas.microsoft.com/office/drawing/2014/main" id="{B73E0224-CF41-34D2-B32A-423775CC4508}"/>
              </a:ext>
            </a:extLst>
          </p:cNvPr>
          <p:cNvPicPr>
            <a:picLocks noChangeAspect="1"/>
          </p:cNvPicPr>
          <p:nvPr/>
        </p:nvPicPr>
        <p:blipFill>
          <a:blip r:embed="rId3"/>
          <a:stretch>
            <a:fillRect/>
          </a:stretch>
        </p:blipFill>
        <p:spPr>
          <a:xfrm>
            <a:off x="446534" y="541064"/>
            <a:ext cx="5712774" cy="3437780"/>
          </a:xfrm>
          <a:prstGeom prst="rect">
            <a:avLst/>
          </a:prstGeom>
        </p:spPr>
      </p:pic>
      <p:cxnSp>
        <p:nvCxnSpPr>
          <p:cNvPr id="127" name="Straight Connector 126">
            <a:extLst>
              <a:ext uri="{FF2B5EF4-FFF2-40B4-BE49-F238E27FC236}">
                <a16:creationId xmlns:a16="http://schemas.microsoft.com/office/drawing/2014/main" id="{EEE3F140-02CB-4BBC-ABC0-8BF046C9D1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436050"/>
            <a:ext cx="0" cy="1645920"/>
          </a:xfrm>
          <a:prstGeom prst="line">
            <a:avLst/>
          </a:prstGeom>
          <a:ln w="19050">
            <a:solidFill>
              <a:srgbClr val="465359"/>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8B51B06F-6D94-E737-82C2-D4E771EFC00F}"/>
              </a:ext>
            </a:extLst>
          </p:cNvPr>
          <p:cNvPicPr>
            <a:picLocks noChangeAspect="1"/>
          </p:cNvPicPr>
          <p:nvPr/>
        </p:nvPicPr>
        <p:blipFill>
          <a:blip r:embed="rId4"/>
          <a:stretch>
            <a:fillRect/>
          </a:stretch>
        </p:blipFill>
        <p:spPr>
          <a:xfrm>
            <a:off x="6417735" y="541064"/>
            <a:ext cx="5306396" cy="3435892"/>
          </a:xfrm>
          <a:prstGeom prst="rect">
            <a:avLst/>
          </a:prstGeom>
        </p:spPr>
      </p:pic>
      <p:sp>
        <p:nvSpPr>
          <p:cNvPr id="129" name="Rectangle 128">
            <a:extLst>
              <a:ext uri="{FF2B5EF4-FFF2-40B4-BE49-F238E27FC236}">
                <a16:creationId xmlns:a16="http://schemas.microsoft.com/office/drawing/2014/main" id="{36B822CC-7DA9-4417-AA94-64CEB676F0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234" y="4219240"/>
            <a:ext cx="11301984"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1" name="Rectangle 130">
            <a:extLst>
              <a:ext uri="{FF2B5EF4-FFF2-40B4-BE49-F238E27FC236}">
                <a16:creationId xmlns:a16="http://schemas.microsoft.com/office/drawing/2014/main" id="{AFA01E88-71CC-4FF3-9E81-51E0C32B45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234" y="4359623"/>
            <a:ext cx="11303626" cy="2051143"/>
          </a:xfrm>
          <a:prstGeom prst="rect">
            <a:avLst/>
          </a:prstGeom>
          <a:solidFill>
            <a:srgbClr val="465359"/>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679600" y="4596992"/>
            <a:ext cx="3353432" cy="1607013"/>
          </a:xfrm>
        </p:spPr>
        <p:txBody>
          <a:bodyPr vert="horz" lIns="91440" tIns="45720" rIns="91440" bIns="45720" rtlCol="0" anchor="ctr">
            <a:normAutofit/>
          </a:bodyPr>
          <a:lstStyle/>
          <a:p>
            <a:r>
              <a:rPr lang="en-US" b="0" kern="1200" cap="all">
                <a:solidFill>
                  <a:srgbClr val="FFFFFF"/>
                </a:solidFill>
                <a:latin typeface="+mj-lt"/>
                <a:ea typeface="+mj-ea"/>
                <a:cs typeface="+mj-cs"/>
              </a:rPr>
              <a:t>Ultrasound Measurements Of CTS</a:t>
            </a:r>
          </a:p>
        </p:txBody>
      </p:sp>
      <p:sp>
        <p:nvSpPr>
          <p:cNvPr id="10" name="Content Placeholder 9">
            <a:extLst>
              <a:ext uri="{FF2B5EF4-FFF2-40B4-BE49-F238E27FC236}">
                <a16:creationId xmlns:a16="http://schemas.microsoft.com/office/drawing/2014/main" id="{C9475E86-FFB0-87BC-084C-C728916152B0}"/>
              </a:ext>
            </a:extLst>
          </p:cNvPr>
          <p:cNvSpPr>
            <a:spLocks noGrp="1"/>
          </p:cNvSpPr>
          <p:nvPr>
            <p:ph sz="quarter" idx="4"/>
          </p:nvPr>
        </p:nvSpPr>
        <p:spPr>
          <a:xfrm>
            <a:off x="4271491" y="4596992"/>
            <a:ext cx="7240909" cy="1607012"/>
          </a:xfrm>
        </p:spPr>
        <p:txBody>
          <a:bodyPr vert="horz" lIns="91440" tIns="45720" rIns="91440" bIns="45720" rtlCol="0" anchor="ctr">
            <a:normAutofit/>
          </a:bodyPr>
          <a:lstStyle/>
          <a:p>
            <a:pPr marL="342900" lvl="0" indent="-342900">
              <a:buFont typeface="Wingdings 2" panose="05020102010507070707" pitchFamily="18" charset="2"/>
              <a:buChar char=""/>
              <a:tabLst>
                <a:tab pos="457200" algn="l"/>
              </a:tabLst>
            </a:pPr>
            <a:r>
              <a:rPr lang="en-US" dirty="0">
                <a:solidFill>
                  <a:srgbClr val="FFFFFF"/>
                </a:solidFill>
                <a:effectLst/>
              </a:rPr>
              <a:t>Enlargement median nerve as enters carpal tunnel with flattening of nerve = Notch sign.</a:t>
            </a:r>
          </a:p>
          <a:p>
            <a:pPr marL="342900" lvl="0" indent="-342900">
              <a:buFont typeface="Wingdings 2" panose="05020102010507070707" pitchFamily="18" charset="2"/>
              <a:buChar char=""/>
              <a:tabLst>
                <a:tab pos="457200" algn="l"/>
              </a:tabLst>
            </a:pPr>
            <a:r>
              <a:rPr lang="en-US" dirty="0">
                <a:solidFill>
                  <a:srgbClr val="FFFFFF"/>
                </a:solidFill>
                <a:effectLst/>
              </a:rPr>
              <a:t>Bulging of  TCL &gt; 2-4 mm</a:t>
            </a:r>
          </a:p>
        </p:txBody>
      </p:sp>
    </p:spTree>
    <p:extLst>
      <p:ext uri="{BB962C8B-B14F-4D97-AF65-F5344CB8AC3E}">
        <p14:creationId xmlns:p14="http://schemas.microsoft.com/office/powerpoint/2010/main" val="363046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5" name="Rectangle 84">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7" name="Rectangle 86">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9" name="Rectangle 88">
            <a:extLst>
              <a:ext uri="{FF2B5EF4-FFF2-40B4-BE49-F238E27FC236}">
                <a16:creationId xmlns:a16="http://schemas.microsoft.com/office/drawing/2014/main" id="{C0524398-BFB4-4C4A-8317-83B8729F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91" name="Rectangle 90">
            <a:extLst>
              <a:ext uri="{FF2B5EF4-FFF2-40B4-BE49-F238E27FC236}">
                <a16:creationId xmlns:a16="http://schemas.microsoft.com/office/drawing/2014/main" id="{6B695AA2-4B70-477F-AF90-536B720A1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X-ray of a hand&#10;&#10;Description automatically generated">
            <a:extLst>
              <a:ext uri="{FF2B5EF4-FFF2-40B4-BE49-F238E27FC236}">
                <a16:creationId xmlns:a16="http://schemas.microsoft.com/office/drawing/2014/main" id="{06C1DFB2-C00C-40F5-1CCE-433DBBBD959D}"/>
              </a:ext>
            </a:extLst>
          </p:cNvPr>
          <p:cNvPicPr>
            <a:picLocks noChangeAspect="1"/>
          </p:cNvPicPr>
          <p:nvPr/>
        </p:nvPicPr>
        <p:blipFill rotWithShape="1">
          <a:blip r:embed="rId3">
            <a:alphaModFix amt="40000"/>
          </a:blip>
          <a:srcRect t="21259" b="22491"/>
          <a:stretch/>
        </p:blipFill>
        <p:spPr>
          <a:xfrm>
            <a:off x="20" y="10"/>
            <a:ext cx="12191980" cy="6857990"/>
          </a:xfrm>
          <a:prstGeom prst="rect">
            <a:avLst/>
          </a:prstGeom>
        </p:spPr>
      </p:pic>
      <p:sp>
        <p:nvSpPr>
          <p:cNvPr id="16" name="Title 1">
            <a:extLst>
              <a:ext uri="{FF2B5EF4-FFF2-40B4-BE49-F238E27FC236}">
                <a16:creationId xmlns:a16="http://schemas.microsoft.com/office/drawing/2014/main" id="{B68E91FE-1E96-9012-B0A7-9E9605A1D060}"/>
              </a:ext>
            </a:extLst>
          </p:cNvPr>
          <p:cNvSpPr>
            <a:spLocks noGrp="1"/>
          </p:cNvSpPr>
          <p:nvPr>
            <p:ph type="ctrTitle"/>
          </p:nvPr>
        </p:nvSpPr>
        <p:spPr>
          <a:xfrm>
            <a:off x="446534" y="3786837"/>
            <a:ext cx="11298932" cy="2613963"/>
          </a:xfrm>
        </p:spPr>
        <p:txBody>
          <a:bodyPr vert="horz" lIns="91440" tIns="45720" rIns="91440" bIns="45720" rtlCol="0" anchor="b">
            <a:noAutofit/>
          </a:bodyPr>
          <a:lstStyle/>
          <a:p>
            <a:pPr algn="l">
              <a:lnSpc>
                <a:spcPct val="90000"/>
              </a:lnSpc>
            </a:pPr>
            <a:r>
              <a:rPr lang="en-US" sz="4400" dirty="0">
                <a:solidFill>
                  <a:schemeClr val="tx1"/>
                </a:solidFill>
              </a:rPr>
              <a:t>Section 5:</a:t>
            </a:r>
            <a:br>
              <a:rPr lang="en-US" sz="4400" dirty="0">
                <a:solidFill>
                  <a:schemeClr val="tx1"/>
                </a:solidFill>
              </a:rPr>
            </a:br>
            <a:r>
              <a:rPr lang="en-US" sz="4400" dirty="0">
                <a:solidFill>
                  <a:schemeClr val="tx1"/>
                </a:solidFill>
              </a:rPr>
              <a:t>Intervention Techniques for Carpal Tunnel Syndrome </a:t>
            </a:r>
          </a:p>
        </p:txBody>
      </p:sp>
    </p:spTree>
    <p:extLst>
      <p:ext uri="{BB962C8B-B14F-4D97-AF65-F5344CB8AC3E}">
        <p14:creationId xmlns:p14="http://schemas.microsoft.com/office/powerpoint/2010/main" val="389979460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fade">
                                      <p:cBhvr>
                                        <p:cTn id="7"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77F2BB43-1E8B-40A7-9733-9AEE76BFE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9" name="Rectangle 138">
            <a:extLst>
              <a:ext uri="{FF2B5EF4-FFF2-40B4-BE49-F238E27FC236}">
                <a16:creationId xmlns:a16="http://schemas.microsoft.com/office/drawing/2014/main" id="{2F2499BD-C67D-4CD4-9747-4DCC7EF1F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1" name="Rectangle 140">
            <a:extLst>
              <a:ext uri="{FF2B5EF4-FFF2-40B4-BE49-F238E27FC236}">
                <a16:creationId xmlns:a16="http://schemas.microsoft.com/office/drawing/2014/main" id="{80D02CAC-A533-4E24-84A6-B3171E16A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D69FA8CD-AE7C-A917-A6A9-C95ED4316142}"/>
              </a:ext>
            </a:extLst>
          </p:cNvPr>
          <p:cNvPicPr>
            <a:picLocks noChangeAspect="1"/>
          </p:cNvPicPr>
          <p:nvPr/>
        </p:nvPicPr>
        <p:blipFill rotWithShape="1">
          <a:blip r:embed="rId3"/>
          <a:srcRect r="3" b="5812"/>
          <a:stretch/>
        </p:blipFill>
        <p:spPr>
          <a:xfrm>
            <a:off x="20" y="2"/>
            <a:ext cx="4578252" cy="2608957"/>
          </a:xfrm>
          <a:prstGeom prst="rect">
            <a:avLst/>
          </a:prstGeom>
        </p:spPr>
      </p:pic>
      <p:pic>
        <p:nvPicPr>
          <p:cNvPr id="16" name="Picture Placeholder 15">
            <a:extLst>
              <a:ext uri="{FF2B5EF4-FFF2-40B4-BE49-F238E27FC236}">
                <a16:creationId xmlns:a16="http://schemas.microsoft.com/office/drawing/2014/main" id="{6EFD6230-A50E-3A63-7B72-59A8449CAEE2}"/>
              </a:ext>
            </a:extLst>
          </p:cNvPr>
          <p:cNvPicPr>
            <a:picLocks noGrp="1" noChangeAspect="1"/>
          </p:cNvPicPr>
          <p:nvPr>
            <p:ph type="pic" sz="quarter" idx="19"/>
          </p:nvPr>
        </p:nvPicPr>
        <p:blipFill rotWithShape="1">
          <a:blip r:embed="rId4"/>
          <a:srcRect t="7141" r="1" b="7138"/>
          <a:stretch/>
        </p:blipFill>
        <p:spPr>
          <a:xfrm>
            <a:off x="2" y="2608956"/>
            <a:ext cx="4560199" cy="4249043"/>
          </a:xfrm>
          <a:prstGeom prst="rect">
            <a:avLst/>
          </a:prstGeom>
        </p:spPr>
      </p:pic>
      <p:sp>
        <p:nvSpPr>
          <p:cNvPr id="143" name="Rectangle 142">
            <a:extLst>
              <a:ext uri="{FF2B5EF4-FFF2-40B4-BE49-F238E27FC236}">
                <a16:creationId xmlns:a16="http://schemas.microsoft.com/office/drawing/2014/main" id="{7B34D440-E359-4CB9-B8E8-81977A860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0517" y="-460"/>
            <a:ext cx="9144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1B8F5A0E-5428-4604-A0F3-2224BE8709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9" y="2560620"/>
            <a:ext cx="4581144"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7" name="Rectangle 146">
            <a:extLst>
              <a:ext uri="{FF2B5EF4-FFF2-40B4-BE49-F238E27FC236}">
                <a16:creationId xmlns:a16="http://schemas.microsoft.com/office/drawing/2014/main" id="{D288FC14-B788-4FBC-9C5E-BC4892F5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06" y="0"/>
            <a:ext cx="7571045" cy="6858000"/>
          </a:xfrm>
          <a:prstGeom prst="rect">
            <a:avLst/>
          </a:prstGeom>
          <a:solidFill>
            <a:srgbClr val="465359"/>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5204707" y="457280"/>
            <a:ext cx="6400367" cy="1431399"/>
          </a:xfrm>
        </p:spPr>
        <p:txBody>
          <a:bodyPr vert="horz" lIns="91440" tIns="45720" rIns="91440" bIns="45720" rtlCol="0" anchor="ctr">
            <a:normAutofit/>
          </a:bodyPr>
          <a:lstStyle/>
          <a:p>
            <a:r>
              <a:rPr lang="en-US" b="0" kern="1200" cap="all">
                <a:solidFill>
                  <a:srgbClr val="FFFFFF"/>
                </a:solidFill>
                <a:latin typeface="+mj-lt"/>
                <a:ea typeface="+mj-ea"/>
                <a:cs typeface="+mj-cs"/>
              </a:rPr>
              <a:t>Ultrasound-Guided Percutaneous Hydrodissection of MN</a:t>
            </a:r>
          </a:p>
        </p:txBody>
      </p:sp>
      <p:sp>
        <p:nvSpPr>
          <p:cNvPr id="10" name="Content Placeholder 9">
            <a:extLst>
              <a:ext uri="{FF2B5EF4-FFF2-40B4-BE49-F238E27FC236}">
                <a16:creationId xmlns:a16="http://schemas.microsoft.com/office/drawing/2014/main" id="{C9475E86-FFB0-87BC-084C-C728916152B0}"/>
              </a:ext>
            </a:extLst>
          </p:cNvPr>
          <p:cNvSpPr>
            <a:spLocks noGrp="1"/>
          </p:cNvSpPr>
          <p:nvPr>
            <p:ph sz="quarter" idx="4"/>
          </p:nvPr>
        </p:nvSpPr>
        <p:spPr>
          <a:xfrm>
            <a:off x="5207590" y="2194527"/>
            <a:ext cx="6397545" cy="4061676"/>
          </a:xfrm>
        </p:spPr>
        <p:txBody>
          <a:bodyPr vert="horz" lIns="91440" tIns="45720" rIns="91440" bIns="45720" rtlCol="0" anchor="ctr">
            <a:normAutofit/>
          </a:bodyPr>
          <a:lstStyle/>
          <a:p>
            <a:pPr marL="342900" lvl="0" indent="-342900">
              <a:buFont typeface="Wingdings 2" panose="05020102010507070707" pitchFamily="18" charset="2"/>
              <a:buChar char=""/>
              <a:tabLst>
                <a:tab pos="457200" algn="l"/>
              </a:tabLst>
            </a:pPr>
            <a:r>
              <a:rPr lang="en-US" b="1" dirty="0">
                <a:solidFill>
                  <a:srgbClr val="FFFFFF"/>
                </a:solidFill>
                <a:effectLst/>
              </a:rPr>
              <a:t>Principle of </a:t>
            </a:r>
            <a:r>
              <a:rPr lang="en-US" b="1">
                <a:solidFill>
                  <a:srgbClr val="FFFFFF"/>
                </a:solidFill>
                <a:effectLst/>
              </a:rPr>
              <a:t>Hydrodissection</a:t>
            </a:r>
            <a:r>
              <a:rPr lang="en-US" b="1" dirty="0">
                <a:solidFill>
                  <a:srgbClr val="FFFFFF"/>
                </a:solidFill>
                <a:effectLst/>
              </a:rPr>
              <a:t>: </a:t>
            </a:r>
            <a:r>
              <a:rPr lang="en-US" dirty="0">
                <a:solidFill>
                  <a:srgbClr val="FFFFFF"/>
                </a:solidFill>
                <a:effectLst/>
              </a:rPr>
              <a:t>Ultrasound-guided </a:t>
            </a:r>
            <a:r>
              <a:rPr lang="en-US">
                <a:solidFill>
                  <a:srgbClr val="FFFFFF"/>
                </a:solidFill>
                <a:effectLst/>
              </a:rPr>
              <a:t>hydrodissection</a:t>
            </a:r>
            <a:r>
              <a:rPr lang="en-US" dirty="0">
                <a:solidFill>
                  <a:srgbClr val="FFFFFF"/>
                </a:solidFill>
                <a:effectLst/>
              </a:rPr>
              <a:t> involves the use of fluid (10-15ml of D5w) to create space around the median nerve, Separating it from TCL and flexor tendons reducing compression and improving nerve gliding within the carpal tunnel.</a:t>
            </a:r>
            <a:endParaRPr lang="en-US">
              <a:solidFill>
                <a:srgbClr val="FFFFFF"/>
              </a:solidFill>
              <a:effectLst/>
            </a:endParaRPr>
          </a:p>
        </p:txBody>
      </p:sp>
    </p:spTree>
    <p:extLst>
      <p:ext uri="{BB962C8B-B14F-4D97-AF65-F5344CB8AC3E}">
        <p14:creationId xmlns:p14="http://schemas.microsoft.com/office/powerpoint/2010/main" val="1676937836"/>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0" name="Rectangle 49">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2" name="Rectangle 51">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4" name="Rectangle 53">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3" name="Title 12">
            <a:extLst>
              <a:ext uri="{FF2B5EF4-FFF2-40B4-BE49-F238E27FC236}">
                <a16:creationId xmlns:a16="http://schemas.microsoft.com/office/drawing/2014/main" id="{FB23E1E4-7CB2-923B-9D41-672CB85E05DA}"/>
              </a:ext>
            </a:extLst>
          </p:cNvPr>
          <p:cNvSpPr>
            <a:spLocks noGrp="1"/>
          </p:cNvSpPr>
          <p:nvPr>
            <p:ph type="title"/>
          </p:nvPr>
        </p:nvSpPr>
        <p:spPr>
          <a:xfrm>
            <a:off x="672280" y="562199"/>
            <a:ext cx="3259016" cy="1462692"/>
          </a:xfrm>
        </p:spPr>
        <p:txBody>
          <a:bodyPr vert="horz" lIns="91440" tIns="45720" rIns="91440" bIns="45720" rtlCol="0" anchor="b">
            <a:normAutofit/>
          </a:bodyPr>
          <a:lstStyle/>
          <a:p>
            <a:r>
              <a:rPr lang="en-US" b="0" kern="1200" cap="all" dirty="0">
                <a:solidFill>
                  <a:schemeClr val="bg1">
                    <a:lumMod val="75000"/>
                    <a:lumOff val="25000"/>
                  </a:schemeClr>
                </a:solidFill>
                <a:latin typeface="+mj-lt"/>
                <a:ea typeface="+mj-ea"/>
                <a:cs typeface="+mj-cs"/>
              </a:rPr>
              <a:t>Contents	</a:t>
            </a:r>
          </a:p>
        </p:txBody>
      </p:sp>
      <p:sp>
        <p:nvSpPr>
          <p:cNvPr id="56" name="Rectangle 55">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8" name="Rectangle 57">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60" name="Rectangle 59">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 name="Content Placeholder 7">
            <a:extLst>
              <a:ext uri="{FF2B5EF4-FFF2-40B4-BE49-F238E27FC236}">
                <a16:creationId xmlns:a16="http://schemas.microsoft.com/office/drawing/2014/main" id="{1A667A9A-3428-68BE-D555-0DE1859FDF8A}"/>
              </a:ext>
            </a:extLst>
          </p:cNvPr>
          <p:cNvSpPr>
            <a:spLocks noGrp="1"/>
          </p:cNvSpPr>
          <p:nvPr>
            <p:ph sz="quarter" idx="4"/>
          </p:nvPr>
        </p:nvSpPr>
        <p:spPr>
          <a:xfrm>
            <a:off x="671513" y="2153477"/>
            <a:ext cx="3123783" cy="4142323"/>
          </a:xfrm>
        </p:spPr>
        <p:txBody>
          <a:bodyPr vert="horz" lIns="91440" tIns="45720" rIns="91440" bIns="45720" rtlCol="0" anchor="t">
            <a:normAutofit lnSpcReduction="10000"/>
          </a:bodyPr>
          <a:lstStyle/>
          <a:p>
            <a:pPr marL="342900" lvl="0" indent="-342900">
              <a:buFont typeface="Wingdings 2" panose="05020102010507070707" pitchFamily="18" charset="2"/>
              <a:buChar char=""/>
              <a:tabLst>
                <a:tab pos="457200" algn="l"/>
              </a:tabLst>
            </a:pPr>
            <a:r>
              <a:rPr lang="en-US" b="1" dirty="0">
                <a:solidFill>
                  <a:schemeClr val="bg1">
                    <a:lumMod val="75000"/>
                    <a:lumOff val="25000"/>
                  </a:schemeClr>
                </a:solidFill>
                <a:effectLst/>
              </a:rPr>
              <a:t>Section 1: </a:t>
            </a:r>
            <a:r>
              <a:rPr lang="en-US" dirty="0">
                <a:solidFill>
                  <a:schemeClr val="bg1">
                    <a:lumMod val="75000"/>
                    <a:lumOff val="25000"/>
                  </a:schemeClr>
                </a:solidFill>
                <a:effectLst/>
              </a:rPr>
              <a:t>Understanding Carpal Tunnel Syndrome</a:t>
            </a:r>
          </a:p>
          <a:p>
            <a:pPr marL="342900" lvl="0" indent="-342900">
              <a:buFont typeface="Wingdings 2" panose="05020102010507070707" pitchFamily="18" charset="2"/>
              <a:buChar char=""/>
              <a:tabLst>
                <a:tab pos="457200" algn="l"/>
              </a:tabLst>
            </a:pPr>
            <a:r>
              <a:rPr lang="en-US" b="1" dirty="0">
                <a:solidFill>
                  <a:schemeClr val="bg1">
                    <a:lumMod val="75000"/>
                    <a:lumOff val="25000"/>
                  </a:schemeClr>
                </a:solidFill>
                <a:effectLst/>
              </a:rPr>
              <a:t>Section 2: </a:t>
            </a:r>
            <a:r>
              <a:rPr lang="en-US" dirty="0">
                <a:solidFill>
                  <a:schemeClr val="bg1">
                    <a:lumMod val="75000"/>
                    <a:lumOff val="25000"/>
                  </a:schemeClr>
                </a:solidFill>
                <a:effectLst/>
              </a:rPr>
              <a:t>Diagnostic Methods for CTS</a:t>
            </a:r>
          </a:p>
          <a:p>
            <a:pPr marL="342900" lvl="0" indent="-342900">
              <a:buFont typeface="Wingdings 2" panose="05020102010507070707" pitchFamily="18" charset="2"/>
              <a:buChar char=""/>
              <a:tabLst>
                <a:tab pos="457200" algn="l"/>
              </a:tabLst>
            </a:pPr>
            <a:r>
              <a:rPr lang="en-US" b="1" dirty="0">
                <a:solidFill>
                  <a:schemeClr val="bg1">
                    <a:lumMod val="75000"/>
                    <a:lumOff val="25000"/>
                  </a:schemeClr>
                </a:solidFill>
                <a:effectLst/>
              </a:rPr>
              <a:t>Section 3: </a:t>
            </a:r>
            <a:r>
              <a:rPr lang="en-US" dirty="0">
                <a:solidFill>
                  <a:schemeClr val="bg1">
                    <a:lumMod val="75000"/>
                    <a:lumOff val="25000"/>
                  </a:schemeClr>
                </a:solidFill>
                <a:effectLst/>
              </a:rPr>
              <a:t>Conventional Treatment Approaches</a:t>
            </a:r>
          </a:p>
          <a:p>
            <a:pPr marL="342900" indent="-342900">
              <a:buFont typeface="Wingdings 2" panose="05020102010507070707" pitchFamily="18" charset="2"/>
              <a:buChar char=""/>
              <a:tabLst>
                <a:tab pos="457200" algn="l"/>
              </a:tabLst>
            </a:pPr>
            <a:r>
              <a:rPr lang="en-US" b="1" dirty="0">
                <a:solidFill>
                  <a:schemeClr val="bg1">
                    <a:lumMod val="75000"/>
                    <a:lumOff val="25000"/>
                  </a:schemeClr>
                </a:solidFill>
                <a:effectLst/>
              </a:rPr>
              <a:t>Section 4: </a:t>
            </a:r>
            <a:r>
              <a:rPr lang="fr-FR" dirty="0">
                <a:solidFill>
                  <a:schemeClr val="bg1">
                    <a:lumMod val="75000"/>
                    <a:lumOff val="25000"/>
                  </a:schemeClr>
                </a:solidFill>
                <a:effectLst/>
              </a:rPr>
              <a:t>US </a:t>
            </a:r>
            <a:r>
              <a:rPr lang="fr-FR" dirty="0" err="1">
                <a:solidFill>
                  <a:schemeClr val="bg1">
                    <a:lumMod val="75000"/>
                    <a:lumOff val="25000"/>
                  </a:schemeClr>
                </a:solidFill>
                <a:effectLst/>
              </a:rPr>
              <a:t>Anatomy</a:t>
            </a:r>
            <a:r>
              <a:rPr lang="fr-FR" dirty="0">
                <a:solidFill>
                  <a:schemeClr val="bg1">
                    <a:lumMod val="75000"/>
                    <a:lumOff val="25000"/>
                  </a:schemeClr>
                </a:solidFill>
                <a:effectLst/>
              </a:rPr>
              <a:t> and Diagnoses of CTS</a:t>
            </a:r>
          </a:p>
          <a:p>
            <a:pPr marL="342900" lvl="0" indent="-342900">
              <a:buFont typeface="Wingdings 2" panose="05020102010507070707" pitchFamily="18" charset="2"/>
              <a:buChar char=""/>
              <a:tabLst>
                <a:tab pos="457200" algn="l"/>
              </a:tabLst>
            </a:pPr>
            <a:r>
              <a:rPr lang="en-US" b="1" dirty="0">
                <a:solidFill>
                  <a:schemeClr val="bg1">
                    <a:lumMod val="75000"/>
                    <a:lumOff val="25000"/>
                  </a:schemeClr>
                </a:solidFill>
                <a:effectLst/>
              </a:rPr>
              <a:t>Section 5: </a:t>
            </a:r>
            <a:r>
              <a:rPr lang="fr-FR" dirty="0">
                <a:solidFill>
                  <a:schemeClr val="bg1">
                    <a:lumMod val="75000"/>
                    <a:lumOff val="25000"/>
                  </a:schemeClr>
                </a:solidFill>
                <a:effectLst/>
              </a:rPr>
              <a:t>Intervention Techniques for CTS</a:t>
            </a:r>
          </a:p>
          <a:p>
            <a:pPr marL="342900" lvl="0" indent="-342900">
              <a:buFont typeface="Wingdings 2" panose="05020102010507070707" pitchFamily="18" charset="2"/>
              <a:buChar char=""/>
              <a:tabLst>
                <a:tab pos="457200" algn="l"/>
              </a:tabLst>
            </a:pPr>
            <a:r>
              <a:rPr lang="en-US" b="1" dirty="0">
                <a:solidFill>
                  <a:schemeClr val="bg1">
                    <a:lumMod val="75000"/>
                    <a:lumOff val="25000"/>
                  </a:schemeClr>
                </a:solidFill>
                <a:effectLst/>
              </a:rPr>
              <a:t>Section 6: </a:t>
            </a:r>
            <a:r>
              <a:rPr lang="en-US" dirty="0">
                <a:solidFill>
                  <a:schemeClr val="bg1">
                    <a:lumMod val="75000"/>
                    <a:lumOff val="25000"/>
                  </a:schemeClr>
                </a:solidFill>
                <a:effectLst/>
              </a:rPr>
              <a:t>Patient Outcomes and Future Considerations</a:t>
            </a:r>
          </a:p>
        </p:txBody>
      </p:sp>
      <p:pic>
        <p:nvPicPr>
          <p:cNvPr id="5" name="Picture Placeholder 4" descr="A close-up of a person holding their wrist&#10;&#10;Description automatically generated">
            <a:extLst>
              <a:ext uri="{FF2B5EF4-FFF2-40B4-BE49-F238E27FC236}">
                <a16:creationId xmlns:a16="http://schemas.microsoft.com/office/drawing/2014/main" id="{1FD2568D-F6CF-584D-AA0E-5D095F1F7637}"/>
              </a:ext>
            </a:extLst>
          </p:cNvPr>
          <p:cNvPicPr>
            <a:picLocks noGrp="1" noChangeAspect="1"/>
          </p:cNvPicPr>
          <p:nvPr>
            <p:ph type="pic" sz="quarter" idx="13"/>
          </p:nvPr>
        </p:nvPicPr>
        <p:blipFill rotWithShape="1">
          <a:blip r:embed="rId3"/>
          <a:srcRect l="555" r="19086" b="-1"/>
          <a:stretch/>
        </p:blipFill>
        <p:spPr>
          <a:xfrm>
            <a:off x="4935250" y="707880"/>
            <a:ext cx="7503636" cy="5789365"/>
          </a:xfrm>
          <a:prstGeom prst="rect">
            <a:avLst/>
          </a:prstGeom>
        </p:spPr>
      </p:pic>
    </p:spTree>
    <p:extLst>
      <p:ext uri="{BB962C8B-B14F-4D97-AF65-F5344CB8AC3E}">
        <p14:creationId xmlns:p14="http://schemas.microsoft.com/office/powerpoint/2010/main" val="1499514455"/>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 name="Rectangle 90">
            <a:extLst>
              <a:ext uri="{FF2B5EF4-FFF2-40B4-BE49-F238E27FC236}">
                <a16:creationId xmlns:a16="http://schemas.microsoft.com/office/drawing/2014/main" id="{77F2BB43-1E8B-40A7-9733-9AEE76BFE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3" name="Rectangle 92">
            <a:extLst>
              <a:ext uri="{FF2B5EF4-FFF2-40B4-BE49-F238E27FC236}">
                <a16:creationId xmlns:a16="http://schemas.microsoft.com/office/drawing/2014/main" id="{2F2499BD-C67D-4CD4-9747-4DCC7EF1F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5" name="Rectangle 94">
            <a:extLst>
              <a:ext uri="{FF2B5EF4-FFF2-40B4-BE49-F238E27FC236}">
                <a16:creationId xmlns:a16="http://schemas.microsoft.com/office/drawing/2014/main" id="{80D02CAC-A533-4E24-84A6-B3171E16A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8922F150-F9D5-1B13-3016-9855725678A4}"/>
              </a:ext>
            </a:extLst>
          </p:cNvPr>
          <p:cNvPicPr>
            <a:picLocks noChangeAspect="1"/>
          </p:cNvPicPr>
          <p:nvPr/>
        </p:nvPicPr>
        <p:blipFill rotWithShape="1">
          <a:blip r:embed="rId3"/>
          <a:srcRect l="3923"/>
          <a:stretch/>
        </p:blipFill>
        <p:spPr>
          <a:xfrm>
            <a:off x="-2" y="10"/>
            <a:ext cx="4578272" cy="2608947"/>
          </a:xfrm>
          <a:prstGeom prst="rect">
            <a:avLst/>
          </a:prstGeom>
        </p:spPr>
      </p:pic>
      <p:pic>
        <p:nvPicPr>
          <p:cNvPr id="16" name="Picture Placeholder 15">
            <a:extLst>
              <a:ext uri="{FF2B5EF4-FFF2-40B4-BE49-F238E27FC236}">
                <a16:creationId xmlns:a16="http://schemas.microsoft.com/office/drawing/2014/main" id="{6EFD6230-A50E-3A63-7B72-59A8449CAEE2}"/>
              </a:ext>
            </a:extLst>
          </p:cNvPr>
          <p:cNvPicPr>
            <a:picLocks noGrp="1" noChangeAspect="1"/>
          </p:cNvPicPr>
          <p:nvPr>
            <p:ph type="pic" sz="quarter" idx="19"/>
          </p:nvPr>
        </p:nvPicPr>
        <p:blipFill rotWithShape="1">
          <a:blip r:embed="rId4"/>
          <a:srcRect t="7139" r="1" b="7140"/>
          <a:stretch/>
        </p:blipFill>
        <p:spPr>
          <a:xfrm>
            <a:off x="2" y="2608956"/>
            <a:ext cx="4560199" cy="4249043"/>
          </a:xfrm>
          <a:prstGeom prst="rect">
            <a:avLst/>
          </a:prstGeom>
        </p:spPr>
      </p:pic>
      <p:sp>
        <p:nvSpPr>
          <p:cNvPr id="97" name="Rectangle 96">
            <a:extLst>
              <a:ext uri="{FF2B5EF4-FFF2-40B4-BE49-F238E27FC236}">
                <a16:creationId xmlns:a16="http://schemas.microsoft.com/office/drawing/2014/main" id="{7B34D440-E359-4CB9-B8E8-81977A860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0517" y="-460"/>
            <a:ext cx="9144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1B8F5A0E-5428-4604-A0F3-2224BE8709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9" y="2560620"/>
            <a:ext cx="4581144"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1" name="Rectangle 100">
            <a:extLst>
              <a:ext uri="{FF2B5EF4-FFF2-40B4-BE49-F238E27FC236}">
                <a16:creationId xmlns:a16="http://schemas.microsoft.com/office/drawing/2014/main" id="{D288FC14-B788-4FBC-9C5E-BC4892F5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06" y="0"/>
            <a:ext cx="7571045" cy="6858000"/>
          </a:xfrm>
          <a:prstGeom prst="rect">
            <a:avLst/>
          </a:prstGeom>
          <a:solidFill>
            <a:srgbClr val="465359"/>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5204707" y="457280"/>
            <a:ext cx="6400367" cy="1431399"/>
          </a:xfrm>
        </p:spPr>
        <p:txBody>
          <a:bodyPr vert="horz" lIns="91440" tIns="45720" rIns="91440" bIns="45720" rtlCol="0" anchor="ctr">
            <a:normAutofit/>
          </a:bodyPr>
          <a:lstStyle/>
          <a:p>
            <a:r>
              <a:rPr lang="en-US" b="0" kern="1200" cap="all">
                <a:solidFill>
                  <a:srgbClr val="FFFFFF"/>
                </a:solidFill>
                <a:latin typeface="+mj-lt"/>
                <a:ea typeface="+mj-ea"/>
                <a:cs typeface="+mj-cs"/>
              </a:rPr>
              <a:t>Ultrasound-Guided Percutaneous Flexor Retinaculum Fenestration </a:t>
            </a:r>
          </a:p>
        </p:txBody>
      </p:sp>
      <p:sp>
        <p:nvSpPr>
          <p:cNvPr id="10" name="Content Placeholder 9">
            <a:extLst>
              <a:ext uri="{FF2B5EF4-FFF2-40B4-BE49-F238E27FC236}">
                <a16:creationId xmlns:a16="http://schemas.microsoft.com/office/drawing/2014/main" id="{C9475E86-FFB0-87BC-084C-C728916152B0}"/>
              </a:ext>
            </a:extLst>
          </p:cNvPr>
          <p:cNvSpPr>
            <a:spLocks noGrp="1"/>
          </p:cNvSpPr>
          <p:nvPr>
            <p:ph sz="quarter" idx="4"/>
          </p:nvPr>
        </p:nvSpPr>
        <p:spPr>
          <a:xfrm>
            <a:off x="5207590" y="2194527"/>
            <a:ext cx="6397545" cy="4061676"/>
          </a:xfrm>
        </p:spPr>
        <p:txBody>
          <a:bodyPr vert="horz" lIns="91440" tIns="45720" rIns="91440" bIns="45720" rtlCol="0" anchor="ctr">
            <a:normAutofit/>
          </a:bodyPr>
          <a:lstStyle/>
          <a:p>
            <a:pPr marL="342900" lvl="0" indent="-342900">
              <a:buFont typeface="Wingdings 2" panose="05020102010507070707" pitchFamily="18" charset="2"/>
              <a:buChar char=""/>
              <a:tabLst>
                <a:tab pos="457200" algn="l"/>
              </a:tabLst>
            </a:pPr>
            <a:r>
              <a:rPr lang="en-US" b="1">
                <a:solidFill>
                  <a:srgbClr val="FFFFFF"/>
                </a:solidFill>
                <a:effectLst/>
              </a:rPr>
              <a:t>Principle of Flexor Retinaculum Fenestration: </a:t>
            </a:r>
            <a:r>
              <a:rPr lang="en-US">
                <a:solidFill>
                  <a:srgbClr val="FFFFFF"/>
                </a:solidFill>
                <a:effectLst/>
              </a:rPr>
              <a:t>Following the application of local anesthetic, the needle was used under continuous ultrasound guidance to repeatedly puncture the transverse carpal ligament in a direction parallel to the median nerve in axial and longitudinal planes in fan like manner.  In the event that the needle penetrates the ligament with ease, it will be recommended that the ligament be released sufficiently  </a:t>
            </a:r>
          </a:p>
          <a:p>
            <a:pPr marL="342900" lvl="0" indent="-342900">
              <a:buFont typeface="Wingdings 2" panose="05020102010507070707" pitchFamily="18" charset="2"/>
              <a:buChar char=""/>
              <a:tabLst>
                <a:tab pos="457200" algn="l"/>
              </a:tabLst>
            </a:pPr>
            <a:r>
              <a:rPr lang="en-US">
                <a:solidFill>
                  <a:srgbClr val="FFFFFF"/>
                </a:solidFill>
                <a:effectLst/>
              </a:rPr>
              <a:t>Percutaneous fenestration aim for loosening, softening and thinning  out the flexor retinaculum , addressing the primary site of median nerve compression.</a:t>
            </a:r>
          </a:p>
        </p:txBody>
      </p:sp>
    </p:spTree>
    <p:extLst>
      <p:ext uri="{BB962C8B-B14F-4D97-AF65-F5344CB8AC3E}">
        <p14:creationId xmlns:p14="http://schemas.microsoft.com/office/powerpoint/2010/main" val="4051033753"/>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A4014C-95D4-609D-CAC3-FAA77F2CDC58}"/>
              </a:ext>
            </a:extLst>
          </p:cNvPr>
          <p:cNvSpPr>
            <a:spLocks noGrp="1"/>
          </p:cNvSpPr>
          <p:nvPr>
            <p:ph type="title"/>
          </p:nvPr>
        </p:nvSpPr>
        <p:spPr>
          <a:xfrm>
            <a:off x="663745" y="615182"/>
            <a:ext cx="5038436" cy="1740091"/>
          </a:xfrm>
        </p:spPr>
        <p:txBody>
          <a:bodyPr/>
          <a:lstStyle/>
          <a:p>
            <a:r>
              <a:rPr lang="en-US" sz="2800" b="0" kern="1200" cap="all" dirty="0">
                <a:solidFill>
                  <a:srgbClr val="FFFFFF"/>
                </a:solidFill>
                <a:latin typeface="+mj-lt"/>
                <a:ea typeface="+mj-ea"/>
                <a:cs typeface="+mj-cs"/>
              </a:rPr>
              <a:t>Hydrodissection &amp; fenestration    </a:t>
            </a:r>
            <a:r>
              <a:rPr lang="en-US" sz="4400" b="0" kern="1200" cap="all" dirty="0">
                <a:solidFill>
                  <a:schemeClr val="accent1">
                    <a:lumMod val="75000"/>
                  </a:schemeClr>
                </a:solidFill>
                <a:latin typeface="+mj-lt"/>
                <a:ea typeface="+mj-ea"/>
                <a:cs typeface="+mj-cs"/>
              </a:rPr>
              <a:t>aim to</a:t>
            </a:r>
            <a:endParaRPr lang="en-US" dirty="0">
              <a:solidFill>
                <a:schemeClr val="accent1">
                  <a:lumMod val="75000"/>
                </a:schemeClr>
              </a:solidFill>
            </a:endParaRPr>
          </a:p>
        </p:txBody>
      </p:sp>
      <p:pic>
        <p:nvPicPr>
          <p:cNvPr id="7" name="Picture 2">
            <a:extLst>
              <a:ext uri="{FF2B5EF4-FFF2-40B4-BE49-F238E27FC236}">
                <a16:creationId xmlns:a16="http://schemas.microsoft.com/office/drawing/2014/main" id="{EE4BF937-21FE-DAAC-9824-6FF9715438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69" r="8716"/>
          <a:stretch/>
        </p:blipFill>
        <p:spPr bwMode="auto">
          <a:xfrm>
            <a:off x="6280728" y="587473"/>
            <a:ext cx="5511381" cy="59416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Diagram 7">
            <a:extLst>
              <a:ext uri="{FF2B5EF4-FFF2-40B4-BE49-F238E27FC236}">
                <a16:creationId xmlns:a16="http://schemas.microsoft.com/office/drawing/2014/main" id="{A42B83B6-D097-BC16-6F61-029738868301}"/>
              </a:ext>
            </a:extLst>
          </p:cNvPr>
          <p:cNvGraphicFramePr/>
          <p:nvPr>
            <p:extLst>
              <p:ext uri="{D42A27DB-BD31-4B8C-83A1-F6EECF244321}">
                <p14:modId xmlns:p14="http://schemas.microsoft.com/office/powerpoint/2010/main" val="3619631345"/>
              </p:ext>
            </p:extLst>
          </p:nvPr>
        </p:nvGraphicFramePr>
        <p:xfrm>
          <a:off x="399891" y="2355273"/>
          <a:ext cx="3749963" cy="17835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a:extLst>
              <a:ext uri="{FF2B5EF4-FFF2-40B4-BE49-F238E27FC236}">
                <a16:creationId xmlns:a16="http://schemas.microsoft.com/office/drawing/2014/main" id="{927A9545-5B7E-5166-3DF9-E8D713261429}"/>
              </a:ext>
            </a:extLst>
          </p:cNvPr>
          <p:cNvGraphicFramePr/>
          <p:nvPr>
            <p:extLst>
              <p:ext uri="{D42A27DB-BD31-4B8C-83A1-F6EECF244321}">
                <p14:modId xmlns:p14="http://schemas.microsoft.com/office/powerpoint/2010/main" val="46577257"/>
              </p:ext>
            </p:extLst>
          </p:nvPr>
        </p:nvGraphicFramePr>
        <p:xfrm>
          <a:off x="2530765" y="4138842"/>
          <a:ext cx="3749964" cy="196078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516131378"/>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77F2BB43-1E8B-40A7-9733-9AEE76BFE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0" name="Rectangle 89">
            <a:extLst>
              <a:ext uri="{FF2B5EF4-FFF2-40B4-BE49-F238E27FC236}">
                <a16:creationId xmlns:a16="http://schemas.microsoft.com/office/drawing/2014/main" id="{2F2499BD-C67D-4CD4-9747-4DCC7EF1F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1" name="Rectangle 90">
            <a:extLst>
              <a:ext uri="{FF2B5EF4-FFF2-40B4-BE49-F238E27FC236}">
                <a16:creationId xmlns:a16="http://schemas.microsoft.com/office/drawing/2014/main" id="{80D02CAC-A533-4E24-84A6-B3171E16A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92" name="Rectangle 91">
            <a:extLst>
              <a:ext uri="{FF2B5EF4-FFF2-40B4-BE49-F238E27FC236}">
                <a16:creationId xmlns:a16="http://schemas.microsoft.com/office/drawing/2014/main" id="{504BED40-EAF7-4E55-AFF7-2CD840EBD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581193" y="702156"/>
            <a:ext cx="6540462" cy="1013800"/>
          </a:xfrm>
        </p:spPr>
        <p:txBody>
          <a:bodyPr vert="horz" lIns="91440" tIns="45720" rIns="91440" bIns="45720" rtlCol="0" anchor="b">
            <a:normAutofit/>
          </a:bodyPr>
          <a:lstStyle/>
          <a:p>
            <a:r>
              <a:rPr lang="en-US" b="0" kern="1200" cap="all">
                <a:solidFill>
                  <a:schemeClr val="tx2"/>
                </a:solidFill>
                <a:latin typeface="+mj-lt"/>
                <a:ea typeface="+mj-ea"/>
                <a:cs typeface="+mj-cs"/>
              </a:rPr>
              <a:t>Advantages of Minimally Invasive Techniques</a:t>
            </a:r>
            <a:endParaRPr lang="en-US" b="0" kern="1200" cap="all" dirty="0">
              <a:solidFill>
                <a:schemeClr val="tx2"/>
              </a:solidFill>
              <a:latin typeface="+mj-lt"/>
              <a:ea typeface="+mj-ea"/>
              <a:cs typeface="+mj-cs"/>
            </a:endParaRPr>
          </a:p>
        </p:txBody>
      </p:sp>
      <p:sp>
        <p:nvSpPr>
          <p:cNvPr id="93" name="Rectangle 92">
            <a:extLst>
              <a:ext uri="{FF2B5EF4-FFF2-40B4-BE49-F238E27FC236}">
                <a16:creationId xmlns:a16="http://schemas.microsoft.com/office/drawing/2014/main" id="{F367CCF1-BB1E-41CF-8499-94A870C33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Content Placeholder 9">
            <a:extLst>
              <a:ext uri="{FF2B5EF4-FFF2-40B4-BE49-F238E27FC236}">
                <a16:creationId xmlns:a16="http://schemas.microsoft.com/office/drawing/2014/main" id="{C9475E86-FFB0-87BC-084C-C728916152B0}"/>
              </a:ext>
            </a:extLst>
          </p:cNvPr>
          <p:cNvSpPr>
            <a:spLocks noGrp="1"/>
          </p:cNvSpPr>
          <p:nvPr>
            <p:ph sz="quarter" idx="4"/>
          </p:nvPr>
        </p:nvSpPr>
        <p:spPr>
          <a:xfrm>
            <a:off x="581194" y="1896533"/>
            <a:ext cx="6309003" cy="3962266"/>
          </a:xfrm>
        </p:spPr>
        <p:txBody>
          <a:bodyPr vert="horz" lIns="91440" tIns="45720" rIns="91440" bIns="45720" rtlCol="0" anchor="ctr">
            <a:normAutofit/>
          </a:bodyPr>
          <a:lstStyle/>
          <a:p>
            <a:pPr marL="342900" lvl="0" indent="-342900">
              <a:buFont typeface="Wingdings 2" panose="05020102010507070707" pitchFamily="18" charset="2"/>
              <a:buChar char=""/>
              <a:tabLst>
                <a:tab pos="457200" algn="l"/>
              </a:tabLst>
            </a:pPr>
            <a:r>
              <a:rPr lang="en-US" b="1">
                <a:solidFill>
                  <a:schemeClr val="tx2"/>
                </a:solidFill>
                <a:effectLst/>
              </a:rPr>
              <a:t>Reduced Recovery Time: </a:t>
            </a:r>
            <a:r>
              <a:rPr lang="en-US">
                <a:solidFill>
                  <a:schemeClr val="tx2"/>
                </a:solidFill>
                <a:effectLst/>
              </a:rPr>
              <a:t>Minimally invasive procedures typically involve smaller incisions and result in faster recovery and return to normal activities.</a:t>
            </a:r>
          </a:p>
          <a:p>
            <a:pPr marL="342900" lvl="0" indent="-342900">
              <a:buFont typeface="Wingdings 2" panose="05020102010507070707" pitchFamily="18" charset="2"/>
              <a:buChar char=""/>
              <a:tabLst>
                <a:tab pos="457200" algn="l"/>
              </a:tabLst>
            </a:pPr>
            <a:r>
              <a:rPr lang="en-US" b="1">
                <a:solidFill>
                  <a:schemeClr val="tx2"/>
                </a:solidFill>
                <a:effectLst/>
              </a:rPr>
              <a:t>Lower Risk of Complications: </a:t>
            </a:r>
            <a:r>
              <a:rPr lang="en-US">
                <a:solidFill>
                  <a:schemeClr val="tx2"/>
                </a:solidFill>
                <a:effectLst/>
              </a:rPr>
              <a:t>Compared to traditional open surgery, minimally invasive approaches are associated with lower risks of infection, scarring, and postoperative pain.</a:t>
            </a:r>
          </a:p>
          <a:p>
            <a:pPr marL="342900" lvl="0" indent="-342900">
              <a:buFont typeface="Wingdings 2" panose="05020102010507070707" pitchFamily="18" charset="2"/>
              <a:buChar char=""/>
              <a:tabLst>
                <a:tab pos="457200" algn="l"/>
              </a:tabLst>
            </a:pPr>
            <a:r>
              <a:rPr lang="en-US" b="1">
                <a:solidFill>
                  <a:schemeClr val="tx2"/>
                </a:solidFill>
                <a:effectLst/>
              </a:rPr>
              <a:t>Outpatient Setting: </a:t>
            </a:r>
            <a:r>
              <a:rPr lang="en-US">
                <a:solidFill>
                  <a:schemeClr val="tx2"/>
                </a:solidFill>
                <a:effectLst/>
              </a:rPr>
              <a:t>Many of these advanced techniques can be performed in an outpatient setting, minimizing hospital stays and associated costs.</a:t>
            </a:r>
            <a:endParaRPr lang="en-US" dirty="0">
              <a:solidFill>
                <a:schemeClr val="tx2"/>
              </a:solidFill>
              <a:effectLst/>
            </a:endParaRPr>
          </a:p>
        </p:txBody>
      </p:sp>
      <p:pic>
        <p:nvPicPr>
          <p:cNvPr id="16" name="Picture Placeholder 15" descr="A doctor using a device to check the pulse of a patient&#10;&#10;Description automatically generated">
            <a:extLst>
              <a:ext uri="{FF2B5EF4-FFF2-40B4-BE49-F238E27FC236}">
                <a16:creationId xmlns:a16="http://schemas.microsoft.com/office/drawing/2014/main" id="{6EFD6230-A50E-3A63-7B72-59A8449CAEE2}"/>
              </a:ext>
            </a:extLst>
          </p:cNvPr>
          <p:cNvPicPr>
            <a:picLocks noGrp="1" noChangeAspect="1"/>
          </p:cNvPicPr>
          <p:nvPr>
            <p:ph type="pic" sz="quarter" idx="19"/>
          </p:nvPr>
        </p:nvPicPr>
        <p:blipFill rotWithShape="1">
          <a:blip r:embed="rId3"/>
          <a:srcRect l="28737" r="2896" b="3"/>
          <a:stretch/>
        </p:blipFill>
        <p:spPr>
          <a:xfrm>
            <a:off x="7568188" y="-1"/>
            <a:ext cx="4623812" cy="3381502"/>
          </a:xfrm>
          <a:prstGeom prst="rect">
            <a:avLst/>
          </a:prstGeom>
        </p:spPr>
      </p:pic>
      <p:pic>
        <p:nvPicPr>
          <p:cNvPr id="4" name="Picture 3" descr="A person leaning on a clock&#10;&#10;Description automatically generated">
            <a:extLst>
              <a:ext uri="{FF2B5EF4-FFF2-40B4-BE49-F238E27FC236}">
                <a16:creationId xmlns:a16="http://schemas.microsoft.com/office/drawing/2014/main" id="{D9B432CC-91D6-3102-953A-569058503A10}"/>
              </a:ext>
            </a:extLst>
          </p:cNvPr>
          <p:cNvPicPr>
            <a:picLocks noChangeAspect="1"/>
          </p:cNvPicPr>
          <p:nvPr/>
        </p:nvPicPr>
        <p:blipFill rotWithShape="1">
          <a:blip r:embed="rId4"/>
          <a:srcRect t="7164" r="2" b="3832"/>
          <a:stretch/>
        </p:blipFill>
        <p:spPr>
          <a:xfrm>
            <a:off x="7571351" y="3476499"/>
            <a:ext cx="4620649" cy="3381500"/>
          </a:xfrm>
          <a:prstGeom prst="rect">
            <a:avLst/>
          </a:prstGeom>
        </p:spPr>
      </p:pic>
    </p:spTree>
    <p:extLst>
      <p:ext uri="{BB962C8B-B14F-4D97-AF65-F5344CB8AC3E}">
        <p14:creationId xmlns:p14="http://schemas.microsoft.com/office/powerpoint/2010/main" val="1073870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5" name="Rectangle 84">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7" name="Rectangle 86">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9" name="Rectangle 88">
            <a:extLst>
              <a:ext uri="{FF2B5EF4-FFF2-40B4-BE49-F238E27FC236}">
                <a16:creationId xmlns:a16="http://schemas.microsoft.com/office/drawing/2014/main" id="{C0524398-BFB4-4C4A-8317-83B8729F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91" name="Rectangle 90">
            <a:extLst>
              <a:ext uri="{FF2B5EF4-FFF2-40B4-BE49-F238E27FC236}">
                <a16:creationId xmlns:a16="http://schemas.microsoft.com/office/drawing/2014/main" id="{6B695AA2-4B70-477F-AF90-536B720A1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X-ray of a hand&#10;&#10;Description automatically generated">
            <a:extLst>
              <a:ext uri="{FF2B5EF4-FFF2-40B4-BE49-F238E27FC236}">
                <a16:creationId xmlns:a16="http://schemas.microsoft.com/office/drawing/2014/main" id="{06C1DFB2-C00C-40F5-1CCE-433DBBBD959D}"/>
              </a:ext>
            </a:extLst>
          </p:cNvPr>
          <p:cNvPicPr>
            <a:picLocks noChangeAspect="1"/>
          </p:cNvPicPr>
          <p:nvPr/>
        </p:nvPicPr>
        <p:blipFill rotWithShape="1">
          <a:blip r:embed="rId3">
            <a:alphaModFix amt="40000"/>
          </a:blip>
          <a:srcRect t="21259" b="22491"/>
          <a:stretch/>
        </p:blipFill>
        <p:spPr>
          <a:xfrm>
            <a:off x="20" y="10"/>
            <a:ext cx="12191980" cy="6857990"/>
          </a:xfrm>
          <a:prstGeom prst="rect">
            <a:avLst/>
          </a:prstGeom>
        </p:spPr>
      </p:pic>
      <p:sp>
        <p:nvSpPr>
          <p:cNvPr id="16" name="Title 1">
            <a:extLst>
              <a:ext uri="{FF2B5EF4-FFF2-40B4-BE49-F238E27FC236}">
                <a16:creationId xmlns:a16="http://schemas.microsoft.com/office/drawing/2014/main" id="{B68E91FE-1E96-9012-B0A7-9E9605A1D060}"/>
              </a:ext>
            </a:extLst>
          </p:cNvPr>
          <p:cNvSpPr>
            <a:spLocks noGrp="1"/>
          </p:cNvSpPr>
          <p:nvPr>
            <p:ph type="ctrTitle"/>
          </p:nvPr>
        </p:nvSpPr>
        <p:spPr>
          <a:xfrm>
            <a:off x="446534" y="3786837"/>
            <a:ext cx="11298932" cy="2613963"/>
          </a:xfrm>
        </p:spPr>
        <p:txBody>
          <a:bodyPr vert="horz" lIns="91440" tIns="45720" rIns="91440" bIns="45720" rtlCol="0" anchor="b">
            <a:noAutofit/>
          </a:bodyPr>
          <a:lstStyle/>
          <a:p>
            <a:pPr algn="l">
              <a:lnSpc>
                <a:spcPct val="90000"/>
              </a:lnSpc>
            </a:pPr>
            <a:r>
              <a:rPr lang="en-US" sz="4400" dirty="0">
                <a:solidFill>
                  <a:schemeClr val="tx1"/>
                </a:solidFill>
              </a:rPr>
              <a:t>Section 6:</a:t>
            </a:r>
            <a:br>
              <a:rPr lang="en-US" sz="4400" dirty="0">
                <a:solidFill>
                  <a:schemeClr val="tx1"/>
                </a:solidFill>
              </a:rPr>
            </a:br>
            <a:r>
              <a:rPr lang="en-US" sz="4400" dirty="0">
                <a:solidFill>
                  <a:schemeClr val="tx1"/>
                </a:solidFill>
              </a:rPr>
              <a:t>Patient Outcomes and Future Considerations</a:t>
            </a:r>
          </a:p>
        </p:txBody>
      </p:sp>
    </p:spTree>
    <p:extLst>
      <p:ext uri="{BB962C8B-B14F-4D97-AF65-F5344CB8AC3E}">
        <p14:creationId xmlns:p14="http://schemas.microsoft.com/office/powerpoint/2010/main" val="186080155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fade">
                                      <p:cBhvr>
                                        <p:cTn id="7"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0" name="Rectangle 89">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2" name="Rectangle 91">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4" name="Rectangle 93">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6" name="Rectangle 95">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D3772EE4-ED5E-4D3A-A306-B22CF8667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01200"/>
            <a:ext cx="3703320"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672280" y="944752"/>
            <a:ext cx="3259016" cy="1462692"/>
          </a:xfrm>
        </p:spPr>
        <p:txBody>
          <a:bodyPr vert="horz" lIns="91440" tIns="45720" rIns="91440" bIns="45720" rtlCol="0" anchor="b">
            <a:normAutofit/>
          </a:bodyPr>
          <a:lstStyle/>
          <a:p>
            <a:pPr>
              <a:lnSpc>
                <a:spcPct val="90000"/>
              </a:lnSpc>
            </a:pPr>
            <a:r>
              <a:rPr lang="en-US" sz="2400" b="0" kern="1200" cap="all">
                <a:solidFill>
                  <a:srgbClr val="FFFFFF"/>
                </a:solidFill>
                <a:latin typeface="+mj-lt"/>
                <a:ea typeface="+mj-ea"/>
                <a:cs typeface="+mj-cs"/>
              </a:rPr>
              <a:t>Clinical Efficacy and Patient Reported Outcomes</a:t>
            </a:r>
          </a:p>
        </p:txBody>
      </p:sp>
      <p:sp>
        <p:nvSpPr>
          <p:cNvPr id="100" name="Rectangle 99">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2" name="Rectangle 101">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4" name="Rectangle 103">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Content Placeholder 9">
            <a:extLst>
              <a:ext uri="{FF2B5EF4-FFF2-40B4-BE49-F238E27FC236}">
                <a16:creationId xmlns:a16="http://schemas.microsoft.com/office/drawing/2014/main" id="{C9475E86-FFB0-87BC-084C-C728916152B0}"/>
              </a:ext>
            </a:extLst>
          </p:cNvPr>
          <p:cNvSpPr>
            <a:spLocks noGrp="1"/>
          </p:cNvSpPr>
          <p:nvPr>
            <p:ph sz="quarter" idx="4"/>
          </p:nvPr>
        </p:nvSpPr>
        <p:spPr>
          <a:xfrm>
            <a:off x="671513" y="2536031"/>
            <a:ext cx="3123783" cy="3671936"/>
          </a:xfrm>
        </p:spPr>
        <p:txBody>
          <a:bodyPr vert="horz" lIns="91440" tIns="45720" rIns="91440" bIns="45720" rtlCol="0" anchor="t">
            <a:normAutofit/>
          </a:bodyPr>
          <a:lstStyle/>
          <a:p>
            <a:pPr marL="342900" lvl="0" indent="-342900">
              <a:buFont typeface="Wingdings 2" panose="05020102010507070707" pitchFamily="18" charset="2"/>
              <a:buChar char=""/>
              <a:tabLst>
                <a:tab pos="457200" algn="l"/>
              </a:tabLst>
            </a:pPr>
            <a:r>
              <a:rPr lang="en-US" b="1">
                <a:solidFill>
                  <a:srgbClr val="FFFFFF"/>
                </a:solidFill>
                <a:effectLst/>
              </a:rPr>
              <a:t>Sustained Relief: </a:t>
            </a:r>
            <a:r>
              <a:rPr lang="en-US">
                <a:solidFill>
                  <a:srgbClr val="FFFFFF"/>
                </a:solidFill>
                <a:effectLst/>
              </a:rPr>
              <a:t>Follow-up data demonstrating the long-term efficacy and durability of the advanced treatment techniques in maintaining symptom relief.</a:t>
            </a:r>
          </a:p>
          <a:p>
            <a:pPr marL="342900" lvl="0" indent="-342900">
              <a:buFont typeface="Wingdings 2" panose="05020102010507070707" pitchFamily="18" charset="2"/>
              <a:buChar char=""/>
              <a:tabLst>
                <a:tab pos="457200" algn="l"/>
              </a:tabLst>
            </a:pPr>
            <a:r>
              <a:rPr lang="en-US" b="1">
                <a:solidFill>
                  <a:srgbClr val="FFFFFF"/>
                </a:solidFill>
                <a:effectLst/>
              </a:rPr>
              <a:t>Functional Recovery: </a:t>
            </a:r>
            <a:r>
              <a:rPr lang="en-US">
                <a:solidFill>
                  <a:srgbClr val="FFFFFF"/>
                </a:solidFill>
                <a:effectLst/>
              </a:rPr>
              <a:t>Objective measures of functional improvement and nerve function, providing evidence of sustained benefits for patients.</a:t>
            </a:r>
          </a:p>
        </p:txBody>
      </p:sp>
      <p:pic>
        <p:nvPicPr>
          <p:cNvPr id="5" name="Picture Placeholder 15" descr="A close-up of a doctor writing on a medical form&#10;&#10;Description automatically generated">
            <a:extLst>
              <a:ext uri="{FF2B5EF4-FFF2-40B4-BE49-F238E27FC236}">
                <a16:creationId xmlns:a16="http://schemas.microsoft.com/office/drawing/2014/main" id="{4F2C148F-18D5-F45D-D3D6-DC4AE5A077D6}"/>
              </a:ext>
            </a:extLst>
          </p:cNvPr>
          <p:cNvPicPr>
            <a:picLocks noGrp="1" noChangeAspect="1"/>
          </p:cNvPicPr>
          <p:nvPr>
            <p:ph type="pic" sz="quarter" idx="19"/>
          </p:nvPr>
        </p:nvPicPr>
        <p:blipFill rotWithShape="1">
          <a:blip r:embed="rId3"/>
          <a:srcRect l="6742" r="6742"/>
          <a:stretch/>
        </p:blipFill>
        <p:spPr>
          <a:xfrm>
            <a:off x="4241830" y="601200"/>
            <a:ext cx="7503636" cy="5789365"/>
          </a:xfrm>
          <a:prstGeom prst="rect">
            <a:avLst/>
          </a:prstGeom>
        </p:spPr>
      </p:pic>
    </p:spTree>
    <p:extLst>
      <p:ext uri="{BB962C8B-B14F-4D97-AF65-F5344CB8AC3E}">
        <p14:creationId xmlns:p14="http://schemas.microsoft.com/office/powerpoint/2010/main" val="2311701541"/>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0" name="Rectangle 119">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2" name="Rectangle 121">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4" name="Rectangle 123">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126" name="Rectangle 125">
            <a:extLst>
              <a:ext uri="{FF2B5EF4-FFF2-40B4-BE49-F238E27FC236}">
                <a16:creationId xmlns:a16="http://schemas.microsoft.com/office/drawing/2014/main" id="{FBB53F82-F191-4EEB-AB7B-F69E634FA3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581192" y="702156"/>
            <a:ext cx="11029616" cy="1188720"/>
          </a:xfrm>
        </p:spPr>
        <p:txBody>
          <a:bodyPr vert="horz" lIns="91440" tIns="45720" rIns="91440" bIns="45720" rtlCol="0" anchor="b">
            <a:normAutofit/>
          </a:bodyPr>
          <a:lstStyle/>
          <a:p>
            <a:r>
              <a:rPr lang="en-US">
                <a:effectLst/>
              </a:rPr>
              <a:t>Future Directions and Research</a:t>
            </a:r>
            <a:endParaRPr lang="en-US" dirty="0"/>
          </a:p>
        </p:txBody>
      </p:sp>
      <p:sp>
        <p:nvSpPr>
          <p:cNvPr id="128" name="Rectangle 127">
            <a:extLst>
              <a:ext uri="{FF2B5EF4-FFF2-40B4-BE49-F238E27FC236}">
                <a16:creationId xmlns:a16="http://schemas.microsoft.com/office/drawing/2014/main" id="{8616AA08-3831-473D-B61B-89484A33CF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5" name="Rectangle 129">
            <a:extLst>
              <a:ext uri="{FF2B5EF4-FFF2-40B4-BE49-F238E27FC236}">
                <a16:creationId xmlns:a16="http://schemas.microsoft.com/office/drawing/2014/main" id="{8431B918-3A1C-46BA-9430-CAD97D9DA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6" name="Rectangle 131">
            <a:extLst>
              <a:ext uri="{FF2B5EF4-FFF2-40B4-BE49-F238E27FC236}">
                <a16:creationId xmlns:a16="http://schemas.microsoft.com/office/drawing/2014/main" id="{8400935A-2F82-4DC4-A4E1-E12EFB8C27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4" name="Rectangle 133">
            <a:extLst>
              <a:ext uri="{FF2B5EF4-FFF2-40B4-BE49-F238E27FC236}">
                <a16:creationId xmlns:a16="http://schemas.microsoft.com/office/drawing/2014/main" id="{A3D5D599-1CAE-4C92-B5AE-8E51AF6D47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rgbClr val="4653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Placeholder 15" descr="A close-up of a person holding a blue ball&#10;&#10;Description automatically generated">
            <a:extLst>
              <a:ext uri="{FF2B5EF4-FFF2-40B4-BE49-F238E27FC236}">
                <a16:creationId xmlns:a16="http://schemas.microsoft.com/office/drawing/2014/main" id="{6EFD6230-A50E-3A63-7B72-59A8449CAEE2}"/>
              </a:ext>
            </a:extLst>
          </p:cNvPr>
          <p:cNvPicPr>
            <a:picLocks noGrp="1" noChangeAspect="1"/>
          </p:cNvPicPr>
          <p:nvPr>
            <p:ph type="pic" sz="quarter" idx="19"/>
          </p:nvPr>
        </p:nvPicPr>
        <p:blipFill rotWithShape="1">
          <a:blip r:embed="rId3"/>
          <a:srcRect l="15083" r="31604" b="1"/>
          <a:stretch/>
        </p:blipFill>
        <p:spPr>
          <a:xfrm>
            <a:off x="827459" y="2499053"/>
            <a:ext cx="4655218" cy="3405393"/>
          </a:xfrm>
          <a:prstGeom prst="rect">
            <a:avLst/>
          </a:prstGeom>
        </p:spPr>
      </p:pic>
      <p:sp>
        <p:nvSpPr>
          <p:cNvPr id="10" name="Content Placeholder 9">
            <a:extLst>
              <a:ext uri="{FF2B5EF4-FFF2-40B4-BE49-F238E27FC236}">
                <a16:creationId xmlns:a16="http://schemas.microsoft.com/office/drawing/2014/main" id="{C9475E86-FFB0-87BC-084C-C728916152B0}"/>
              </a:ext>
            </a:extLst>
          </p:cNvPr>
          <p:cNvSpPr>
            <a:spLocks noGrp="1"/>
          </p:cNvSpPr>
          <p:nvPr>
            <p:ph sz="quarter" idx="4"/>
          </p:nvPr>
        </p:nvSpPr>
        <p:spPr>
          <a:xfrm>
            <a:off x="6335805" y="2180496"/>
            <a:ext cx="5275001" cy="4045683"/>
          </a:xfrm>
        </p:spPr>
        <p:txBody>
          <a:bodyPr vert="horz" lIns="91440" tIns="45720" rIns="91440" bIns="45720" rtlCol="0" anchor="ctr">
            <a:normAutofit/>
          </a:bodyPr>
          <a:lstStyle/>
          <a:p>
            <a:pPr marL="342900" lvl="0" indent="-342900">
              <a:buFont typeface="Wingdings 2" panose="05020102010507070707" pitchFamily="18" charset="2"/>
              <a:buChar char=""/>
              <a:tabLst>
                <a:tab pos="457200" algn="l"/>
              </a:tabLst>
            </a:pPr>
            <a:r>
              <a:rPr lang="en-US" sz="1700" b="1">
                <a:effectLst/>
              </a:rPr>
              <a:t>Advancements in CTS Care: </a:t>
            </a:r>
            <a:r>
              <a:rPr lang="en-US" sz="1700">
                <a:effectLst/>
              </a:rPr>
              <a:t>Insights into ongoing research and development efforts aimed at further refining and expanding the scope of minimally invasive treatments for CTS.</a:t>
            </a:r>
            <a:endParaRPr lang="en-US" sz="1700" dirty="0">
              <a:effectLst/>
            </a:endParaRPr>
          </a:p>
        </p:txBody>
      </p:sp>
    </p:spTree>
    <p:extLst>
      <p:ext uri="{BB962C8B-B14F-4D97-AF65-F5344CB8AC3E}">
        <p14:creationId xmlns:p14="http://schemas.microsoft.com/office/powerpoint/2010/main" val="32292503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0" name="Rectangle 69">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2" name="Rectangle 71">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4" name="Rectangle 73">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609906" y="702156"/>
            <a:ext cx="3568661" cy="1188720"/>
          </a:xfrm>
        </p:spPr>
        <p:txBody>
          <a:bodyPr vert="horz" lIns="91440" tIns="45720" rIns="91440" bIns="45720" rtlCol="0" anchor="b">
            <a:normAutofit/>
          </a:bodyPr>
          <a:lstStyle/>
          <a:p>
            <a:r>
              <a:rPr lang="en-US" b="0" kern="1200" cap="all">
                <a:solidFill>
                  <a:schemeClr val="tx1">
                    <a:lumMod val="75000"/>
                    <a:lumOff val="25000"/>
                  </a:schemeClr>
                </a:solidFill>
                <a:latin typeface="+mj-lt"/>
                <a:ea typeface="+mj-ea"/>
                <a:cs typeface="+mj-cs"/>
              </a:rPr>
              <a:t>Minimally Invasive Nature</a:t>
            </a:r>
            <a:endParaRPr lang="en-US" b="0" kern="1200" cap="all" dirty="0">
              <a:solidFill>
                <a:schemeClr val="tx1">
                  <a:lumMod val="75000"/>
                  <a:lumOff val="25000"/>
                </a:schemeClr>
              </a:solidFill>
              <a:latin typeface="+mj-lt"/>
              <a:ea typeface="+mj-ea"/>
              <a:cs typeface="+mj-cs"/>
            </a:endParaRPr>
          </a:p>
        </p:txBody>
      </p:sp>
      <p:sp>
        <p:nvSpPr>
          <p:cNvPr id="76" name="Rectangle 75">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Content Placeholder 9">
            <a:extLst>
              <a:ext uri="{FF2B5EF4-FFF2-40B4-BE49-F238E27FC236}">
                <a16:creationId xmlns:a16="http://schemas.microsoft.com/office/drawing/2014/main" id="{C9475E86-FFB0-87BC-084C-C728916152B0}"/>
              </a:ext>
            </a:extLst>
          </p:cNvPr>
          <p:cNvSpPr>
            <a:spLocks noGrp="1"/>
          </p:cNvSpPr>
          <p:nvPr>
            <p:ph sz="quarter" idx="4"/>
          </p:nvPr>
        </p:nvSpPr>
        <p:spPr>
          <a:xfrm>
            <a:off x="609906" y="2340864"/>
            <a:ext cx="3568661" cy="3634486"/>
          </a:xfrm>
        </p:spPr>
        <p:txBody>
          <a:bodyPr vert="horz" lIns="91440" tIns="45720" rIns="91440" bIns="45720" rtlCol="0" anchor="ctr">
            <a:normAutofit/>
          </a:bodyPr>
          <a:lstStyle/>
          <a:p>
            <a:pPr marL="342900" lvl="0" indent="-342900">
              <a:buFont typeface="Wingdings 2" panose="05020102010507070707" pitchFamily="18" charset="2"/>
              <a:buChar char=""/>
              <a:tabLst>
                <a:tab pos="457200" algn="l"/>
              </a:tabLst>
            </a:pPr>
            <a:r>
              <a:rPr lang="en-US">
                <a:effectLst/>
              </a:rPr>
              <a:t>The percutaneous approach, guided by ultrasound visualization, offers a minimally invasive alternative to traditional surgical release, potentially reducing the risks and recovery time associated with open surgery.</a:t>
            </a:r>
            <a:endParaRPr lang="en-US" dirty="0">
              <a:effectLst/>
            </a:endParaRPr>
          </a:p>
        </p:txBody>
      </p:sp>
      <p:pic>
        <p:nvPicPr>
          <p:cNvPr id="6" name="Picture Placeholder 5" descr="A white character with a thumbs up next to a stack of colorful blocks&#10;&#10;Description automatically generated">
            <a:extLst>
              <a:ext uri="{FF2B5EF4-FFF2-40B4-BE49-F238E27FC236}">
                <a16:creationId xmlns:a16="http://schemas.microsoft.com/office/drawing/2014/main" id="{736D5840-6FCC-122B-B305-9C50C3C050F3}"/>
              </a:ext>
            </a:extLst>
          </p:cNvPr>
          <p:cNvPicPr>
            <a:picLocks noGrp="1" noChangeAspect="1"/>
          </p:cNvPicPr>
          <p:nvPr>
            <p:ph type="pic" sz="quarter" idx="19"/>
          </p:nvPr>
        </p:nvPicPr>
        <p:blipFill rotWithShape="1">
          <a:blip r:embed="rId3"/>
          <a:srcRect t="9018" r="-1" b="-1"/>
          <a:stretch/>
        </p:blipFill>
        <p:spPr>
          <a:xfrm>
            <a:off x="4654295" y="10"/>
            <a:ext cx="7537705" cy="6857990"/>
          </a:xfrm>
          <a:prstGeom prst="rect">
            <a:avLst/>
          </a:prstGeom>
        </p:spPr>
      </p:pic>
    </p:spTree>
    <p:extLst>
      <p:ext uri="{BB962C8B-B14F-4D97-AF65-F5344CB8AC3E}">
        <p14:creationId xmlns:p14="http://schemas.microsoft.com/office/powerpoint/2010/main" val="37554944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 name="Rectangle 51">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4" name="Rectangle 53">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6" name="Rectangle 55">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0" name="Rectangle 59">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2" name="Rectangle 61">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33" name="Picture 32" descr="Doctors shaking hands in a hallway&#10;&#10;Description automatically generated">
            <a:extLst>
              <a:ext uri="{FF2B5EF4-FFF2-40B4-BE49-F238E27FC236}">
                <a16:creationId xmlns:a16="http://schemas.microsoft.com/office/drawing/2014/main" id="{6E9F9F26-76D5-B229-DCA0-507E0AA36412}"/>
              </a:ext>
            </a:extLst>
          </p:cNvPr>
          <p:cNvPicPr>
            <a:picLocks noChangeAspect="1"/>
          </p:cNvPicPr>
          <p:nvPr/>
        </p:nvPicPr>
        <p:blipFill rotWithShape="1">
          <a:blip r:embed="rId3"/>
          <a:srcRect l="13547" r="13549" b="2"/>
          <a:stretch/>
        </p:blipFill>
        <p:spPr>
          <a:xfrm>
            <a:off x="4241830" y="601200"/>
            <a:ext cx="7503636" cy="5789365"/>
          </a:xfrm>
          <a:prstGeom prst="rect">
            <a:avLst/>
          </a:prstGeom>
        </p:spPr>
      </p:pic>
      <p:sp>
        <p:nvSpPr>
          <p:cNvPr id="7" name="Google Shape;2159;p68">
            <a:extLst>
              <a:ext uri="{FF2B5EF4-FFF2-40B4-BE49-F238E27FC236}">
                <a16:creationId xmlns:a16="http://schemas.microsoft.com/office/drawing/2014/main" id="{03AC0D71-89EA-CC44-4E27-82D9E91088E5}"/>
              </a:ext>
            </a:extLst>
          </p:cNvPr>
          <p:cNvSpPr txBox="1">
            <a:spLocks noGrp="1"/>
          </p:cNvSpPr>
          <p:nvPr>
            <p:ph type="title"/>
          </p:nvPr>
        </p:nvSpPr>
        <p:spPr>
          <a:xfrm>
            <a:off x="1746166" y="755709"/>
            <a:ext cx="4091600" cy="798400"/>
          </a:xfrm>
          <a:prstGeom prst="rect">
            <a:avLst/>
          </a:prstGeom>
        </p:spPr>
        <p:txBody>
          <a:bodyPr spcFirstLastPara="1" wrap="square" lIns="121900" tIns="121900" rIns="121900" bIns="121900" anchor="b" anchorCtr="0">
            <a:noAutofit/>
          </a:bodyPr>
          <a:lstStyle/>
          <a:p>
            <a:r>
              <a:rPr lang="en" sz="4000" dirty="0">
                <a:solidFill>
                  <a:schemeClr val="bg1"/>
                </a:solidFill>
                <a:latin typeface="Gill Sans MT (Headings)"/>
              </a:rPr>
              <a:t>THANKS!</a:t>
            </a:r>
            <a:endParaRPr sz="4000" dirty="0">
              <a:solidFill>
                <a:schemeClr val="bg1"/>
              </a:solidFill>
              <a:latin typeface="Gill Sans MT (Headings)"/>
            </a:endParaRPr>
          </a:p>
        </p:txBody>
      </p:sp>
      <p:sp>
        <p:nvSpPr>
          <p:cNvPr id="8" name="Google Shape;2160;p68">
            <a:extLst>
              <a:ext uri="{FF2B5EF4-FFF2-40B4-BE49-F238E27FC236}">
                <a16:creationId xmlns:a16="http://schemas.microsoft.com/office/drawing/2014/main" id="{8C0D1E92-045E-AE35-03E8-B6E148AB587F}"/>
              </a:ext>
            </a:extLst>
          </p:cNvPr>
          <p:cNvSpPr txBox="1">
            <a:spLocks/>
          </p:cNvSpPr>
          <p:nvPr/>
        </p:nvSpPr>
        <p:spPr>
          <a:xfrm>
            <a:off x="9330" y="1908899"/>
            <a:ext cx="5668350" cy="63537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609585" marR="0" lvl="0" indent="-423323" algn="l" rtl="0">
              <a:lnSpc>
                <a:spcPct val="100000"/>
              </a:lnSpc>
              <a:spcBef>
                <a:spcPts val="0"/>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1pPr>
            <a:lvl2pPr marL="1219170" marR="0" lvl="1"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2pPr>
            <a:lvl3pPr marL="1828754" marR="0" lvl="2"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3pPr>
            <a:lvl4pPr marL="2438339" marR="0" lvl="3"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4pPr>
            <a:lvl5pPr marL="3047924" marR="0" lvl="4"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5pPr>
            <a:lvl6pPr marL="3657509" marR="0" lvl="5"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6pPr>
            <a:lvl7pPr marL="4267093" marR="0" lvl="6"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7pPr>
            <a:lvl8pPr marL="4876678" marR="0" lvl="7"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8pPr>
            <a:lvl9pPr marL="5486263" marR="0" lvl="8" indent="-423323" algn="l" rtl="0">
              <a:lnSpc>
                <a:spcPct val="100000"/>
              </a:lnSpc>
              <a:spcBef>
                <a:spcPts val="2133"/>
              </a:spcBef>
              <a:spcAft>
                <a:spcPts val="2133"/>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9pPr>
          </a:lstStyle>
          <a:p>
            <a:pPr marL="0" indent="0">
              <a:buNone/>
            </a:pPr>
            <a:r>
              <a:rPr lang="en-US" sz="2500" b="1" dirty="0">
                <a:solidFill>
                  <a:schemeClr val="bg1"/>
                </a:solidFill>
                <a:latin typeface="Gill Sans MT (Headings)"/>
              </a:rPr>
              <a:t>Do you have any questions?</a:t>
            </a:r>
          </a:p>
        </p:txBody>
      </p:sp>
      <p:cxnSp>
        <p:nvCxnSpPr>
          <p:cNvPr id="9" name="Google Shape;2161;p68">
            <a:extLst>
              <a:ext uri="{FF2B5EF4-FFF2-40B4-BE49-F238E27FC236}">
                <a16:creationId xmlns:a16="http://schemas.microsoft.com/office/drawing/2014/main" id="{66EDF940-1517-6EC1-8321-09487A98FB8D}"/>
              </a:ext>
            </a:extLst>
          </p:cNvPr>
          <p:cNvCxnSpPr/>
          <p:nvPr/>
        </p:nvCxnSpPr>
        <p:spPr>
          <a:xfrm>
            <a:off x="108760" y="1726389"/>
            <a:ext cx="3684000" cy="0"/>
          </a:xfrm>
          <a:prstGeom prst="straightConnector1">
            <a:avLst/>
          </a:prstGeom>
          <a:ln w="1905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Google Shape;2163;p68">
            <a:extLst>
              <a:ext uri="{FF2B5EF4-FFF2-40B4-BE49-F238E27FC236}">
                <a16:creationId xmlns:a16="http://schemas.microsoft.com/office/drawing/2014/main" id="{D0F25B00-D221-54D3-1C49-4CA0047955DD}"/>
              </a:ext>
            </a:extLst>
          </p:cNvPr>
          <p:cNvCxnSpPr/>
          <p:nvPr/>
        </p:nvCxnSpPr>
        <p:spPr>
          <a:xfrm>
            <a:off x="108760" y="6382657"/>
            <a:ext cx="3684000" cy="0"/>
          </a:xfrm>
          <a:prstGeom prst="straightConnector1">
            <a:avLst/>
          </a:prstGeom>
          <a:ln w="1905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7" name="Google Shape;2160;p68">
            <a:extLst>
              <a:ext uri="{FF2B5EF4-FFF2-40B4-BE49-F238E27FC236}">
                <a16:creationId xmlns:a16="http://schemas.microsoft.com/office/drawing/2014/main" id="{0E80FCA0-B547-EC1E-EB1A-F9D2974FDC27}"/>
              </a:ext>
            </a:extLst>
          </p:cNvPr>
          <p:cNvSpPr txBox="1">
            <a:spLocks/>
          </p:cNvSpPr>
          <p:nvPr/>
        </p:nvSpPr>
        <p:spPr>
          <a:xfrm>
            <a:off x="930622" y="3493732"/>
            <a:ext cx="4686163" cy="42601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609585" marR="0" lvl="0" indent="-423323" algn="l" rtl="0">
              <a:lnSpc>
                <a:spcPct val="100000"/>
              </a:lnSpc>
              <a:spcBef>
                <a:spcPts val="0"/>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1pPr>
            <a:lvl2pPr marL="1219170" marR="0" lvl="1"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2pPr>
            <a:lvl3pPr marL="1828754" marR="0" lvl="2"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3pPr>
            <a:lvl4pPr marL="2438339" marR="0" lvl="3"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4pPr>
            <a:lvl5pPr marL="3047924" marR="0" lvl="4"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5pPr>
            <a:lvl6pPr marL="3657509" marR="0" lvl="5"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6pPr>
            <a:lvl7pPr marL="4267093" marR="0" lvl="6"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7pPr>
            <a:lvl8pPr marL="4876678" marR="0" lvl="7"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8pPr>
            <a:lvl9pPr marL="5486263" marR="0" lvl="8" indent="-423323" algn="l" rtl="0">
              <a:lnSpc>
                <a:spcPct val="100000"/>
              </a:lnSpc>
              <a:spcBef>
                <a:spcPts val="2133"/>
              </a:spcBef>
              <a:spcAft>
                <a:spcPts val="2133"/>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9pPr>
          </a:lstStyle>
          <a:p>
            <a:pPr marL="0" indent="0">
              <a:buNone/>
            </a:pPr>
            <a:r>
              <a:rPr lang="en-US" dirty="0">
                <a:solidFill>
                  <a:schemeClr val="bg1">
                    <a:lumMod val="75000"/>
                    <a:lumOff val="25000"/>
                  </a:schemeClr>
                </a:solidFill>
                <a:latin typeface="Gill Sans MT (Headings)"/>
              </a:rPr>
              <a:t>+20 0100 205 68 69</a:t>
            </a:r>
          </a:p>
          <a:p>
            <a:pPr marL="0" indent="0"/>
            <a:endParaRPr lang="en-US" dirty="0">
              <a:solidFill>
                <a:schemeClr val="bg1">
                  <a:lumMod val="75000"/>
                  <a:lumOff val="25000"/>
                </a:schemeClr>
              </a:solidFill>
              <a:latin typeface="Gill Sans MT (Headings)"/>
            </a:endParaRPr>
          </a:p>
        </p:txBody>
      </p:sp>
      <p:sp>
        <p:nvSpPr>
          <p:cNvPr id="18" name="Google Shape;2160;p68">
            <a:extLst>
              <a:ext uri="{FF2B5EF4-FFF2-40B4-BE49-F238E27FC236}">
                <a16:creationId xmlns:a16="http://schemas.microsoft.com/office/drawing/2014/main" id="{D082A4A8-724E-3B65-1975-B3C7FD2F89CA}"/>
              </a:ext>
            </a:extLst>
          </p:cNvPr>
          <p:cNvSpPr txBox="1">
            <a:spLocks/>
          </p:cNvSpPr>
          <p:nvPr/>
        </p:nvSpPr>
        <p:spPr>
          <a:xfrm>
            <a:off x="930622" y="2855758"/>
            <a:ext cx="4686163" cy="426017"/>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609585" marR="0" lvl="0" indent="-423323" algn="l" rtl="0">
              <a:lnSpc>
                <a:spcPct val="100000"/>
              </a:lnSpc>
              <a:spcBef>
                <a:spcPts val="0"/>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1pPr>
            <a:lvl2pPr marL="1219170" marR="0" lvl="1"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2pPr>
            <a:lvl3pPr marL="1828754" marR="0" lvl="2"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3pPr>
            <a:lvl4pPr marL="2438339" marR="0" lvl="3"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4pPr>
            <a:lvl5pPr marL="3047924" marR="0" lvl="4"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5pPr>
            <a:lvl6pPr marL="3657509" marR="0" lvl="5"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6pPr>
            <a:lvl7pPr marL="4267093" marR="0" lvl="6"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7pPr>
            <a:lvl8pPr marL="4876678" marR="0" lvl="7"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8pPr>
            <a:lvl9pPr marL="5486263" marR="0" lvl="8" indent="-423323" algn="l" rtl="0">
              <a:lnSpc>
                <a:spcPct val="100000"/>
              </a:lnSpc>
              <a:spcBef>
                <a:spcPts val="2133"/>
              </a:spcBef>
              <a:spcAft>
                <a:spcPts val="2133"/>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9pPr>
          </a:lstStyle>
          <a:p>
            <a:pPr marL="0" indent="0">
              <a:buNone/>
            </a:pPr>
            <a:r>
              <a:rPr lang="en-US" dirty="0">
                <a:solidFill>
                  <a:schemeClr val="bg1">
                    <a:lumMod val="75000"/>
                    <a:lumOff val="25000"/>
                  </a:schemeClr>
                </a:solidFill>
                <a:latin typeface="Gill Sans MT (Headings)"/>
              </a:rPr>
              <a:t>DrAhmadZidane@Gmail.com</a:t>
            </a:r>
          </a:p>
        </p:txBody>
      </p:sp>
      <p:sp>
        <p:nvSpPr>
          <p:cNvPr id="19" name="Google Shape;2160;p68">
            <a:extLst>
              <a:ext uri="{FF2B5EF4-FFF2-40B4-BE49-F238E27FC236}">
                <a16:creationId xmlns:a16="http://schemas.microsoft.com/office/drawing/2014/main" id="{9812CA0B-3265-F7B1-EE0A-4B3D9509D7EA}"/>
              </a:ext>
            </a:extLst>
          </p:cNvPr>
          <p:cNvSpPr txBox="1">
            <a:spLocks/>
          </p:cNvSpPr>
          <p:nvPr/>
        </p:nvSpPr>
        <p:spPr>
          <a:xfrm>
            <a:off x="930622" y="4142907"/>
            <a:ext cx="4686163" cy="42601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609585" marR="0" lvl="0" indent="-423323" algn="l" rtl="0">
              <a:lnSpc>
                <a:spcPct val="100000"/>
              </a:lnSpc>
              <a:spcBef>
                <a:spcPts val="0"/>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1pPr>
            <a:lvl2pPr marL="1219170" marR="0" lvl="1"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2pPr>
            <a:lvl3pPr marL="1828754" marR="0" lvl="2"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3pPr>
            <a:lvl4pPr marL="2438339" marR="0" lvl="3"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4pPr>
            <a:lvl5pPr marL="3047924" marR="0" lvl="4"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5pPr>
            <a:lvl6pPr marL="3657509" marR="0" lvl="5"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6pPr>
            <a:lvl7pPr marL="4267093" marR="0" lvl="6"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7pPr>
            <a:lvl8pPr marL="4876678" marR="0" lvl="7"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8pPr>
            <a:lvl9pPr marL="5486263" marR="0" lvl="8" indent="-423323" algn="l" rtl="0">
              <a:lnSpc>
                <a:spcPct val="100000"/>
              </a:lnSpc>
              <a:spcBef>
                <a:spcPts val="2133"/>
              </a:spcBef>
              <a:spcAft>
                <a:spcPts val="2133"/>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9pPr>
          </a:lstStyle>
          <a:p>
            <a:pPr marL="0" indent="0">
              <a:buNone/>
            </a:pPr>
            <a:r>
              <a:rPr lang="en-US" dirty="0">
                <a:solidFill>
                  <a:schemeClr val="bg1">
                    <a:lumMod val="75000"/>
                    <a:lumOff val="25000"/>
                  </a:schemeClr>
                </a:solidFill>
                <a:latin typeface="Gill Sans MT (Headings)"/>
              </a:rPr>
              <a:t>/</a:t>
            </a:r>
            <a:r>
              <a:rPr lang="en-US" dirty="0" err="1">
                <a:solidFill>
                  <a:schemeClr val="bg1">
                    <a:lumMod val="75000"/>
                    <a:lumOff val="25000"/>
                  </a:schemeClr>
                </a:solidFill>
                <a:latin typeface="Gill Sans MT (Headings)"/>
              </a:rPr>
              <a:t>dr.zidan.clinic</a:t>
            </a:r>
            <a:endParaRPr lang="en-US" dirty="0">
              <a:solidFill>
                <a:schemeClr val="bg1">
                  <a:lumMod val="75000"/>
                  <a:lumOff val="25000"/>
                </a:schemeClr>
              </a:solidFill>
              <a:latin typeface="Gill Sans MT (Headings)"/>
            </a:endParaRPr>
          </a:p>
        </p:txBody>
      </p:sp>
      <p:sp>
        <p:nvSpPr>
          <p:cNvPr id="21" name="Google Shape;2160;p68">
            <a:extLst>
              <a:ext uri="{FF2B5EF4-FFF2-40B4-BE49-F238E27FC236}">
                <a16:creationId xmlns:a16="http://schemas.microsoft.com/office/drawing/2014/main" id="{A20E37EF-467C-0386-4EB8-8F604C030242}"/>
              </a:ext>
            </a:extLst>
          </p:cNvPr>
          <p:cNvSpPr txBox="1">
            <a:spLocks/>
          </p:cNvSpPr>
          <p:nvPr/>
        </p:nvSpPr>
        <p:spPr>
          <a:xfrm>
            <a:off x="930622" y="4797683"/>
            <a:ext cx="4686163" cy="42601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609585" marR="0" lvl="0" indent="-423323" algn="l" rtl="0">
              <a:lnSpc>
                <a:spcPct val="100000"/>
              </a:lnSpc>
              <a:spcBef>
                <a:spcPts val="0"/>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1pPr>
            <a:lvl2pPr marL="1219170" marR="0" lvl="1"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2pPr>
            <a:lvl3pPr marL="1828754" marR="0" lvl="2"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3pPr>
            <a:lvl4pPr marL="2438339" marR="0" lvl="3"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4pPr>
            <a:lvl5pPr marL="3047924" marR="0" lvl="4"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5pPr>
            <a:lvl6pPr marL="3657509" marR="0" lvl="5"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6pPr>
            <a:lvl7pPr marL="4267093" marR="0" lvl="6"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7pPr>
            <a:lvl8pPr marL="4876678" marR="0" lvl="7"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8pPr>
            <a:lvl9pPr marL="5486263" marR="0" lvl="8" indent="-423323" algn="l" rtl="0">
              <a:lnSpc>
                <a:spcPct val="100000"/>
              </a:lnSpc>
              <a:spcBef>
                <a:spcPts val="2133"/>
              </a:spcBef>
              <a:spcAft>
                <a:spcPts val="2133"/>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9pPr>
          </a:lstStyle>
          <a:p>
            <a:pPr marL="0" indent="0">
              <a:buNone/>
            </a:pPr>
            <a:r>
              <a:rPr lang="en-US" dirty="0">
                <a:solidFill>
                  <a:schemeClr val="bg1">
                    <a:lumMod val="75000"/>
                    <a:lumOff val="25000"/>
                  </a:schemeClr>
                </a:solidFill>
                <a:latin typeface="Gill Sans MT (Headings)"/>
              </a:rPr>
              <a:t>/</a:t>
            </a:r>
            <a:r>
              <a:rPr lang="en-US" dirty="0" err="1">
                <a:solidFill>
                  <a:schemeClr val="bg1">
                    <a:lumMod val="75000"/>
                    <a:lumOff val="25000"/>
                  </a:schemeClr>
                </a:solidFill>
                <a:latin typeface="Gill Sans MT (Headings)"/>
              </a:rPr>
              <a:t>drahmed.zidane</a:t>
            </a:r>
            <a:endParaRPr lang="en-US" dirty="0">
              <a:solidFill>
                <a:schemeClr val="bg1">
                  <a:lumMod val="75000"/>
                  <a:lumOff val="25000"/>
                </a:schemeClr>
              </a:solidFill>
              <a:latin typeface="Gill Sans MT (Headings)"/>
            </a:endParaRPr>
          </a:p>
        </p:txBody>
      </p:sp>
      <p:sp>
        <p:nvSpPr>
          <p:cNvPr id="22" name="Google Shape;2160;p68">
            <a:extLst>
              <a:ext uri="{FF2B5EF4-FFF2-40B4-BE49-F238E27FC236}">
                <a16:creationId xmlns:a16="http://schemas.microsoft.com/office/drawing/2014/main" id="{BCBBCA0D-7640-D3A5-13D7-57E203FC7702}"/>
              </a:ext>
            </a:extLst>
          </p:cNvPr>
          <p:cNvSpPr txBox="1">
            <a:spLocks/>
          </p:cNvSpPr>
          <p:nvPr/>
        </p:nvSpPr>
        <p:spPr>
          <a:xfrm>
            <a:off x="930622" y="5446858"/>
            <a:ext cx="4686163" cy="42601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609585" marR="0" lvl="0" indent="-423323" algn="l" rtl="0">
              <a:lnSpc>
                <a:spcPct val="100000"/>
              </a:lnSpc>
              <a:spcBef>
                <a:spcPts val="0"/>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1pPr>
            <a:lvl2pPr marL="1219170" marR="0" lvl="1"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2pPr>
            <a:lvl3pPr marL="1828754" marR="0" lvl="2"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3pPr>
            <a:lvl4pPr marL="2438339" marR="0" lvl="3"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4pPr>
            <a:lvl5pPr marL="3047924" marR="0" lvl="4"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5pPr>
            <a:lvl6pPr marL="3657509" marR="0" lvl="5"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6pPr>
            <a:lvl7pPr marL="4267093" marR="0" lvl="6"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7pPr>
            <a:lvl8pPr marL="4876678" marR="0" lvl="7" indent="-423323" algn="l" rtl="0">
              <a:lnSpc>
                <a:spcPct val="100000"/>
              </a:lnSpc>
              <a:spcBef>
                <a:spcPts val="2133"/>
              </a:spcBef>
              <a:spcAft>
                <a:spcPts val="0"/>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8pPr>
            <a:lvl9pPr marL="5486263" marR="0" lvl="8" indent="-423323" algn="l" rtl="0">
              <a:lnSpc>
                <a:spcPct val="100000"/>
              </a:lnSpc>
              <a:spcBef>
                <a:spcPts val="2133"/>
              </a:spcBef>
              <a:spcAft>
                <a:spcPts val="2133"/>
              </a:spcAft>
              <a:buClr>
                <a:schemeClr val="lt1"/>
              </a:buClr>
              <a:buSzPts val="1400"/>
              <a:buFont typeface="Montserrat"/>
              <a:buChar char="■"/>
              <a:defRPr sz="1867" b="0" i="0" u="none" strike="noStrike" cap="none">
                <a:solidFill>
                  <a:schemeClr val="lt1"/>
                </a:solidFill>
                <a:latin typeface="Montserrat"/>
                <a:ea typeface="Montserrat"/>
                <a:cs typeface="Montserrat"/>
                <a:sym typeface="Montserrat"/>
              </a:defRPr>
            </a:lvl9pPr>
          </a:lstStyle>
          <a:p>
            <a:pPr marL="0" indent="0">
              <a:buNone/>
            </a:pPr>
            <a:r>
              <a:rPr lang="en-US" dirty="0">
                <a:solidFill>
                  <a:schemeClr val="bg1">
                    <a:lumMod val="75000"/>
                    <a:lumOff val="25000"/>
                  </a:schemeClr>
                </a:solidFill>
                <a:latin typeface="Gill Sans MT (Headings)"/>
              </a:rPr>
              <a:t>/</a:t>
            </a:r>
            <a:r>
              <a:rPr lang="en-US" dirty="0" err="1">
                <a:solidFill>
                  <a:schemeClr val="bg1">
                    <a:lumMod val="75000"/>
                    <a:lumOff val="25000"/>
                  </a:schemeClr>
                </a:solidFill>
                <a:latin typeface="Gill Sans MT (Headings)"/>
              </a:rPr>
              <a:t>zidan.clinic</a:t>
            </a:r>
            <a:endParaRPr lang="en-US" dirty="0">
              <a:solidFill>
                <a:schemeClr val="bg1">
                  <a:lumMod val="75000"/>
                  <a:lumOff val="25000"/>
                </a:schemeClr>
              </a:solidFill>
              <a:latin typeface="Gill Sans MT (Headings)"/>
            </a:endParaRPr>
          </a:p>
        </p:txBody>
      </p:sp>
      <p:pic>
        <p:nvPicPr>
          <p:cNvPr id="23" name="Picture 22">
            <a:extLst>
              <a:ext uri="{FF2B5EF4-FFF2-40B4-BE49-F238E27FC236}">
                <a16:creationId xmlns:a16="http://schemas.microsoft.com/office/drawing/2014/main" id="{080988D3-112F-B302-0210-FEE2A3A9A753}"/>
              </a:ext>
            </a:extLst>
          </p:cNvPr>
          <p:cNvPicPr>
            <a:picLocks noChangeAspect="1"/>
          </p:cNvPicPr>
          <p:nvPr/>
        </p:nvPicPr>
        <p:blipFill>
          <a:blip r:embed="rId4"/>
          <a:stretch>
            <a:fillRect/>
          </a:stretch>
        </p:blipFill>
        <p:spPr>
          <a:xfrm>
            <a:off x="104401" y="692866"/>
            <a:ext cx="1716413" cy="887664"/>
          </a:xfrm>
          <a:prstGeom prst="rect">
            <a:avLst/>
          </a:prstGeom>
        </p:spPr>
      </p:pic>
      <p:pic>
        <p:nvPicPr>
          <p:cNvPr id="32" name="Picture 31" descr="A logo of a letter f&#10;&#10;Description automatically generated">
            <a:extLst>
              <a:ext uri="{FF2B5EF4-FFF2-40B4-BE49-F238E27FC236}">
                <a16:creationId xmlns:a16="http://schemas.microsoft.com/office/drawing/2014/main" id="{527FCC15-D154-DC7E-5A24-5BD9E732D512}"/>
              </a:ext>
            </a:extLst>
          </p:cNvPr>
          <p:cNvPicPr>
            <a:picLocks noChangeAspect="1"/>
          </p:cNvPicPr>
          <p:nvPr/>
        </p:nvPicPr>
        <p:blipFill>
          <a:blip r:embed="rId5"/>
          <a:stretch>
            <a:fillRect/>
          </a:stretch>
        </p:blipFill>
        <p:spPr>
          <a:xfrm>
            <a:off x="319191" y="4130743"/>
            <a:ext cx="577676" cy="577676"/>
          </a:xfrm>
          <a:prstGeom prst="rect">
            <a:avLst/>
          </a:prstGeom>
        </p:spPr>
      </p:pic>
      <p:pic>
        <p:nvPicPr>
          <p:cNvPr id="34" name="Picture 33" descr="A logo of a letter f&#10;&#10;Description automatically generated">
            <a:extLst>
              <a:ext uri="{FF2B5EF4-FFF2-40B4-BE49-F238E27FC236}">
                <a16:creationId xmlns:a16="http://schemas.microsoft.com/office/drawing/2014/main" id="{B598CE27-205A-E6B0-A296-28B3E81EDB51}"/>
              </a:ext>
            </a:extLst>
          </p:cNvPr>
          <p:cNvPicPr>
            <a:picLocks noChangeAspect="1"/>
          </p:cNvPicPr>
          <p:nvPr/>
        </p:nvPicPr>
        <p:blipFill>
          <a:blip r:embed="rId5"/>
          <a:stretch>
            <a:fillRect/>
          </a:stretch>
        </p:blipFill>
        <p:spPr>
          <a:xfrm>
            <a:off x="303236" y="4793209"/>
            <a:ext cx="577676" cy="577676"/>
          </a:xfrm>
          <a:prstGeom prst="rect">
            <a:avLst/>
          </a:prstGeom>
        </p:spPr>
      </p:pic>
      <p:pic>
        <p:nvPicPr>
          <p:cNvPr id="36" name="Picture 35" descr="A logo of a camera&#10;&#10;Description automatically generated">
            <a:extLst>
              <a:ext uri="{FF2B5EF4-FFF2-40B4-BE49-F238E27FC236}">
                <a16:creationId xmlns:a16="http://schemas.microsoft.com/office/drawing/2014/main" id="{D0B55EE6-A08A-C269-53F9-286D0886B40D}"/>
              </a:ext>
            </a:extLst>
          </p:cNvPr>
          <p:cNvPicPr>
            <a:picLocks noChangeAspect="1"/>
          </p:cNvPicPr>
          <p:nvPr/>
        </p:nvPicPr>
        <p:blipFill>
          <a:blip r:embed="rId6"/>
          <a:stretch>
            <a:fillRect/>
          </a:stretch>
        </p:blipFill>
        <p:spPr>
          <a:xfrm>
            <a:off x="332700" y="5455675"/>
            <a:ext cx="548212" cy="548212"/>
          </a:xfrm>
          <a:prstGeom prst="rect">
            <a:avLst/>
          </a:prstGeom>
        </p:spPr>
      </p:pic>
      <p:pic>
        <p:nvPicPr>
          <p:cNvPr id="40" name="Picture 39" descr="A phone in a circle&#10;&#10;Description automatically generated">
            <a:extLst>
              <a:ext uri="{FF2B5EF4-FFF2-40B4-BE49-F238E27FC236}">
                <a16:creationId xmlns:a16="http://schemas.microsoft.com/office/drawing/2014/main" id="{8E2C88E9-4866-9B1A-F659-39119C0E18FB}"/>
              </a:ext>
            </a:extLst>
          </p:cNvPr>
          <p:cNvPicPr>
            <a:picLocks noChangeAspect="1"/>
          </p:cNvPicPr>
          <p:nvPr/>
        </p:nvPicPr>
        <p:blipFill>
          <a:blip r:embed="rId7"/>
          <a:stretch>
            <a:fillRect/>
          </a:stretch>
        </p:blipFill>
        <p:spPr>
          <a:xfrm>
            <a:off x="317898" y="3476414"/>
            <a:ext cx="577676" cy="569539"/>
          </a:xfrm>
          <a:prstGeom prst="rect">
            <a:avLst/>
          </a:prstGeom>
        </p:spPr>
      </p:pic>
      <p:pic>
        <p:nvPicPr>
          <p:cNvPr id="42" name="Picture 41" descr="An orange envelope in a circle&#10;&#10;Description automatically generated">
            <a:extLst>
              <a:ext uri="{FF2B5EF4-FFF2-40B4-BE49-F238E27FC236}">
                <a16:creationId xmlns:a16="http://schemas.microsoft.com/office/drawing/2014/main" id="{56C0CB2D-4BB8-9235-6528-E421AB41A2D9}"/>
              </a:ext>
            </a:extLst>
          </p:cNvPr>
          <p:cNvPicPr>
            <a:picLocks noChangeAspect="1"/>
          </p:cNvPicPr>
          <p:nvPr/>
        </p:nvPicPr>
        <p:blipFill>
          <a:blip r:embed="rId8"/>
          <a:stretch>
            <a:fillRect/>
          </a:stretch>
        </p:blipFill>
        <p:spPr>
          <a:xfrm>
            <a:off x="317898" y="2811108"/>
            <a:ext cx="602589" cy="580516"/>
          </a:xfrm>
          <a:prstGeom prst="rect">
            <a:avLst/>
          </a:prstGeom>
        </p:spPr>
      </p:pic>
    </p:spTree>
    <p:extLst>
      <p:ext uri="{BB962C8B-B14F-4D97-AF65-F5344CB8AC3E}">
        <p14:creationId xmlns:p14="http://schemas.microsoft.com/office/powerpoint/2010/main" val="2770959368"/>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5" name="Rectangle 84">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7" name="Rectangle 86">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9" name="Rectangle 88">
            <a:extLst>
              <a:ext uri="{FF2B5EF4-FFF2-40B4-BE49-F238E27FC236}">
                <a16:creationId xmlns:a16="http://schemas.microsoft.com/office/drawing/2014/main" id="{C0524398-BFB4-4C4A-8317-83B8729F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91" name="Rectangle 90">
            <a:extLst>
              <a:ext uri="{FF2B5EF4-FFF2-40B4-BE49-F238E27FC236}">
                <a16:creationId xmlns:a16="http://schemas.microsoft.com/office/drawing/2014/main" id="{6B695AA2-4B70-477F-AF90-536B720A1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X-ray of a hand&#10;&#10;Description automatically generated">
            <a:extLst>
              <a:ext uri="{FF2B5EF4-FFF2-40B4-BE49-F238E27FC236}">
                <a16:creationId xmlns:a16="http://schemas.microsoft.com/office/drawing/2014/main" id="{06C1DFB2-C00C-40F5-1CCE-433DBBBD959D}"/>
              </a:ext>
            </a:extLst>
          </p:cNvPr>
          <p:cNvPicPr>
            <a:picLocks noChangeAspect="1"/>
          </p:cNvPicPr>
          <p:nvPr/>
        </p:nvPicPr>
        <p:blipFill rotWithShape="1">
          <a:blip r:embed="rId3">
            <a:alphaModFix amt="40000"/>
          </a:blip>
          <a:srcRect t="21259" b="22491"/>
          <a:stretch/>
        </p:blipFill>
        <p:spPr>
          <a:xfrm>
            <a:off x="20" y="10"/>
            <a:ext cx="12191980" cy="6857990"/>
          </a:xfrm>
          <a:prstGeom prst="rect">
            <a:avLst/>
          </a:prstGeom>
        </p:spPr>
      </p:pic>
      <p:sp>
        <p:nvSpPr>
          <p:cNvPr id="16" name="Title 1">
            <a:extLst>
              <a:ext uri="{FF2B5EF4-FFF2-40B4-BE49-F238E27FC236}">
                <a16:creationId xmlns:a16="http://schemas.microsoft.com/office/drawing/2014/main" id="{B68E91FE-1E96-9012-B0A7-9E9605A1D060}"/>
              </a:ext>
            </a:extLst>
          </p:cNvPr>
          <p:cNvSpPr>
            <a:spLocks noGrp="1"/>
          </p:cNvSpPr>
          <p:nvPr>
            <p:ph type="ctrTitle"/>
          </p:nvPr>
        </p:nvSpPr>
        <p:spPr>
          <a:xfrm>
            <a:off x="446534" y="3786837"/>
            <a:ext cx="11298932" cy="2613963"/>
          </a:xfrm>
        </p:spPr>
        <p:txBody>
          <a:bodyPr vert="horz" lIns="91440" tIns="45720" rIns="91440" bIns="45720" rtlCol="0" anchor="b">
            <a:noAutofit/>
          </a:bodyPr>
          <a:lstStyle/>
          <a:p>
            <a:pPr algn="l">
              <a:lnSpc>
                <a:spcPct val="90000"/>
              </a:lnSpc>
            </a:pPr>
            <a:r>
              <a:rPr lang="en-US" sz="4400" dirty="0">
                <a:solidFill>
                  <a:schemeClr val="tx1"/>
                </a:solidFill>
              </a:rPr>
              <a:t>Section 1:</a:t>
            </a:r>
            <a:br>
              <a:rPr lang="en-US" sz="4400" dirty="0">
                <a:solidFill>
                  <a:schemeClr val="tx1"/>
                </a:solidFill>
              </a:rPr>
            </a:br>
            <a:r>
              <a:rPr lang="en-US" sz="4400" dirty="0">
                <a:solidFill>
                  <a:schemeClr val="tx1"/>
                </a:solidFill>
              </a:rPr>
              <a:t>Understanding Carpal Tunnel Syndrome</a:t>
            </a:r>
          </a:p>
        </p:txBody>
      </p:sp>
    </p:spTree>
    <p:extLst>
      <p:ext uri="{BB962C8B-B14F-4D97-AF65-F5344CB8AC3E}">
        <p14:creationId xmlns:p14="http://schemas.microsoft.com/office/powerpoint/2010/main" val="172184164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fade">
                                      <p:cBhvr>
                                        <p:cTn id="7"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01" name="Rectangle 2100">
            <a:extLst>
              <a:ext uri="{FF2B5EF4-FFF2-40B4-BE49-F238E27FC236}">
                <a16:creationId xmlns:a16="http://schemas.microsoft.com/office/drawing/2014/main" id="{77F2BB43-1E8B-40A7-9733-9AEE76BFE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02" name="Rectangle 2101">
            <a:extLst>
              <a:ext uri="{FF2B5EF4-FFF2-40B4-BE49-F238E27FC236}">
                <a16:creationId xmlns:a16="http://schemas.microsoft.com/office/drawing/2014/main" id="{2F2499BD-C67D-4CD4-9747-4DCC7EF1F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03" name="Rectangle 2102">
            <a:extLst>
              <a:ext uri="{FF2B5EF4-FFF2-40B4-BE49-F238E27FC236}">
                <a16:creationId xmlns:a16="http://schemas.microsoft.com/office/drawing/2014/main" id="{80D02CAC-A533-4E24-84A6-B3171E16A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6" name="Picture Placeholder 5" descr="A close-up of a person's hands&#10;&#10;Description automatically generated">
            <a:extLst>
              <a:ext uri="{FF2B5EF4-FFF2-40B4-BE49-F238E27FC236}">
                <a16:creationId xmlns:a16="http://schemas.microsoft.com/office/drawing/2014/main" id="{78C017AC-64A4-61C2-5643-A28DE2CFBB18}"/>
              </a:ext>
            </a:extLst>
          </p:cNvPr>
          <p:cNvPicPr>
            <a:picLocks noGrp="1" noChangeAspect="1"/>
          </p:cNvPicPr>
          <p:nvPr>
            <p:ph type="pic" sz="quarter" idx="19"/>
          </p:nvPr>
        </p:nvPicPr>
        <p:blipFill rotWithShape="1">
          <a:blip r:embed="rId3"/>
          <a:srcRect l="4361" r="3" b="3"/>
          <a:stretch/>
        </p:blipFill>
        <p:spPr>
          <a:xfrm>
            <a:off x="-2" y="10"/>
            <a:ext cx="4578272" cy="2608947"/>
          </a:xfrm>
          <a:prstGeom prst="rect">
            <a:avLst/>
          </a:prstGeom>
        </p:spPr>
      </p:pic>
      <p:pic>
        <p:nvPicPr>
          <p:cNvPr id="2052" name="Picture 4">
            <a:extLst>
              <a:ext uri="{FF2B5EF4-FFF2-40B4-BE49-F238E27FC236}">
                <a16:creationId xmlns:a16="http://schemas.microsoft.com/office/drawing/2014/main" id="{0A8903E9-CC67-28CD-58C2-62122F92062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4739" r="-4" b="2080"/>
          <a:stretch/>
        </p:blipFill>
        <p:spPr bwMode="auto">
          <a:xfrm>
            <a:off x="2" y="2608956"/>
            <a:ext cx="4560199" cy="4249043"/>
          </a:xfrm>
          <a:prstGeom prst="rect">
            <a:avLst/>
          </a:prstGeom>
          <a:noFill/>
          <a:extLst>
            <a:ext uri="{909E8E84-426E-40DD-AFC4-6F175D3DCCD1}">
              <a14:hiddenFill xmlns:a14="http://schemas.microsoft.com/office/drawing/2010/main">
                <a:solidFill>
                  <a:srgbClr val="FFFFFF"/>
                </a:solidFill>
              </a14:hiddenFill>
            </a:ext>
          </a:extLst>
        </p:spPr>
      </p:pic>
      <p:sp>
        <p:nvSpPr>
          <p:cNvPr id="2104" name="Rectangle 2103">
            <a:extLst>
              <a:ext uri="{FF2B5EF4-FFF2-40B4-BE49-F238E27FC236}">
                <a16:creationId xmlns:a16="http://schemas.microsoft.com/office/drawing/2014/main" id="{7B34D440-E359-4CB9-B8E8-81977A860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0517" y="-460"/>
            <a:ext cx="9144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05" name="Rectangle 2104">
            <a:extLst>
              <a:ext uri="{FF2B5EF4-FFF2-40B4-BE49-F238E27FC236}">
                <a16:creationId xmlns:a16="http://schemas.microsoft.com/office/drawing/2014/main" id="{1B8F5A0E-5428-4604-A0F3-2224BE8709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9" y="2560620"/>
            <a:ext cx="4581144"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06" name="Rectangle 2105">
            <a:extLst>
              <a:ext uri="{FF2B5EF4-FFF2-40B4-BE49-F238E27FC236}">
                <a16:creationId xmlns:a16="http://schemas.microsoft.com/office/drawing/2014/main" id="{D288FC14-B788-4FBC-9C5E-BC4892F5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06" y="0"/>
            <a:ext cx="7571045" cy="6858000"/>
          </a:xfrm>
          <a:prstGeom prst="rect">
            <a:avLst/>
          </a:prstGeom>
          <a:solidFill>
            <a:srgbClr val="465359"/>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5204707" y="457280"/>
            <a:ext cx="6400367" cy="1431399"/>
          </a:xfrm>
        </p:spPr>
        <p:txBody>
          <a:bodyPr vert="horz" lIns="91440" tIns="45720" rIns="91440" bIns="45720" rtlCol="0" anchor="ctr">
            <a:normAutofit/>
          </a:bodyPr>
          <a:lstStyle/>
          <a:p>
            <a:r>
              <a:rPr lang="en-US" b="0" kern="1200" cap="all">
                <a:solidFill>
                  <a:srgbClr val="FFFFFF"/>
                </a:solidFill>
                <a:latin typeface="+mj-lt"/>
                <a:ea typeface="+mj-ea"/>
                <a:cs typeface="+mj-cs"/>
              </a:rPr>
              <a:t>Understanding Carpal Tunnel Syndrome</a:t>
            </a:r>
          </a:p>
        </p:txBody>
      </p:sp>
      <p:sp>
        <p:nvSpPr>
          <p:cNvPr id="10" name="Content Placeholder 9">
            <a:extLst>
              <a:ext uri="{FF2B5EF4-FFF2-40B4-BE49-F238E27FC236}">
                <a16:creationId xmlns:a16="http://schemas.microsoft.com/office/drawing/2014/main" id="{C9475E86-FFB0-87BC-084C-C728916152B0}"/>
              </a:ext>
            </a:extLst>
          </p:cNvPr>
          <p:cNvSpPr>
            <a:spLocks noGrp="1"/>
          </p:cNvSpPr>
          <p:nvPr>
            <p:ph sz="quarter" idx="4"/>
          </p:nvPr>
        </p:nvSpPr>
        <p:spPr>
          <a:xfrm>
            <a:off x="5207590" y="2194527"/>
            <a:ext cx="6397545" cy="4061676"/>
          </a:xfrm>
        </p:spPr>
        <p:txBody>
          <a:bodyPr vert="horz" lIns="91440" tIns="45720" rIns="91440" bIns="45720" rtlCol="0" anchor="ctr">
            <a:normAutofit/>
          </a:bodyPr>
          <a:lstStyle/>
          <a:p>
            <a:pPr marL="342900" indent="-342900">
              <a:buFont typeface="Wingdings 2" panose="05020102010507070707" pitchFamily="18" charset="2"/>
              <a:buChar char=""/>
              <a:tabLst>
                <a:tab pos="457200" algn="l"/>
              </a:tabLst>
            </a:pPr>
            <a:r>
              <a:rPr lang="en-US" b="1">
                <a:solidFill>
                  <a:srgbClr val="FFFFFF"/>
                </a:solidFill>
                <a:effectLst/>
              </a:rPr>
              <a:t>Carpal Tunnel Syndrome:</a:t>
            </a:r>
            <a:r>
              <a:rPr lang="en-US">
                <a:solidFill>
                  <a:srgbClr val="FFFFFF"/>
                </a:solidFill>
                <a:effectLst/>
              </a:rPr>
              <a:t> (CTS) is condition  characterized by the compression of the median nerve within the carpal tunnel, leading to symptoms such as pain, numbness, and weakness in the hand and wrist.</a:t>
            </a:r>
          </a:p>
          <a:p>
            <a:pPr marL="342900" indent="-342900">
              <a:buFont typeface="Wingdings 2" panose="05020102010507070707" pitchFamily="18" charset="2"/>
              <a:buChar char=""/>
              <a:tabLst>
                <a:tab pos="457200" algn="l"/>
              </a:tabLst>
            </a:pPr>
            <a:r>
              <a:rPr lang="en-US" b="1">
                <a:solidFill>
                  <a:srgbClr val="FFFFFF"/>
                </a:solidFill>
                <a:effectLst/>
              </a:rPr>
              <a:t>Impact on Daily Life:</a:t>
            </a:r>
            <a:r>
              <a:rPr lang="en-US">
                <a:solidFill>
                  <a:srgbClr val="FFFFFF"/>
                </a:solidFill>
                <a:effectLst/>
              </a:rPr>
              <a:t> The symptoms of CTS can significantly impact daily activities, affecting work, sleep, and overall quality of life.</a:t>
            </a:r>
          </a:p>
          <a:p>
            <a:pPr marL="342900" indent="-342900">
              <a:buFont typeface="Wingdings 2" panose="05020102010507070707" pitchFamily="18" charset="2"/>
              <a:buChar char=""/>
              <a:tabLst>
                <a:tab pos="457200" algn="l"/>
              </a:tabLst>
            </a:pPr>
            <a:r>
              <a:rPr lang="en-US" b="1">
                <a:solidFill>
                  <a:srgbClr val="FFFFFF"/>
                </a:solidFill>
                <a:effectLst/>
              </a:rPr>
              <a:t>Risk Factors:  </a:t>
            </a:r>
            <a:r>
              <a:rPr lang="en-US">
                <a:solidFill>
                  <a:srgbClr val="FFFFFF"/>
                </a:solidFill>
                <a:effectLst/>
              </a:rPr>
              <a:t>Various factors, including repetitive hand movements  (as in manual workers and house wives) ,, underlying health conditions (as DM and hypothyroidism) and anatomical factors.</a:t>
            </a:r>
          </a:p>
          <a:p>
            <a:pPr marL="342900" indent="-342900">
              <a:buFont typeface="Wingdings 2" panose="05020102010507070707" pitchFamily="18" charset="2"/>
              <a:buChar char=""/>
              <a:tabLst>
                <a:tab pos="457200" algn="l"/>
              </a:tabLst>
            </a:pPr>
            <a:endParaRPr lang="en-US">
              <a:solidFill>
                <a:srgbClr val="FFFFFF"/>
              </a:solidFill>
              <a:effectLst/>
            </a:endParaRPr>
          </a:p>
        </p:txBody>
      </p:sp>
    </p:spTree>
    <p:extLst>
      <p:ext uri="{BB962C8B-B14F-4D97-AF65-F5344CB8AC3E}">
        <p14:creationId xmlns:p14="http://schemas.microsoft.com/office/powerpoint/2010/main" val="3695820081"/>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76" name="Rectangle 2075">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78" name="Rectangle 2077">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80" name="Rectangle 2079">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82" name="Rectangle 2081">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4" name="Rectangle 2083">
            <a:extLst>
              <a:ext uri="{FF2B5EF4-FFF2-40B4-BE49-F238E27FC236}">
                <a16:creationId xmlns:a16="http://schemas.microsoft.com/office/drawing/2014/main" id="{D3772EE4-ED5E-4D3A-A306-B22CF8667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01200"/>
            <a:ext cx="3703320"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672280" y="944752"/>
            <a:ext cx="3259016" cy="1462692"/>
          </a:xfrm>
        </p:spPr>
        <p:txBody>
          <a:bodyPr vert="horz" lIns="91440" tIns="45720" rIns="91440" bIns="45720" rtlCol="0" anchor="b">
            <a:normAutofit/>
          </a:bodyPr>
          <a:lstStyle/>
          <a:p>
            <a:r>
              <a:rPr lang="en-US" sz="2600" b="0" kern="1200" cap="all" dirty="0">
                <a:solidFill>
                  <a:srgbClr val="FFFFFF"/>
                </a:solidFill>
                <a:latin typeface="+mj-lt"/>
                <a:ea typeface="+mj-ea"/>
                <a:cs typeface="+mj-cs"/>
              </a:rPr>
              <a:t>Pathophysiology of CTS</a:t>
            </a:r>
          </a:p>
        </p:txBody>
      </p:sp>
      <p:sp>
        <p:nvSpPr>
          <p:cNvPr id="2086" name="Rectangle 2085">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88" name="Rectangle 2087">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90" name="Rectangle 2089">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6" name="Picture Placeholder 5" descr="A close-up of a person's hands&#10;&#10;Description automatically generated">
            <a:extLst>
              <a:ext uri="{FF2B5EF4-FFF2-40B4-BE49-F238E27FC236}">
                <a16:creationId xmlns:a16="http://schemas.microsoft.com/office/drawing/2014/main" id="{78C017AC-64A4-61C2-5643-A28DE2CFBB18}"/>
              </a:ext>
            </a:extLst>
          </p:cNvPr>
          <p:cNvPicPr>
            <a:picLocks noGrp="1" noChangeAspect="1"/>
          </p:cNvPicPr>
          <p:nvPr>
            <p:ph type="pic" sz="quarter" idx="19"/>
          </p:nvPr>
        </p:nvPicPr>
        <p:blipFill rotWithShape="1">
          <a:blip r:embed="rId3"/>
          <a:srcRect l="19420" r="9943" b="1"/>
          <a:stretch/>
        </p:blipFill>
        <p:spPr>
          <a:xfrm>
            <a:off x="4241830" y="601200"/>
            <a:ext cx="7503636" cy="5789365"/>
          </a:xfrm>
          <a:prstGeom prst="rect">
            <a:avLst/>
          </a:prstGeom>
        </p:spPr>
      </p:pic>
      <p:graphicFrame>
        <p:nvGraphicFramePr>
          <p:cNvPr id="3" name="Diagram 2">
            <a:extLst>
              <a:ext uri="{FF2B5EF4-FFF2-40B4-BE49-F238E27FC236}">
                <a16:creationId xmlns:a16="http://schemas.microsoft.com/office/drawing/2014/main" id="{4BCF2629-725A-8297-94A9-90EC78249069}"/>
              </a:ext>
            </a:extLst>
          </p:cNvPr>
          <p:cNvGraphicFramePr/>
          <p:nvPr>
            <p:extLst>
              <p:ext uri="{D42A27DB-BD31-4B8C-83A1-F6EECF244321}">
                <p14:modId xmlns:p14="http://schemas.microsoft.com/office/powerpoint/2010/main" val="1727610545"/>
              </p:ext>
            </p:extLst>
          </p:nvPr>
        </p:nvGraphicFramePr>
        <p:xfrm>
          <a:off x="671513" y="2536031"/>
          <a:ext cx="3123783" cy="36719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0596445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5" name="Rectangle 84">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7" name="Rectangle 86">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9" name="Rectangle 88">
            <a:extLst>
              <a:ext uri="{FF2B5EF4-FFF2-40B4-BE49-F238E27FC236}">
                <a16:creationId xmlns:a16="http://schemas.microsoft.com/office/drawing/2014/main" id="{C0524398-BFB4-4C4A-8317-83B8729F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91" name="Rectangle 90">
            <a:extLst>
              <a:ext uri="{FF2B5EF4-FFF2-40B4-BE49-F238E27FC236}">
                <a16:creationId xmlns:a16="http://schemas.microsoft.com/office/drawing/2014/main" id="{6B695AA2-4B70-477F-AF90-536B720A1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X-ray of a hand&#10;&#10;Description automatically generated">
            <a:extLst>
              <a:ext uri="{FF2B5EF4-FFF2-40B4-BE49-F238E27FC236}">
                <a16:creationId xmlns:a16="http://schemas.microsoft.com/office/drawing/2014/main" id="{06C1DFB2-C00C-40F5-1CCE-433DBBBD959D}"/>
              </a:ext>
            </a:extLst>
          </p:cNvPr>
          <p:cNvPicPr>
            <a:picLocks noChangeAspect="1"/>
          </p:cNvPicPr>
          <p:nvPr/>
        </p:nvPicPr>
        <p:blipFill rotWithShape="1">
          <a:blip r:embed="rId3">
            <a:alphaModFix amt="40000"/>
          </a:blip>
          <a:srcRect t="21259" b="22491"/>
          <a:stretch/>
        </p:blipFill>
        <p:spPr>
          <a:xfrm>
            <a:off x="20" y="10"/>
            <a:ext cx="12191980" cy="6857990"/>
          </a:xfrm>
          <a:prstGeom prst="rect">
            <a:avLst/>
          </a:prstGeom>
        </p:spPr>
      </p:pic>
      <p:sp>
        <p:nvSpPr>
          <p:cNvPr id="16" name="Title 1">
            <a:extLst>
              <a:ext uri="{FF2B5EF4-FFF2-40B4-BE49-F238E27FC236}">
                <a16:creationId xmlns:a16="http://schemas.microsoft.com/office/drawing/2014/main" id="{B68E91FE-1E96-9012-B0A7-9E9605A1D060}"/>
              </a:ext>
            </a:extLst>
          </p:cNvPr>
          <p:cNvSpPr>
            <a:spLocks noGrp="1"/>
          </p:cNvSpPr>
          <p:nvPr>
            <p:ph type="ctrTitle"/>
          </p:nvPr>
        </p:nvSpPr>
        <p:spPr>
          <a:xfrm>
            <a:off x="446534" y="3534912"/>
            <a:ext cx="11298932" cy="2613963"/>
          </a:xfrm>
        </p:spPr>
        <p:txBody>
          <a:bodyPr vert="horz" lIns="91440" tIns="45720" rIns="91440" bIns="45720" rtlCol="0" anchor="b">
            <a:noAutofit/>
          </a:bodyPr>
          <a:lstStyle/>
          <a:p>
            <a:pPr algn="l">
              <a:lnSpc>
                <a:spcPct val="90000"/>
              </a:lnSpc>
            </a:pPr>
            <a:r>
              <a:rPr lang="en-US" sz="4400" dirty="0">
                <a:solidFill>
                  <a:schemeClr val="tx1"/>
                </a:solidFill>
              </a:rPr>
              <a:t>Section 2:</a:t>
            </a:r>
            <a:br>
              <a:rPr lang="en-US" sz="4400" dirty="0">
                <a:solidFill>
                  <a:schemeClr val="tx1"/>
                </a:solidFill>
              </a:rPr>
            </a:br>
            <a:r>
              <a:rPr lang="en-US" sz="4400" dirty="0">
                <a:solidFill>
                  <a:schemeClr val="tx1"/>
                </a:solidFill>
              </a:rPr>
              <a:t>Diagnostic Methods for CTS</a:t>
            </a:r>
          </a:p>
        </p:txBody>
      </p:sp>
    </p:spTree>
    <p:extLst>
      <p:ext uri="{BB962C8B-B14F-4D97-AF65-F5344CB8AC3E}">
        <p14:creationId xmlns:p14="http://schemas.microsoft.com/office/powerpoint/2010/main" val="308880853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fade">
                                      <p:cBhvr>
                                        <p:cTn id="7"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57" name="Rectangle 1056">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59" name="Rectangle 1058">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61" name="Rectangle 1060">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63" name="Rectangle 1062">
            <a:extLst>
              <a:ext uri="{FF2B5EF4-FFF2-40B4-BE49-F238E27FC236}">
                <a16:creationId xmlns:a16="http://schemas.microsoft.com/office/drawing/2014/main" id="{88C97474-5879-4DB5-B4F3-F0357104B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5" name="Rectangle 1064">
            <a:extLst>
              <a:ext uri="{FF2B5EF4-FFF2-40B4-BE49-F238E27FC236}">
                <a16:creationId xmlns:a16="http://schemas.microsoft.com/office/drawing/2014/main" id="{7D2AF00E-D433-4047-863F-BCB69CEC3C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601200"/>
            <a:ext cx="7498616"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4602822" y="938022"/>
            <a:ext cx="6658013" cy="1188720"/>
          </a:xfrm>
        </p:spPr>
        <p:txBody>
          <a:bodyPr vert="horz" lIns="91440" tIns="45720" rIns="91440" bIns="45720" rtlCol="0" anchor="b">
            <a:normAutofit/>
          </a:bodyPr>
          <a:lstStyle/>
          <a:p>
            <a:r>
              <a:rPr lang="en-US">
                <a:solidFill>
                  <a:srgbClr val="FFFFFF"/>
                </a:solidFill>
              </a:rPr>
              <a:t>Diagnostic Methods for CTS</a:t>
            </a:r>
          </a:p>
        </p:txBody>
      </p:sp>
      <p:sp>
        <p:nvSpPr>
          <p:cNvPr id="1067" name="Rectangle 1066">
            <a:extLst>
              <a:ext uri="{FF2B5EF4-FFF2-40B4-BE49-F238E27FC236}">
                <a16:creationId xmlns:a16="http://schemas.microsoft.com/office/drawing/2014/main" id="{0997DBEA-6DFC-457A-9850-E53505354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69" name="Rectangle 1068">
            <a:extLst>
              <a:ext uri="{FF2B5EF4-FFF2-40B4-BE49-F238E27FC236}">
                <a16:creationId xmlns:a16="http://schemas.microsoft.com/office/drawing/2014/main" id="{79446CF5-953A-4916-BFF4-F5558E5C2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71" name="Rectangle 1070">
            <a:extLst>
              <a:ext uri="{FF2B5EF4-FFF2-40B4-BE49-F238E27FC236}">
                <a16:creationId xmlns:a16="http://schemas.microsoft.com/office/drawing/2014/main" id="{477B945C-B433-4DFF-9A67-A5C9257E47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26" name="Picture 2" descr="A hand with a sign showing the veins&#10;&#10;Description automatically generated with medium confidence">
            <a:extLst>
              <a:ext uri="{FF2B5EF4-FFF2-40B4-BE49-F238E27FC236}">
                <a16:creationId xmlns:a16="http://schemas.microsoft.com/office/drawing/2014/main" id="{36FB5794-18B5-6480-58BC-38429A592C7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56386" y="1602304"/>
            <a:ext cx="3880466" cy="3880466"/>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9">
            <a:extLst>
              <a:ext uri="{FF2B5EF4-FFF2-40B4-BE49-F238E27FC236}">
                <a16:creationId xmlns:a16="http://schemas.microsoft.com/office/drawing/2014/main" id="{C9475E86-FFB0-87BC-084C-C728916152B0}"/>
              </a:ext>
            </a:extLst>
          </p:cNvPr>
          <p:cNvSpPr>
            <a:spLocks noGrp="1"/>
          </p:cNvSpPr>
          <p:nvPr>
            <p:ph sz="quarter" idx="4"/>
          </p:nvPr>
        </p:nvSpPr>
        <p:spPr>
          <a:xfrm>
            <a:off x="4602822" y="2340864"/>
            <a:ext cx="6658013" cy="3793237"/>
          </a:xfrm>
        </p:spPr>
        <p:txBody>
          <a:bodyPr vert="horz" lIns="91440" tIns="45720" rIns="91440" bIns="45720" rtlCol="0" anchor="ctr">
            <a:normAutofit/>
          </a:bodyPr>
          <a:lstStyle/>
          <a:p>
            <a:pPr marL="342900" lvl="0" indent="-342900">
              <a:buFont typeface="Wingdings 2" panose="05020102010507070707" pitchFamily="18" charset="2"/>
              <a:buChar char=""/>
              <a:tabLst>
                <a:tab pos="457200" algn="l"/>
              </a:tabLst>
            </a:pPr>
            <a:r>
              <a:rPr lang="en-US" b="1">
                <a:solidFill>
                  <a:srgbClr val="FFFFFF"/>
                </a:solidFill>
                <a:effectLst/>
              </a:rPr>
              <a:t>Clinical Assessment: </a:t>
            </a:r>
            <a:r>
              <a:rPr lang="en-US">
                <a:solidFill>
                  <a:srgbClr val="FFFFFF"/>
                </a:solidFill>
                <a:effectLst/>
              </a:rPr>
              <a:t>for demonstration of symptoms (pain and  numbness along medial 3.5 fingers of the hand   ,,  weak hand grip) ,,,,,  physical examination, and specific test as  phalen and Tinel's test.</a:t>
            </a:r>
          </a:p>
          <a:p>
            <a:pPr marL="342900" lvl="0" indent="-342900">
              <a:buFont typeface="Wingdings 2" panose="05020102010507070707" pitchFamily="18" charset="2"/>
              <a:buChar char=""/>
              <a:tabLst>
                <a:tab pos="457200" algn="l"/>
              </a:tabLst>
            </a:pPr>
            <a:r>
              <a:rPr lang="en-US" b="1">
                <a:solidFill>
                  <a:srgbClr val="FFFFFF"/>
                </a:solidFill>
                <a:effectLst/>
              </a:rPr>
              <a:t>Electrodiagnostic Studies: </a:t>
            </a:r>
            <a:r>
              <a:rPr lang="en-US">
                <a:solidFill>
                  <a:srgbClr val="FFFFFF"/>
                </a:solidFill>
                <a:effectLst/>
              </a:rPr>
              <a:t>confirming the diagnosis ,,  assessing the  severity and grade  of nerve damage.</a:t>
            </a:r>
          </a:p>
          <a:p>
            <a:pPr marL="342900" lvl="0" indent="-342900">
              <a:buFont typeface="Wingdings 2" panose="05020102010507070707" pitchFamily="18" charset="2"/>
              <a:buChar char=""/>
              <a:tabLst>
                <a:tab pos="457200" algn="l"/>
              </a:tabLst>
            </a:pPr>
            <a:r>
              <a:rPr lang="en-US" b="1">
                <a:solidFill>
                  <a:srgbClr val="FFFFFF"/>
                </a:solidFill>
                <a:effectLst/>
              </a:rPr>
              <a:t>Imaging Techniques: </a:t>
            </a:r>
            <a:r>
              <a:rPr lang="en-US">
                <a:solidFill>
                  <a:srgbClr val="FFFFFF"/>
                </a:solidFill>
                <a:effectLst/>
              </a:rPr>
              <a:t>Such as ultrasound and MRI can provide detailed visualization of the median nerve and surrounding structures.</a:t>
            </a:r>
          </a:p>
        </p:txBody>
      </p:sp>
    </p:spTree>
    <p:extLst>
      <p:ext uri="{BB962C8B-B14F-4D97-AF65-F5344CB8AC3E}">
        <p14:creationId xmlns:p14="http://schemas.microsoft.com/office/powerpoint/2010/main" val="1756217086"/>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5" name="Rectangle 84">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7" name="Rectangle 86">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9" name="Rectangle 88">
            <a:extLst>
              <a:ext uri="{FF2B5EF4-FFF2-40B4-BE49-F238E27FC236}">
                <a16:creationId xmlns:a16="http://schemas.microsoft.com/office/drawing/2014/main" id="{C0524398-BFB4-4C4A-8317-83B8729F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91" name="Rectangle 90">
            <a:extLst>
              <a:ext uri="{FF2B5EF4-FFF2-40B4-BE49-F238E27FC236}">
                <a16:creationId xmlns:a16="http://schemas.microsoft.com/office/drawing/2014/main" id="{6B695AA2-4B70-477F-AF90-536B720A1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X-ray of a hand&#10;&#10;Description automatically generated">
            <a:extLst>
              <a:ext uri="{FF2B5EF4-FFF2-40B4-BE49-F238E27FC236}">
                <a16:creationId xmlns:a16="http://schemas.microsoft.com/office/drawing/2014/main" id="{06C1DFB2-C00C-40F5-1CCE-433DBBBD959D}"/>
              </a:ext>
            </a:extLst>
          </p:cNvPr>
          <p:cNvPicPr>
            <a:picLocks noChangeAspect="1"/>
          </p:cNvPicPr>
          <p:nvPr/>
        </p:nvPicPr>
        <p:blipFill rotWithShape="1">
          <a:blip r:embed="rId3">
            <a:alphaModFix amt="40000"/>
          </a:blip>
          <a:srcRect t="21259" b="22491"/>
          <a:stretch/>
        </p:blipFill>
        <p:spPr>
          <a:xfrm>
            <a:off x="20" y="10"/>
            <a:ext cx="12191980" cy="6857990"/>
          </a:xfrm>
          <a:prstGeom prst="rect">
            <a:avLst/>
          </a:prstGeom>
        </p:spPr>
      </p:pic>
      <p:sp>
        <p:nvSpPr>
          <p:cNvPr id="16" name="Title 1">
            <a:extLst>
              <a:ext uri="{FF2B5EF4-FFF2-40B4-BE49-F238E27FC236}">
                <a16:creationId xmlns:a16="http://schemas.microsoft.com/office/drawing/2014/main" id="{B68E91FE-1E96-9012-B0A7-9E9605A1D060}"/>
              </a:ext>
            </a:extLst>
          </p:cNvPr>
          <p:cNvSpPr>
            <a:spLocks noGrp="1"/>
          </p:cNvSpPr>
          <p:nvPr>
            <p:ph type="ctrTitle"/>
          </p:nvPr>
        </p:nvSpPr>
        <p:spPr>
          <a:xfrm>
            <a:off x="446534" y="3534912"/>
            <a:ext cx="11298932" cy="2613963"/>
          </a:xfrm>
        </p:spPr>
        <p:txBody>
          <a:bodyPr vert="horz" lIns="91440" tIns="45720" rIns="91440" bIns="45720" rtlCol="0" anchor="b">
            <a:noAutofit/>
          </a:bodyPr>
          <a:lstStyle/>
          <a:p>
            <a:pPr algn="l">
              <a:lnSpc>
                <a:spcPct val="90000"/>
              </a:lnSpc>
            </a:pPr>
            <a:r>
              <a:rPr lang="en-US" sz="4400" dirty="0">
                <a:solidFill>
                  <a:schemeClr val="tx1"/>
                </a:solidFill>
              </a:rPr>
              <a:t>Section 3:</a:t>
            </a:r>
            <a:br>
              <a:rPr lang="en-US" sz="4400" dirty="0">
                <a:solidFill>
                  <a:schemeClr val="tx1"/>
                </a:solidFill>
              </a:rPr>
            </a:br>
            <a:r>
              <a:rPr lang="en-US" sz="4400" dirty="0">
                <a:solidFill>
                  <a:schemeClr val="tx1"/>
                </a:solidFill>
              </a:rPr>
              <a:t>Conventional Treatment Approaches</a:t>
            </a:r>
          </a:p>
        </p:txBody>
      </p:sp>
    </p:spTree>
    <p:extLst>
      <p:ext uri="{BB962C8B-B14F-4D97-AF65-F5344CB8AC3E}">
        <p14:creationId xmlns:p14="http://schemas.microsoft.com/office/powerpoint/2010/main" val="114569033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fade">
                                      <p:cBhvr>
                                        <p:cTn id="7"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4">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27" name="Rectangle 26">
            <a:extLst>
              <a:ext uri="{FF2B5EF4-FFF2-40B4-BE49-F238E27FC236}">
                <a16:creationId xmlns:a16="http://schemas.microsoft.com/office/drawing/2014/main" id="{504BED40-EAF7-4E55-AFF7-2CD840EBD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E618A4-5020-A570-BAAC-71C22849B320}"/>
              </a:ext>
            </a:extLst>
          </p:cNvPr>
          <p:cNvSpPr>
            <a:spLocks noGrp="1"/>
          </p:cNvSpPr>
          <p:nvPr>
            <p:ph type="title"/>
          </p:nvPr>
        </p:nvSpPr>
        <p:spPr>
          <a:xfrm>
            <a:off x="581193" y="702156"/>
            <a:ext cx="6309003" cy="1013800"/>
          </a:xfrm>
        </p:spPr>
        <p:txBody>
          <a:bodyPr vert="horz" lIns="91440" tIns="45720" rIns="91440" bIns="45720" rtlCol="0" anchor="b">
            <a:normAutofit/>
          </a:bodyPr>
          <a:lstStyle/>
          <a:p>
            <a:r>
              <a:rPr lang="en-US" b="0" kern="1200" cap="all" dirty="0">
                <a:solidFill>
                  <a:schemeClr val="tx2"/>
                </a:solidFill>
                <a:latin typeface="+mj-lt"/>
                <a:ea typeface="+mj-ea"/>
                <a:cs typeface="+mj-cs"/>
              </a:rPr>
              <a:t>Conventional Treatment Approaches</a:t>
            </a:r>
          </a:p>
        </p:txBody>
      </p:sp>
      <p:sp>
        <p:nvSpPr>
          <p:cNvPr id="29" name="Rectangle 28">
            <a:extLst>
              <a:ext uri="{FF2B5EF4-FFF2-40B4-BE49-F238E27FC236}">
                <a16:creationId xmlns:a16="http://schemas.microsoft.com/office/drawing/2014/main" id="{F367CCF1-BB1E-41CF-8499-94A870C33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Content Placeholder 9">
            <a:extLst>
              <a:ext uri="{FF2B5EF4-FFF2-40B4-BE49-F238E27FC236}">
                <a16:creationId xmlns:a16="http://schemas.microsoft.com/office/drawing/2014/main" id="{C9475E86-FFB0-87BC-084C-C728916152B0}"/>
              </a:ext>
            </a:extLst>
          </p:cNvPr>
          <p:cNvSpPr>
            <a:spLocks noGrp="1"/>
          </p:cNvSpPr>
          <p:nvPr>
            <p:ph sz="quarter" idx="4"/>
          </p:nvPr>
        </p:nvSpPr>
        <p:spPr>
          <a:xfrm>
            <a:off x="581194" y="1896533"/>
            <a:ext cx="6309003" cy="3962266"/>
          </a:xfrm>
        </p:spPr>
        <p:txBody>
          <a:bodyPr vert="horz" lIns="91440" tIns="45720" rIns="91440" bIns="45720" rtlCol="0" anchor="ctr">
            <a:normAutofit/>
          </a:bodyPr>
          <a:lstStyle/>
          <a:p>
            <a:pPr marL="342900" lvl="0" indent="-342900">
              <a:buFont typeface="Wingdings 2" panose="05020102010507070707" pitchFamily="18" charset="2"/>
              <a:buChar char=""/>
              <a:tabLst>
                <a:tab pos="457200" algn="l"/>
              </a:tabLst>
            </a:pPr>
            <a:r>
              <a:rPr lang="en-US" b="1" dirty="0">
                <a:solidFill>
                  <a:schemeClr val="tx2"/>
                </a:solidFill>
                <a:effectLst/>
              </a:rPr>
              <a:t>Splinting and Bracing: </a:t>
            </a:r>
            <a:r>
              <a:rPr lang="en-US" dirty="0">
                <a:solidFill>
                  <a:schemeClr val="tx2"/>
                </a:solidFill>
                <a:effectLst/>
              </a:rPr>
              <a:t>are commonly prescribed to alleviate symptoms and reduce pressure on the median nerve.</a:t>
            </a:r>
          </a:p>
          <a:p>
            <a:pPr marL="342900" lvl="0" indent="-342900">
              <a:buFont typeface="Wingdings 2" panose="05020102010507070707" pitchFamily="18" charset="2"/>
              <a:buChar char=""/>
              <a:tabLst>
                <a:tab pos="457200" algn="l"/>
              </a:tabLst>
            </a:pPr>
            <a:r>
              <a:rPr lang="en-US" b="1" dirty="0">
                <a:solidFill>
                  <a:schemeClr val="tx2"/>
                </a:solidFill>
                <a:effectLst/>
              </a:rPr>
              <a:t>Blind Corticosteroid Injections: </a:t>
            </a:r>
            <a:r>
              <a:rPr lang="en-US" dirty="0">
                <a:solidFill>
                  <a:schemeClr val="tx2"/>
                </a:solidFill>
                <a:effectLst/>
              </a:rPr>
              <a:t>To reduce inflammation and alleviate symptoms  , offering temporary relief for many patients.</a:t>
            </a:r>
          </a:p>
          <a:p>
            <a:pPr marL="342900" lvl="0" indent="-342900">
              <a:buFont typeface="Wingdings 2" panose="05020102010507070707" pitchFamily="18" charset="2"/>
              <a:buChar char=""/>
              <a:tabLst>
                <a:tab pos="457200" algn="l"/>
              </a:tabLst>
            </a:pPr>
            <a:r>
              <a:rPr lang="en-US" b="1" dirty="0">
                <a:solidFill>
                  <a:schemeClr val="tx2"/>
                </a:solidFill>
                <a:effectLst/>
              </a:rPr>
              <a:t>Surgical Release: </a:t>
            </a:r>
            <a:r>
              <a:rPr lang="en-US" dirty="0">
                <a:solidFill>
                  <a:schemeClr val="tx2"/>
                </a:solidFill>
                <a:effectLst/>
              </a:rPr>
              <a:t>In cases of severe or refractory CTS, aiming to decompress the median nerve and alleviate symptoms.</a:t>
            </a:r>
          </a:p>
        </p:txBody>
      </p:sp>
      <p:pic>
        <p:nvPicPr>
          <p:cNvPr id="16" name="Picture Placeholder 15" descr="A group of surgeons wearing surgical caps and masks">
            <a:extLst>
              <a:ext uri="{FF2B5EF4-FFF2-40B4-BE49-F238E27FC236}">
                <a16:creationId xmlns:a16="http://schemas.microsoft.com/office/drawing/2014/main" id="{6EFD6230-A50E-3A63-7B72-59A8449CAEE2}"/>
              </a:ext>
            </a:extLst>
          </p:cNvPr>
          <p:cNvPicPr>
            <a:picLocks noGrp="1" noChangeAspect="1"/>
          </p:cNvPicPr>
          <p:nvPr>
            <p:ph type="pic" sz="quarter" idx="19"/>
          </p:nvPr>
        </p:nvPicPr>
        <p:blipFill rotWithShape="1">
          <a:blip r:embed="rId3"/>
          <a:srcRect l="32611" r="21927" b="-1"/>
          <a:stretch/>
        </p:blipFill>
        <p:spPr>
          <a:xfrm>
            <a:off x="7521283" y="10"/>
            <a:ext cx="4670717" cy="6857990"/>
          </a:xfrm>
          <a:prstGeom prst="rect">
            <a:avLst/>
          </a:prstGeom>
        </p:spPr>
      </p:pic>
    </p:spTree>
    <p:extLst>
      <p:ext uri="{BB962C8B-B14F-4D97-AF65-F5344CB8AC3E}">
        <p14:creationId xmlns:p14="http://schemas.microsoft.com/office/powerpoint/2010/main" val="2404629103"/>
      </p:ext>
    </p:extLst>
  </p:cSld>
  <p:clrMapOvr>
    <a:masterClrMapping/>
  </p:clrMapOvr>
</p:sld>
</file>

<file path=ppt/theme/theme1.xml><?xml version="1.0" encoding="utf-8"?>
<a:theme xmlns:a="http://schemas.openxmlformats.org/drawingml/2006/main" name="DividendVTI">
  <a:themeElements>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9D1F84C-D1FD-4B1B-9CFD-8E0D96AC4DF2}">
  <ds:schemaRefs>
    <ds:schemaRef ds:uri="http://schemas.microsoft.com/sharepoint/v3/contenttype/forms"/>
  </ds:schemaRefs>
</ds:datastoreItem>
</file>

<file path=customXml/itemProps2.xml><?xml version="1.0" encoding="utf-8"?>
<ds:datastoreItem xmlns:ds="http://schemas.openxmlformats.org/officeDocument/2006/customXml" ds:itemID="{5A00B2AC-C335-4100-B8B3-2D9F49A7290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0037C456-A6DA-4DEE-A3FB-4EC3058FD0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Office Theme</Template>
  <TotalTime>639</TotalTime>
  <Words>994</Words>
  <Application>Microsoft Office PowerPoint</Application>
  <PresentationFormat>Widescreen</PresentationFormat>
  <Paragraphs>117</Paragraphs>
  <Slides>27</Slides>
  <Notes>27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Gill Sans MT</vt:lpstr>
      <vt:lpstr>Gill Sans MT (Headings)</vt:lpstr>
      <vt:lpstr>Times New Roman</vt:lpstr>
      <vt:lpstr>Wingdings</vt:lpstr>
      <vt:lpstr>Wingdings 2</vt:lpstr>
      <vt:lpstr>DividendVTI</vt:lpstr>
      <vt:lpstr>Impact of Ultrasound-Guided Flexor Retinaculum Fenestration on Outcome of Hydro-Dissection of Median Nerve in Patients with CTS</vt:lpstr>
      <vt:lpstr>Contents </vt:lpstr>
      <vt:lpstr>Section 1: Understanding Carpal Tunnel Syndrome</vt:lpstr>
      <vt:lpstr>Understanding Carpal Tunnel Syndrome</vt:lpstr>
      <vt:lpstr>Pathophysiology of CTS</vt:lpstr>
      <vt:lpstr>Section 2: Diagnostic Methods for CTS</vt:lpstr>
      <vt:lpstr>Diagnostic Methods for CTS</vt:lpstr>
      <vt:lpstr>Section 3: Conventional Treatment Approaches</vt:lpstr>
      <vt:lpstr>Conventional Treatment Approaches</vt:lpstr>
      <vt:lpstr>Limitations of Conventional Treatments </vt:lpstr>
      <vt:lpstr>Need for Innovation</vt:lpstr>
      <vt:lpstr>Section 4: Ultrasound anatomy and diagnosis of CTS.</vt:lpstr>
      <vt:lpstr>Ultrasound anatomy of carpal tunnel</vt:lpstr>
      <vt:lpstr>Ultrasound anatomy of carpal tunnel</vt:lpstr>
      <vt:lpstr>Ultrasound Measurements Of CTS</vt:lpstr>
      <vt:lpstr>Ultrasound Measurements Of CTS</vt:lpstr>
      <vt:lpstr>Ultrasound Measurements Of CTS</vt:lpstr>
      <vt:lpstr>Section 5: Intervention Techniques for Carpal Tunnel Syndrome </vt:lpstr>
      <vt:lpstr>Ultrasound-Guided Percutaneous Hydrodissection of MN</vt:lpstr>
      <vt:lpstr>Ultrasound-Guided Percutaneous Flexor Retinaculum Fenestration </vt:lpstr>
      <vt:lpstr>Hydrodissection &amp; fenestration    aim to</vt:lpstr>
      <vt:lpstr>Advantages of Minimally Invasive Techniques</vt:lpstr>
      <vt:lpstr>Section 6: Patient Outcomes and Future Considerations</vt:lpstr>
      <vt:lpstr>Clinical Efficacy and Patient Reported Outcomes</vt:lpstr>
      <vt:lpstr>Future Directions and Research</vt:lpstr>
      <vt:lpstr>Minimally Invasive Nature</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 of Ultrasound-Guided Percutaneous Flexor Retinaculum Fenestration on Outcome of Hydrostatic Dissection of Median Nerve in Patients with Carpal Tunnel Syndrome</dc:title>
  <dc:creator>Ahmed Dahman</dc:creator>
  <cp:lastModifiedBy>Ahmed Mohamed Abdelghaffar Esawy Zidan</cp:lastModifiedBy>
  <cp:revision>56</cp:revision>
  <dcterms:created xsi:type="dcterms:W3CDTF">2024-04-13T18:38:28Z</dcterms:created>
  <dcterms:modified xsi:type="dcterms:W3CDTF">2024-08-08T11:00:23Z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