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9" r:id="rId2"/>
  </p:sldIdLst>
  <p:sldSz cx="21945600" cy="8210550"/>
  <p:notesSz cx="8210550" cy="219456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1F30"/>
    <a:srgbClr val="666666"/>
    <a:srgbClr val="A6761D"/>
    <a:srgbClr val="E6AB02"/>
    <a:srgbClr val="66A61E"/>
    <a:srgbClr val="E7298A"/>
    <a:srgbClr val="7570B3"/>
    <a:srgbClr val="D95F02"/>
    <a:srgbClr val="1B9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4" d="100"/>
          <a:sy n="54" d="100"/>
        </p:scale>
        <p:origin x="139" y="7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9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50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" name="Straight Connector 56"/>
          <p:cNvCxnSpPr/>
          <p:nvPr/>
        </p:nvCxnSpPr>
        <p:spPr>
          <a:xfrm flipH="1">
            <a:off x="10529888" y="1043738"/>
            <a:ext cx="77008" cy="6757237"/>
          </a:xfrm>
          <a:prstGeom prst="line">
            <a:avLst/>
          </a:prstGeom>
          <a:ln w="28575">
            <a:solidFill>
              <a:srgbClr val="0D1F3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" name="Shape 2"/>
          <p:cNvSpPr/>
          <p:nvPr/>
        </p:nvSpPr>
        <p:spPr>
          <a:xfrm>
            <a:off x="649045" y="1423996"/>
            <a:ext cx="3148750" cy="6541292"/>
          </a:xfrm>
          <a:prstGeom prst="roundRect">
            <a:avLst>
              <a:gd name="adj" fmla="val 1081"/>
            </a:avLst>
          </a:prstGeom>
          <a:solidFill>
            <a:srgbClr val="F7F9FA"/>
          </a:solidFill>
          <a:ln w="9525">
            <a:solidFill>
              <a:srgbClr val="1B9E7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109584" y="1209872"/>
            <a:ext cx="5074920" cy="530352"/>
          </a:xfrm>
          <a:prstGeom prst="roundRect">
            <a:avLst>
              <a:gd name="adj" fmla="val 10345"/>
            </a:avLst>
          </a:prstGeom>
          <a:solidFill>
            <a:srgbClr val="1B9E77"/>
          </a:solidFill>
          <a:ln w="12700">
            <a:solidFill>
              <a:srgbClr val="1B9E7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999856" y="1239019"/>
            <a:ext cx="480174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1. Machine Learning (ML) Models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31390" y="1509688"/>
            <a:ext cx="2812422" cy="5351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Decision Tree (DT, DTR)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Random Forest (RF, RFR)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Logistic Regression (LR)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Ridge Regression (RR)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Elastic Net Regression (ENR)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Support Vector Machine (SVM, SVR, SVMR)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K-Nearest Neighbor (KNN)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Naive Bayes (NB)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Quadratic Discriminant Analysis (QDA)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Linear Discriminant Analysis (LDA)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CART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Gaussian Process Regression (GPR)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Hidden Markov Model (HMM)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MARS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VAR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Gradient Boosting (GB, </a:t>
            </a:r>
            <a:r>
              <a:rPr lang="en-US" sz="1400" dirty="0" smtClean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GBM</a:t>
            </a:r>
          </a:p>
          <a:p>
            <a:pPr algn="l">
              <a:lnSpc>
                <a:spcPct val="100000"/>
              </a:lnSpc>
              <a:spcAft>
                <a:spcPts val="200"/>
              </a:spcAft>
              <a:buSzPct val="100000"/>
            </a:pPr>
            <a:r>
              <a:rPr lang="en-US" sz="1400" dirty="0" smtClean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, </a:t>
            </a: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GBDT, GBR)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XGBoost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LightGBM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CatBoost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AdaBoost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Extra Trees Classifier (ETC)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Boosted Regression Trees (BRT)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323681" y="1990717"/>
            <a:ext cx="3212973" cy="4389120"/>
          </a:xfrm>
          <a:prstGeom prst="roundRect">
            <a:avLst>
              <a:gd name="adj" fmla="val 1250"/>
            </a:avLst>
          </a:prstGeom>
          <a:solidFill>
            <a:srgbClr val="F7F9FA"/>
          </a:solidFill>
          <a:ln w="9525">
            <a:solidFill>
              <a:srgbClr val="D95F02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8109584" y="1823234"/>
            <a:ext cx="5074920" cy="530352"/>
          </a:xfrm>
          <a:prstGeom prst="roundRect">
            <a:avLst>
              <a:gd name="adj" fmla="val 10345"/>
            </a:avLst>
          </a:prstGeom>
          <a:solidFill>
            <a:srgbClr val="D95F02"/>
          </a:solidFill>
          <a:ln w="12700">
            <a:solidFill>
              <a:srgbClr val="D95F0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315895" y="1833878"/>
            <a:ext cx="492861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2. Deep Learning / Neural Network Models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453341" y="2099054"/>
            <a:ext cx="3150323" cy="414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Artificial Neural Network (ANN)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Multi-Layer Perceptron (MLP)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Feedforward Neural Network (FFNN)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Backpropagation Neural Network (BPNN)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Deep Belief Neural Network (DBNN)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Deep Recurrent Neural </a:t>
            </a:r>
            <a:r>
              <a:rPr lang="en-US" sz="1400" dirty="0" smtClean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Network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(DRNN)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Deep Neural Network (DNN)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Convolutional Neural Network (CNN)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2D CNN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3D CNN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Pyramidal CNN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Recurrent Neural Network (RNN)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Long Short-Term Memory (LSTM)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Bidirectional LSTM (BiLSTM)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DL-PMI</a:t>
            </a:r>
          </a:p>
        </p:txBody>
      </p:sp>
      <p:sp>
        <p:nvSpPr>
          <p:cNvPr id="12" name="Shape 10"/>
          <p:cNvSpPr/>
          <p:nvPr/>
        </p:nvSpPr>
        <p:spPr>
          <a:xfrm>
            <a:off x="13808012" y="7351786"/>
            <a:ext cx="3120103" cy="736132"/>
          </a:xfrm>
          <a:prstGeom prst="roundRect">
            <a:avLst>
              <a:gd name="adj" fmla="val 5172"/>
            </a:avLst>
          </a:prstGeom>
          <a:solidFill>
            <a:srgbClr val="F7F9FA"/>
          </a:solidFill>
          <a:ln w="9525">
            <a:solidFill>
              <a:srgbClr val="A6761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81506" y="5486024"/>
            <a:ext cx="5074920" cy="530352"/>
          </a:xfrm>
          <a:prstGeom prst="roundRect">
            <a:avLst>
              <a:gd name="adj" fmla="val 10345"/>
            </a:avLst>
          </a:prstGeom>
          <a:solidFill>
            <a:srgbClr val="A6761D"/>
          </a:solidFill>
          <a:ln w="12700">
            <a:solidFill>
              <a:srgbClr val="A6761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22394" y="5511308"/>
            <a:ext cx="4928616" cy="563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            7</a:t>
            </a: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. Spatial Analysis Tools</a:t>
            </a:r>
          </a:p>
        </p:txBody>
      </p:sp>
      <p:sp>
        <p:nvSpPr>
          <p:cNvPr id="15" name="Text 13"/>
          <p:cNvSpPr/>
          <p:nvPr/>
        </p:nvSpPr>
        <p:spPr>
          <a:xfrm>
            <a:off x="13896735" y="7474417"/>
            <a:ext cx="3016377" cy="6135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Geographic Information System (GIS)</a:t>
            </a:r>
          </a:p>
        </p:txBody>
      </p:sp>
      <p:sp>
        <p:nvSpPr>
          <p:cNvPr id="16" name="Shape 14"/>
          <p:cNvSpPr/>
          <p:nvPr/>
        </p:nvSpPr>
        <p:spPr>
          <a:xfrm>
            <a:off x="14130192" y="3013858"/>
            <a:ext cx="2255428" cy="3370517"/>
          </a:xfrm>
          <a:prstGeom prst="roundRect">
            <a:avLst>
              <a:gd name="adj" fmla="val 1493"/>
            </a:avLst>
          </a:prstGeom>
          <a:solidFill>
            <a:srgbClr val="F7F9FA"/>
          </a:solidFill>
          <a:ln w="9525">
            <a:solidFill>
              <a:srgbClr val="66A61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09584" y="3965988"/>
            <a:ext cx="5074920" cy="530352"/>
          </a:xfrm>
          <a:prstGeom prst="roundRect">
            <a:avLst>
              <a:gd name="adj" fmla="val 10345"/>
            </a:avLst>
          </a:prstGeom>
          <a:solidFill>
            <a:srgbClr val="66A61E"/>
          </a:solidFill>
          <a:ln w="12700">
            <a:solidFill>
              <a:srgbClr val="66A61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7536654" y="3997935"/>
            <a:ext cx="4787171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 smtClean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                     5. Ensemble and </a:t>
            </a: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Hybrid Models</a:t>
            </a:r>
          </a:p>
        </p:txBody>
      </p:sp>
      <p:sp>
        <p:nvSpPr>
          <p:cNvPr id="19" name="Text 17"/>
          <p:cNvSpPr/>
          <p:nvPr/>
        </p:nvSpPr>
        <p:spPr>
          <a:xfrm>
            <a:off x="14205344" y="3050171"/>
            <a:ext cx="2299716" cy="3196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RFE-XGBoost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GPBoost*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CNN-LSTM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CNN-LSTM-NN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BO-GBDT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SVM-FFA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DRASTIC-SVM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DRASTIC-MLP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DRASTIC-RF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SVM-WQI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Optimized XGBoost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TrAdaBoost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LightGBM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CatBoost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endParaRPr lang="en-US" sz="1400" dirty="0">
              <a:solidFill>
                <a:srgbClr val="1F2A30"/>
              </a:solidFill>
              <a:latin typeface="Arial" panose="020B0604020202020204" pitchFamily="34" charset="0"/>
              <a:ea typeface="Arial" pitchFamily="34" charset="-122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4063182" y="2151983"/>
            <a:ext cx="4281968" cy="755211"/>
          </a:xfrm>
          <a:prstGeom prst="roundRect">
            <a:avLst>
              <a:gd name="adj" fmla="val 4225"/>
            </a:avLst>
          </a:prstGeom>
          <a:solidFill>
            <a:srgbClr val="F7F9FA"/>
          </a:solidFill>
          <a:ln w="9525">
            <a:solidFill>
              <a:srgbClr val="E7298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09584" y="3246698"/>
            <a:ext cx="5074920" cy="530352"/>
          </a:xfrm>
          <a:prstGeom prst="roundRect">
            <a:avLst>
              <a:gd name="adj" fmla="val 10345"/>
            </a:avLst>
          </a:prstGeom>
          <a:solidFill>
            <a:srgbClr val="E7298A"/>
          </a:solidFill>
          <a:ln w="12700">
            <a:solidFill>
              <a:srgbClr val="E7298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82736" y="3246698"/>
            <a:ext cx="492861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4. Multi-Criteria Decision-Making (MCDM)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4163983" y="2199431"/>
            <a:ext cx="2949406" cy="623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Standard </a:t>
            </a:r>
            <a:r>
              <a:rPr lang="en-US" sz="1400" dirty="0" smtClean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Analytic </a:t>
            </a: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Hierarchy Process (AHP)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 smtClean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Fuzzy </a:t>
            </a: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AHP</a:t>
            </a:r>
          </a:p>
        </p:txBody>
      </p:sp>
      <p:sp>
        <p:nvSpPr>
          <p:cNvPr id="24" name="Shape 22"/>
          <p:cNvSpPr/>
          <p:nvPr/>
        </p:nvSpPr>
        <p:spPr>
          <a:xfrm>
            <a:off x="16580212" y="5475698"/>
            <a:ext cx="3343529" cy="1756566"/>
          </a:xfrm>
          <a:prstGeom prst="roundRect">
            <a:avLst>
              <a:gd name="adj" fmla="val 2128"/>
            </a:avLst>
          </a:prstGeom>
          <a:solidFill>
            <a:srgbClr val="F7F9FA"/>
          </a:solidFill>
          <a:ln w="9525">
            <a:solidFill>
              <a:srgbClr val="E6AB0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109584" y="4638015"/>
            <a:ext cx="5074920" cy="626955"/>
          </a:xfrm>
          <a:prstGeom prst="roundRect">
            <a:avLst>
              <a:gd name="adj" fmla="val 6383"/>
            </a:avLst>
          </a:prstGeom>
          <a:solidFill>
            <a:srgbClr val="E6AB02"/>
          </a:solidFill>
          <a:ln w="12700">
            <a:solidFill>
              <a:srgbClr val="E6AB02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054720" y="4751336"/>
            <a:ext cx="5184648" cy="488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6. Feature Selection / Interpretation / Dimensionality Reduction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6774804" y="5544092"/>
            <a:ext cx="2176273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Recursive Feature Elimination (RFE)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Mutual Information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SHAP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PCA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PMF</a:t>
            </a:r>
          </a:p>
          <a:p>
            <a:pPr marL="152400" indent="-152400"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MDA</a:t>
            </a:r>
          </a:p>
        </p:txBody>
      </p:sp>
      <p:sp>
        <p:nvSpPr>
          <p:cNvPr id="28" name="Shape 26"/>
          <p:cNvSpPr/>
          <p:nvPr/>
        </p:nvSpPr>
        <p:spPr>
          <a:xfrm>
            <a:off x="13859447" y="1094724"/>
            <a:ext cx="3655277" cy="972119"/>
          </a:xfrm>
          <a:prstGeom prst="roundRect">
            <a:avLst>
              <a:gd name="adj" fmla="val 3571"/>
            </a:avLst>
          </a:prstGeom>
          <a:solidFill>
            <a:srgbClr val="F7F9FA"/>
          </a:solidFill>
          <a:ln w="9525">
            <a:solidFill>
              <a:srgbClr val="7570B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120942" y="2476660"/>
            <a:ext cx="5074920" cy="530352"/>
          </a:xfrm>
          <a:prstGeom prst="roundRect">
            <a:avLst>
              <a:gd name="adj" fmla="val 10345"/>
            </a:avLst>
          </a:prstGeom>
          <a:solidFill>
            <a:srgbClr val="7570B3"/>
          </a:solidFill>
          <a:ln w="12700">
            <a:solidFill>
              <a:srgbClr val="7570B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549352" y="2489532"/>
            <a:ext cx="40560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3. Fuzzy Logic Models</a:t>
            </a:r>
          </a:p>
        </p:txBody>
      </p:sp>
      <p:sp>
        <p:nvSpPr>
          <p:cNvPr id="31" name="Text 29"/>
          <p:cNvSpPr/>
          <p:nvPr/>
        </p:nvSpPr>
        <p:spPr>
          <a:xfrm>
            <a:off x="13896735" y="1128675"/>
            <a:ext cx="3031380" cy="967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Mamdani Fuzzy Inference System (FIS)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Multi-Fuzzy Logic (MFL)</a:t>
            </a:r>
          </a:p>
          <a:p>
            <a:pPr marL="152400" indent="-152400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ANFIS*</a:t>
            </a:r>
          </a:p>
        </p:txBody>
      </p:sp>
      <p:sp>
        <p:nvSpPr>
          <p:cNvPr id="32" name="Shape 30"/>
          <p:cNvSpPr/>
          <p:nvPr/>
        </p:nvSpPr>
        <p:spPr>
          <a:xfrm>
            <a:off x="4610576" y="6818048"/>
            <a:ext cx="3097245" cy="828432"/>
          </a:xfrm>
          <a:prstGeom prst="roundRect">
            <a:avLst>
              <a:gd name="adj" fmla="val 3571"/>
            </a:avLst>
          </a:prstGeom>
          <a:solidFill>
            <a:srgbClr val="F7F9FA"/>
          </a:solidFill>
          <a:ln w="9525">
            <a:solidFill>
              <a:srgbClr val="AEB8BE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116728" y="6189617"/>
            <a:ext cx="5074920" cy="530352"/>
          </a:xfrm>
          <a:prstGeom prst="roundRect">
            <a:avLst>
              <a:gd name="adj" fmla="val 10345"/>
            </a:avLst>
          </a:prstGeom>
          <a:solidFill>
            <a:srgbClr val="666666"/>
          </a:solidFill>
          <a:ln w="12700">
            <a:solidFill>
              <a:srgbClr val="66666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8189880" y="6189617"/>
            <a:ext cx="492861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8. Environmental Index-Based Methods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4713874" y="6888156"/>
            <a:ext cx="2962942" cy="771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Groundwater Quality Index (GWQI)</a:t>
            </a: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Water Quality Index (WQI)</a:t>
            </a:r>
          </a:p>
          <a:p>
            <a:pPr marL="152400" indent="-152400" algn="l">
              <a:lnSpc>
                <a:spcPct val="100000"/>
              </a:lnSpc>
              <a:spcAft>
                <a:spcPts val="200"/>
              </a:spcAft>
              <a:buSzPct val="100000"/>
              <a:buChar char="•"/>
            </a:pPr>
            <a:r>
              <a:rPr lang="en-US" sz="1400" dirty="0">
                <a:solidFill>
                  <a:srgbClr val="1F2A30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Groundwater Quality Index (GQI)</a:t>
            </a:r>
          </a:p>
        </p:txBody>
      </p:sp>
      <p:cxnSp>
        <p:nvCxnSpPr>
          <p:cNvPr id="38" name="Elbow Connector 37"/>
          <p:cNvCxnSpPr>
            <a:stCxn id="5" idx="1"/>
            <a:endCxn id="4" idx="0"/>
          </p:cNvCxnSpPr>
          <p:nvPr/>
        </p:nvCxnSpPr>
        <p:spPr>
          <a:xfrm rot="10800000">
            <a:off x="2223420" y="1423996"/>
            <a:ext cx="5886164" cy="51052"/>
          </a:xfrm>
          <a:prstGeom prst="bentConnector4">
            <a:avLst>
              <a:gd name="adj1" fmla="val 36626"/>
              <a:gd name="adj2" fmla="val 547779"/>
            </a:avLst>
          </a:prstGeom>
          <a:ln>
            <a:solidFill>
              <a:srgbClr val="1B9E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>
            <a:stCxn id="29" idx="3"/>
            <a:endCxn id="28" idx="1"/>
          </p:cNvCxnSpPr>
          <p:nvPr/>
        </p:nvCxnSpPr>
        <p:spPr>
          <a:xfrm flipV="1">
            <a:off x="13195862" y="1580784"/>
            <a:ext cx="663585" cy="1161052"/>
          </a:xfrm>
          <a:prstGeom prst="bentConnector3">
            <a:avLst>
              <a:gd name="adj1" fmla="val 50000"/>
            </a:avLst>
          </a:prstGeom>
          <a:ln>
            <a:solidFill>
              <a:srgbClr val="7570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/>
          <p:cNvCxnSpPr>
            <a:stCxn id="21" idx="3"/>
            <a:endCxn id="20" idx="1"/>
          </p:cNvCxnSpPr>
          <p:nvPr/>
        </p:nvCxnSpPr>
        <p:spPr>
          <a:xfrm flipV="1">
            <a:off x="13184504" y="2529589"/>
            <a:ext cx="878678" cy="982285"/>
          </a:xfrm>
          <a:prstGeom prst="bentConnector3">
            <a:avLst/>
          </a:prstGeom>
          <a:ln>
            <a:solidFill>
              <a:srgbClr val="E7298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/>
          <p:cNvCxnSpPr>
            <a:stCxn id="17" idx="3"/>
            <a:endCxn id="16" idx="1"/>
          </p:cNvCxnSpPr>
          <p:nvPr/>
        </p:nvCxnSpPr>
        <p:spPr>
          <a:xfrm>
            <a:off x="13184504" y="4231164"/>
            <a:ext cx="945688" cy="467953"/>
          </a:xfrm>
          <a:prstGeom prst="bentConnector3">
            <a:avLst/>
          </a:prstGeom>
          <a:ln>
            <a:solidFill>
              <a:srgbClr val="66A6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Elbow Connector 53"/>
          <p:cNvCxnSpPr/>
          <p:nvPr/>
        </p:nvCxnSpPr>
        <p:spPr>
          <a:xfrm>
            <a:off x="13195862" y="5039686"/>
            <a:ext cx="3395708" cy="1599790"/>
          </a:xfrm>
          <a:prstGeom prst="bentConnector3">
            <a:avLst>
              <a:gd name="adj1" fmla="val 15498"/>
            </a:avLst>
          </a:prstGeom>
          <a:ln>
            <a:solidFill>
              <a:srgbClr val="E6AB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Elbow Connector 61"/>
          <p:cNvCxnSpPr>
            <a:stCxn id="13" idx="3"/>
            <a:endCxn id="12" idx="1"/>
          </p:cNvCxnSpPr>
          <p:nvPr/>
        </p:nvCxnSpPr>
        <p:spPr>
          <a:xfrm>
            <a:off x="13156426" y="5751200"/>
            <a:ext cx="651586" cy="1968652"/>
          </a:xfrm>
          <a:prstGeom prst="bentConnector3">
            <a:avLst>
              <a:gd name="adj1" fmla="val 50000"/>
            </a:avLst>
          </a:prstGeom>
          <a:ln>
            <a:solidFill>
              <a:srgbClr val="A676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/>
          <p:nvPr/>
        </p:nvCxnSpPr>
        <p:spPr>
          <a:xfrm rot="10800000">
            <a:off x="6104192" y="2010954"/>
            <a:ext cx="2005393" cy="35530"/>
          </a:xfrm>
          <a:prstGeom prst="bentConnector4">
            <a:avLst>
              <a:gd name="adj1" fmla="val 9946"/>
              <a:gd name="adj2" fmla="val 743400"/>
            </a:avLst>
          </a:prstGeom>
          <a:ln>
            <a:solidFill>
              <a:srgbClr val="D95F0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Shape 0"/>
          <p:cNvSpPr/>
          <p:nvPr/>
        </p:nvSpPr>
        <p:spPr>
          <a:xfrm>
            <a:off x="6863858" y="141935"/>
            <a:ext cx="7200612" cy="901803"/>
          </a:xfrm>
          <a:prstGeom prst="roundRect">
            <a:avLst>
              <a:gd name="adj" fmla="val 8421"/>
            </a:avLst>
          </a:prstGeom>
          <a:solidFill>
            <a:srgbClr val="1B3A5C"/>
          </a:solidFill>
          <a:ln w="12700">
            <a:solidFill>
              <a:srgbClr val="0D1F30"/>
            </a:solidFill>
            <a:prstDash val="solid"/>
          </a:ln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Classification of the Applied Techniques in Groundwater Quality Literature Review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Elbow Connector 54"/>
          <p:cNvCxnSpPr>
            <a:stCxn id="34" idx="1"/>
            <a:endCxn id="32" idx="3"/>
          </p:cNvCxnSpPr>
          <p:nvPr/>
        </p:nvCxnSpPr>
        <p:spPr>
          <a:xfrm rot="10800000" flipV="1">
            <a:off x="7707822" y="6454792"/>
            <a:ext cx="482059" cy="777471"/>
          </a:xfrm>
          <a:prstGeom prst="bentConnector3">
            <a:avLst/>
          </a:prstGeom>
          <a:ln>
            <a:solidFill>
              <a:srgbClr val="6666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10220848" y="7800975"/>
            <a:ext cx="600075" cy="0"/>
          </a:xfrm>
          <a:prstGeom prst="line">
            <a:avLst/>
          </a:prstGeom>
          <a:ln w="28575">
            <a:solidFill>
              <a:srgbClr val="0D1F3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353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319</Words>
  <Application>Microsoft Office PowerPoint</Application>
  <PresentationFormat>Custom</PresentationFormat>
  <Paragraphs>78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Toma Amr</cp:lastModifiedBy>
  <cp:revision>22</cp:revision>
  <dcterms:created xsi:type="dcterms:W3CDTF">2026-07-23T18:34:45Z</dcterms:created>
  <dcterms:modified xsi:type="dcterms:W3CDTF">2026-08-18T14:39:00Z</dcterms:modified>
</cp:coreProperties>
</file>