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95" r:id="rId2"/>
    <p:sldId id="288" r:id="rId3"/>
    <p:sldId id="300" r:id="rId4"/>
    <p:sldId id="298" r:id="rId5"/>
    <p:sldId id="291" r:id="rId6"/>
    <p:sldId id="296" r:id="rId7"/>
    <p:sldId id="290" r:id="rId8"/>
    <p:sldId id="301" r:id="rId9"/>
    <p:sldId id="304" r:id="rId10"/>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3" orient="horz" pos="327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ACECE"/>
    <a:srgbClr val="F72711"/>
    <a:srgbClr val="DF29C5"/>
    <a:srgbClr val="FF99CC"/>
    <a:srgbClr val="21FE0A"/>
    <a:srgbClr val="EAE9BD"/>
    <a:srgbClr val="F11799"/>
    <a:srgbClr val="EFEFB9"/>
    <a:srgbClr val="595959"/>
    <a:srgbClr val="56ABB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5521" autoAdjust="0"/>
    <p:restoredTop sz="93861" autoAdjust="0"/>
  </p:normalViewPr>
  <p:slideViewPr>
    <p:cSldViewPr snapToGrid="0">
      <p:cViewPr varScale="1">
        <p:scale>
          <a:sx n="63" d="100"/>
          <a:sy n="63" d="100"/>
        </p:scale>
        <p:origin x="1690" y="62"/>
      </p:cViewPr>
      <p:guideLst>
        <p:guide orient="horz" pos="2160"/>
        <p:guide pos="2880"/>
        <p:guide orient="horz" pos="3271"/>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EE0AB444-49FB-4A2F-B3D5-B7EA57C3775B}" type="datetimeFigureOut">
              <a:rPr lang="zh-CN" altLang="en-US" smtClean="0"/>
              <a:t>2024/9/25</a:t>
            </a:fld>
            <a:endParaRPr lang="zh-CN" altLang="en-US"/>
          </a:p>
        </p:txBody>
      </p:sp>
      <p:sp>
        <p:nvSpPr>
          <p:cNvPr id="4" name="幻灯片图像占位符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F2DBB5A3-0B9A-47B0-8897-9E40B1C651F0}" type="slidenum">
              <a:rPr lang="zh-CN" altLang="en-US" smtClean="0"/>
              <a:t>‹#›</a:t>
            </a:fld>
            <a:endParaRPr lang="zh-CN" altLang="en-US"/>
          </a:p>
        </p:txBody>
      </p:sp>
    </p:spTree>
    <p:extLst>
      <p:ext uri="{BB962C8B-B14F-4D97-AF65-F5344CB8AC3E}">
        <p14:creationId xmlns:p14="http://schemas.microsoft.com/office/powerpoint/2010/main" val="943278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2DBB5A3-0B9A-47B0-8897-9E40B1C651F0}" type="slidenum">
              <a:rPr lang="zh-CN" altLang="en-US" smtClean="0"/>
              <a:t>5</a:t>
            </a:fld>
            <a:endParaRPr lang="zh-CN" altLang="en-US"/>
          </a:p>
        </p:txBody>
      </p:sp>
    </p:spTree>
    <p:extLst>
      <p:ext uri="{BB962C8B-B14F-4D97-AF65-F5344CB8AC3E}">
        <p14:creationId xmlns:p14="http://schemas.microsoft.com/office/powerpoint/2010/main" val="15501011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865DF75A-662C-4364-828E-48AD6EC52F58}" type="datetimeFigureOut">
              <a:rPr lang="zh-CN" altLang="en-US" smtClean="0"/>
              <a:t>2024/9/25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940BF5E-B08C-4458-BD23-9835DB55220C}" type="slidenum">
              <a:rPr lang="zh-CN" altLang="en-US" smtClean="0"/>
              <a:t>‹#›</a:t>
            </a:fld>
            <a:endParaRPr lang="zh-CN" altLang="en-US"/>
          </a:p>
        </p:txBody>
      </p:sp>
    </p:spTree>
    <p:extLst>
      <p:ext uri="{BB962C8B-B14F-4D97-AF65-F5344CB8AC3E}">
        <p14:creationId xmlns:p14="http://schemas.microsoft.com/office/powerpoint/2010/main" val="3588013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865DF75A-662C-4364-828E-48AD6EC52F58}" type="datetimeFigureOut">
              <a:rPr lang="zh-CN" altLang="en-US" smtClean="0"/>
              <a:t>2024/9/25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940BF5E-B08C-4458-BD23-9835DB55220C}" type="slidenum">
              <a:rPr lang="zh-CN" altLang="en-US" smtClean="0"/>
              <a:t>‹#›</a:t>
            </a:fld>
            <a:endParaRPr lang="zh-CN" altLang="en-US"/>
          </a:p>
        </p:txBody>
      </p:sp>
    </p:spTree>
    <p:extLst>
      <p:ext uri="{BB962C8B-B14F-4D97-AF65-F5344CB8AC3E}">
        <p14:creationId xmlns:p14="http://schemas.microsoft.com/office/powerpoint/2010/main" val="153934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865DF75A-662C-4364-828E-48AD6EC52F58}" type="datetimeFigureOut">
              <a:rPr lang="zh-CN" altLang="en-US" smtClean="0"/>
              <a:t>2024/9/25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940BF5E-B08C-4458-BD23-9835DB55220C}" type="slidenum">
              <a:rPr lang="zh-CN" altLang="en-US" smtClean="0"/>
              <a:t>‹#›</a:t>
            </a:fld>
            <a:endParaRPr lang="zh-CN" altLang="en-US"/>
          </a:p>
        </p:txBody>
      </p:sp>
    </p:spTree>
    <p:extLst>
      <p:ext uri="{BB962C8B-B14F-4D97-AF65-F5344CB8AC3E}">
        <p14:creationId xmlns:p14="http://schemas.microsoft.com/office/powerpoint/2010/main" val="2151169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865DF75A-662C-4364-828E-48AD6EC52F58}" type="datetimeFigureOut">
              <a:rPr lang="zh-CN" altLang="en-US" smtClean="0"/>
              <a:t>2024/9/25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940BF5E-B08C-4458-BD23-9835DB55220C}" type="slidenum">
              <a:rPr lang="zh-CN" altLang="en-US" smtClean="0"/>
              <a:t>‹#›</a:t>
            </a:fld>
            <a:endParaRPr lang="zh-CN" altLang="en-US"/>
          </a:p>
        </p:txBody>
      </p:sp>
    </p:spTree>
    <p:extLst>
      <p:ext uri="{BB962C8B-B14F-4D97-AF65-F5344CB8AC3E}">
        <p14:creationId xmlns:p14="http://schemas.microsoft.com/office/powerpoint/2010/main" val="16657837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865DF75A-662C-4364-828E-48AD6EC52F58}" type="datetimeFigureOut">
              <a:rPr lang="zh-CN" altLang="en-US" smtClean="0"/>
              <a:t>2024/9/25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940BF5E-B08C-4458-BD23-9835DB55220C}" type="slidenum">
              <a:rPr lang="zh-CN" altLang="en-US" smtClean="0"/>
              <a:t>‹#›</a:t>
            </a:fld>
            <a:endParaRPr lang="zh-CN" altLang="en-US"/>
          </a:p>
        </p:txBody>
      </p:sp>
    </p:spTree>
    <p:extLst>
      <p:ext uri="{BB962C8B-B14F-4D97-AF65-F5344CB8AC3E}">
        <p14:creationId xmlns:p14="http://schemas.microsoft.com/office/powerpoint/2010/main" val="11033874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865DF75A-662C-4364-828E-48AD6EC52F58}" type="datetimeFigureOut">
              <a:rPr lang="zh-CN" altLang="en-US" smtClean="0"/>
              <a:t>2024/9/25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940BF5E-B08C-4458-BD23-9835DB55220C}" type="slidenum">
              <a:rPr lang="zh-CN" altLang="en-US" smtClean="0"/>
              <a:t>‹#›</a:t>
            </a:fld>
            <a:endParaRPr lang="zh-CN" altLang="en-US"/>
          </a:p>
        </p:txBody>
      </p:sp>
    </p:spTree>
    <p:extLst>
      <p:ext uri="{BB962C8B-B14F-4D97-AF65-F5344CB8AC3E}">
        <p14:creationId xmlns:p14="http://schemas.microsoft.com/office/powerpoint/2010/main" val="1019022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865DF75A-662C-4364-828E-48AD6EC52F58}" type="datetimeFigureOut">
              <a:rPr lang="zh-CN" altLang="en-US" smtClean="0"/>
              <a:t>2024/9/25</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0940BF5E-B08C-4458-BD23-9835DB55220C}" type="slidenum">
              <a:rPr lang="zh-CN" altLang="en-US" smtClean="0"/>
              <a:t>‹#›</a:t>
            </a:fld>
            <a:endParaRPr lang="zh-CN" altLang="en-US"/>
          </a:p>
        </p:txBody>
      </p:sp>
    </p:spTree>
    <p:extLst>
      <p:ext uri="{BB962C8B-B14F-4D97-AF65-F5344CB8AC3E}">
        <p14:creationId xmlns:p14="http://schemas.microsoft.com/office/powerpoint/2010/main" val="360569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865DF75A-662C-4364-828E-48AD6EC52F58}" type="datetimeFigureOut">
              <a:rPr lang="zh-CN" altLang="en-US" smtClean="0"/>
              <a:t>2024/9/25</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0940BF5E-B08C-4458-BD23-9835DB55220C}" type="slidenum">
              <a:rPr lang="zh-CN" altLang="en-US" smtClean="0"/>
              <a:t>‹#›</a:t>
            </a:fld>
            <a:endParaRPr lang="zh-CN" altLang="en-US"/>
          </a:p>
        </p:txBody>
      </p:sp>
    </p:spTree>
    <p:extLst>
      <p:ext uri="{BB962C8B-B14F-4D97-AF65-F5344CB8AC3E}">
        <p14:creationId xmlns:p14="http://schemas.microsoft.com/office/powerpoint/2010/main" val="20652802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5DF75A-662C-4364-828E-48AD6EC52F58}" type="datetimeFigureOut">
              <a:rPr lang="zh-CN" altLang="en-US" smtClean="0"/>
              <a:t>2024/9/25</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0940BF5E-B08C-4458-BD23-9835DB55220C}" type="slidenum">
              <a:rPr lang="zh-CN" altLang="en-US" smtClean="0"/>
              <a:t>‹#›</a:t>
            </a:fld>
            <a:endParaRPr lang="zh-CN" altLang="en-US"/>
          </a:p>
        </p:txBody>
      </p:sp>
    </p:spTree>
    <p:extLst>
      <p:ext uri="{BB962C8B-B14F-4D97-AF65-F5344CB8AC3E}">
        <p14:creationId xmlns:p14="http://schemas.microsoft.com/office/powerpoint/2010/main" val="2122919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865DF75A-662C-4364-828E-48AD6EC52F58}" type="datetimeFigureOut">
              <a:rPr lang="zh-CN" altLang="en-US" smtClean="0"/>
              <a:t>2024/9/25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940BF5E-B08C-4458-BD23-9835DB55220C}" type="slidenum">
              <a:rPr lang="zh-CN" altLang="en-US" smtClean="0"/>
              <a:t>‹#›</a:t>
            </a:fld>
            <a:endParaRPr lang="zh-CN" altLang="en-US"/>
          </a:p>
        </p:txBody>
      </p:sp>
    </p:spTree>
    <p:extLst>
      <p:ext uri="{BB962C8B-B14F-4D97-AF65-F5344CB8AC3E}">
        <p14:creationId xmlns:p14="http://schemas.microsoft.com/office/powerpoint/2010/main" val="32064424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865DF75A-662C-4364-828E-48AD6EC52F58}" type="datetimeFigureOut">
              <a:rPr lang="zh-CN" altLang="en-US" smtClean="0"/>
              <a:t>2024/9/25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940BF5E-B08C-4458-BD23-9835DB55220C}" type="slidenum">
              <a:rPr lang="zh-CN" altLang="en-US" smtClean="0"/>
              <a:t>‹#›</a:t>
            </a:fld>
            <a:endParaRPr lang="zh-CN" altLang="en-US"/>
          </a:p>
        </p:txBody>
      </p:sp>
    </p:spTree>
    <p:extLst>
      <p:ext uri="{BB962C8B-B14F-4D97-AF65-F5344CB8AC3E}">
        <p14:creationId xmlns:p14="http://schemas.microsoft.com/office/powerpoint/2010/main" val="30237657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5DF75A-662C-4364-828E-48AD6EC52F58}" type="datetimeFigureOut">
              <a:rPr lang="zh-CN" altLang="en-US" smtClean="0"/>
              <a:t>2024/9/25</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40BF5E-B08C-4458-BD23-9835DB55220C}" type="slidenum">
              <a:rPr lang="zh-CN" altLang="en-US" smtClean="0"/>
              <a:t>‹#›</a:t>
            </a:fld>
            <a:endParaRPr lang="zh-CN" altLang="en-US"/>
          </a:p>
        </p:txBody>
      </p:sp>
    </p:spTree>
    <p:extLst>
      <p:ext uri="{BB962C8B-B14F-4D97-AF65-F5344CB8AC3E}">
        <p14:creationId xmlns:p14="http://schemas.microsoft.com/office/powerpoint/2010/main" val="29671558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bioinformatics.psb.ugent.be/%20webtools/plantcare/html/" TargetMode="External"/><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hyperlink" Target="https://www.dna.affrc.go.jp/PLACE/?action=%20newplace"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oleObject" Target="../embeddings/oleObject1.bin"/><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8.jpg"/><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7.xml"/><Relationship Id="rId4" Type="http://schemas.openxmlformats.org/officeDocument/2006/relationships/image" Target="../media/image13.jpg"/></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png"/><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039A1C77-8D05-5039-4273-3A589F9F6541}"/>
              </a:ext>
            </a:extLst>
          </p:cNvPr>
          <p:cNvSpPr txBox="1"/>
          <p:nvPr/>
        </p:nvSpPr>
        <p:spPr>
          <a:xfrm>
            <a:off x="1050283" y="5108272"/>
            <a:ext cx="7402785" cy="700000"/>
          </a:xfrm>
          <a:prstGeom prst="rect">
            <a:avLst/>
          </a:prstGeom>
          <a:noFill/>
        </p:spPr>
        <p:txBody>
          <a:bodyPr wrap="square" rtlCol="0">
            <a:spAutoFit/>
          </a:bodyPr>
          <a:lstStyle/>
          <a:p>
            <a:pPr>
              <a:lnSpc>
                <a:spcPct val="150000"/>
              </a:lnSpc>
            </a:pPr>
            <a:r>
              <a:rPr lang="en-US" altLang="zh-CN" sz="1400" b="1" dirty="0">
                <a:latin typeface="Times New Roman" panose="02020603050405020304" pitchFamily="18" charset="0"/>
                <a:cs typeface="Times New Roman" panose="02020603050405020304" pitchFamily="18" charset="0"/>
              </a:rPr>
              <a:t>Figure S1 Quantitative RT-PCR analysis of </a:t>
            </a:r>
            <a:r>
              <a:rPr lang="en-US" altLang="zh-CN" sz="1400" b="1" i="1" dirty="0">
                <a:latin typeface="Times New Roman" panose="02020603050405020304" pitchFamily="18" charset="0"/>
                <a:cs typeface="Times New Roman" panose="02020603050405020304" pitchFamily="18" charset="0"/>
              </a:rPr>
              <a:t>PCE8 </a:t>
            </a:r>
            <a:r>
              <a:rPr lang="en-US" altLang="zh-CN" sz="1400" b="1" dirty="0">
                <a:latin typeface="Times New Roman" panose="02020603050405020304" pitchFamily="18" charset="0"/>
                <a:cs typeface="Times New Roman" panose="02020603050405020304" pitchFamily="18" charset="0"/>
              </a:rPr>
              <a:t>gene expression in various tobacco tissues.</a:t>
            </a:r>
          </a:p>
          <a:p>
            <a:pPr>
              <a:lnSpc>
                <a:spcPct val="150000"/>
              </a:lnSpc>
            </a:pPr>
            <a:r>
              <a:rPr lang="en-US" altLang="zh-CN" sz="1400" dirty="0">
                <a:latin typeface="Times New Roman" panose="02020603050405020304" pitchFamily="18" charset="0"/>
                <a:cs typeface="Times New Roman" panose="02020603050405020304" pitchFamily="18" charset="0"/>
              </a:rPr>
              <a:t>Callus-E and Callus-L  show 5-day and 14-day callus stage during tobacco regeneration process.</a:t>
            </a:r>
            <a:endParaRPr lang="zh-CN" altLang="en-US" sz="1400" dirty="0">
              <a:latin typeface="Times New Roman" panose="02020603050405020304" pitchFamily="18" charset="0"/>
              <a:cs typeface="Times New Roman" panose="02020603050405020304" pitchFamily="18" charset="0"/>
            </a:endParaRPr>
          </a:p>
        </p:txBody>
      </p:sp>
      <p:pic>
        <p:nvPicPr>
          <p:cNvPr id="7" name="图片 6">
            <a:extLst>
              <a:ext uri="{FF2B5EF4-FFF2-40B4-BE49-F238E27FC236}">
                <a16:creationId xmlns:a16="http://schemas.microsoft.com/office/drawing/2014/main" id="{68B13097-2C9F-C7AD-CFC3-FFCAF1B795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9952" y="510355"/>
            <a:ext cx="5244095" cy="4268733"/>
          </a:xfrm>
          <a:prstGeom prst="rect">
            <a:avLst/>
          </a:prstGeom>
        </p:spPr>
      </p:pic>
    </p:spTree>
    <p:extLst>
      <p:ext uri="{BB962C8B-B14F-4D97-AF65-F5344CB8AC3E}">
        <p14:creationId xmlns:p14="http://schemas.microsoft.com/office/powerpoint/2010/main" val="10461529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BFC56BA9-3EE6-4456-840B-97523DED23A5}"/>
              </a:ext>
            </a:extLst>
          </p:cNvPr>
          <p:cNvPicPr>
            <a:picLocks noChangeAspect="1"/>
          </p:cNvPicPr>
          <p:nvPr/>
        </p:nvPicPr>
        <p:blipFill>
          <a:blip r:embed="rId2"/>
          <a:stretch>
            <a:fillRect/>
          </a:stretch>
        </p:blipFill>
        <p:spPr>
          <a:xfrm>
            <a:off x="969335" y="3987876"/>
            <a:ext cx="7505217" cy="936000"/>
          </a:xfrm>
          <a:prstGeom prst="rect">
            <a:avLst/>
          </a:prstGeom>
        </p:spPr>
      </p:pic>
      <p:sp>
        <p:nvSpPr>
          <p:cNvPr id="10" name="文本框 9">
            <a:extLst>
              <a:ext uri="{FF2B5EF4-FFF2-40B4-BE49-F238E27FC236}">
                <a16:creationId xmlns:a16="http://schemas.microsoft.com/office/drawing/2014/main" id="{977F5B05-9DF5-4B08-A2EA-BA4B7E279E00}"/>
              </a:ext>
            </a:extLst>
          </p:cNvPr>
          <p:cNvSpPr txBox="1"/>
          <p:nvPr/>
        </p:nvSpPr>
        <p:spPr>
          <a:xfrm>
            <a:off x="342171" y="41286"/>
            <a:ext cx="265043" cy="307777"/>
          </a:xfrm>
          <a:prstGeom prst="rect">
            <a:avLst/>
          </a:prstGeom>
          <a:noFill/>
        </p:spPr>
        <p:txBody>
          <a:bodyPr wrap="square" rtlCol="0">
            <a:spAutoFit/>
          </a:bodyPr>
          <a:lstStyle/>
          <a:p>
            <a:r>
              <a:rPr lang="en-US" altLang="zh-CN" sz="1400" b="1" dirty="0">
                <a:latin typeface="Arial" panose="020B0604020202020204" pitchFamily="34" charset="0"/>
                <a:cs typeface="Arial" panose="020B0604020202020204" pitchFamily="34" charset="0"/>
              </a:rPr>
              <a:t>A</a:t>
            </a:r>
            <a:endParaRPr lang="zh-CN" altLang="en-US" sz="1400" b="1" dirty="0">
              <a:latin typeface="Arial" panose="020B0604020202020204" pitchFamily="34" charset="0"/>
              <a:cs typeface="Arial" panose="020B0604020202020204" pitchFamily="34" charset="0"/>
            </a:endParaRPr>
          </a:p>
        </p:txBody>
      </p:sp>
      <p:sp>
        <p:nvSpPr>
          <p:cNvPr id="11" name="文本框 10">
            <a:extLst>
              <a:ext uri="{FF2B5EF4-FFF2-40B4-BE49-F238E27FC236}">
                <a16:creationId xmlns:a16="http://schemas.microsoft.com/office/drawing/2014/main" id="{B6CB9821-EE87-43C4-AB0D-980D14CDA9BF}"/>
              </a:ext>
            </a:extLst>
          </p:cNvPr>
          <p:cNvSpPr txBox="1"/>
          <p:nvPr/>
        </p:nvSpPr>
        <p:spPr>
          <a:xfrm>
            <a:off x="342171" y="4197612"/>
            <a:ext cx="265043" cy="307777"/>
          </a:xfrm>
          <a:prstGeom prst="rect">
            <a:avLst/>
          </a:prstGeom>
          <a:noFill/>
        </p:spPr>
        <p:txBody>
          <a:bodyPr wrap="square" rtlCol="0">
            <a:spAutoFit/>
          </a:bodyPr>
          <a:lstStyle/>
          <a:p>
            <a:r>
              <a:rPr lang="en-US" altLang="zh-CN" sz="1400" b="1" dirty="0">
                <a:latin typeface="Arial" panose="020B0604020202020204" pitchFamily="34" charset="0"/>
                <a:cs typeface="Arial" panose="020B0604020202020204" pitchFamily="34" charset="0"/>
              </a:rPr>
              <a:t>B</a:t>
            </a:r>
            <a:endParaRPr lang="zh-CN" altLang="en-US" sz="1400" b="1" dirty="0">
              <a:latin typeface="Arial" panose="020B0604020202020204" pitchFamily="34" charset="0"/>
              <a:cs typeface="Arial" panose="020B0604020202020204" pitchFamily="34" charset="0"/>
            </a:endParaRPr>
          </a:p>
        </p:txBody>
      </p:sp>
      <p:sp>
        <p:nvSpPr>
          <p:cNvPr id="7" name="文本框 6">
            <a:extLst>
              <a:ext uri="{FF2B5EF4-FFF2-40B4-BE49-F238E27FC236}">
                <a16:creationId xmlns:a16="http://schemas.microsoft.com/office/drawing/2014/main" id="{40E5625A-9DB9-4BDC-9A41-AE8D681A884A}"/>
              </a:ext>
            </a:extLst>
          </p:cNvPr>
          <p:cNvSpPr txBox="1"/>
          <p:nvPr/>
        </p:nvSpPr>
        <p:spPr>
          <a:xfrm>
            <a:off x="342171" y="5051314"/>
            <a:ext cx="8660296" cy="1669496"/>
          </a:xfrm>
          <a:prstGeom prst="rect">
            <a:avLst/>
          </a:prstGeom>
          <a:noFill/>
        </p:spPr>
        <p:txBody>
          <a:bodyPr wrap="square">
            <a:spAutoFit/>
          </a:bodyPr>
          <a:lstStyle/>
          <a:p>
            <a:pPr algn="just">
              <a:lnSpc>
                <a:spcPct val="150000"/>
              </a:lnSpc>
            </a:pPr>
            <a:r>
              <a:rPr lang="en-US" altLang="zh-CN" sz="1400" b="1" kern="100" dirty="0">
                <a:effectLst/>
                <a:latin typeface="Times New Roman" panose="02020603050405020304" pitchFamily="18" charset="0"/>
                <a:ea typeface="等线" panose="02010600030101010101" pitchFamily="2" charset="-122"/>
                <a:cs typeface="Times New Roman" panose="02020603050405020304" pitchFamily="18" charset="0"/>
              </a:rPr>
              <a:t>Figure S2 Putative cis-elements identified in the </a:t>
            </a:r>
            <a:r>
              <a:rPr lang="en-US" altLang="zh-CN" sz="1400" b="1" i="1" kern="100" dirty="0">
                <a:effectLst/>
                <a:latin typeface="Times New Roman" panose="02020603050405020304" pitchFamily="18" charset="0"/>
                <a:ea typeface="等线" panose="02010600030101010101" pitchFamily="2" charset="-122"/>
                <a:cs typeface="Times New Roman" panose="02020603050405020304" pitchFamily="18" charset="0"/>
              </a:rPr>
              <a:t>NtPCE8</a:t>
            </a:r>
            <a:r>
              <a:rPr lang="en-US" altLang="zh-CN" sz="1400" b="1" kern="100" dirty="0">
                <a:effectLst/>
                <a:latin typeface="Times New Roman" panose="02020603050405020304" pitchFamily="18" charset="0"/>
                <a:ea typeface="等线" panose="02010600030101010101" pitchFamily="2" charset="-122"/>
                <a:cs typeface="Times New Roman" panose="02020603050405020304" pitchFamily="18" charset="0"/>
              </a:rPr>
              <a:t> promoter sequence. (A)</a:t>
            </a:r>
            <a:r>
              <a:rPr lang="en-US" altLang="zh-CN" sz="1400" kern="100" dirty="0">
                <a:effectLst/>
                <a:latin typeface="Times New Roman" panose="02020603050405020304" pitchFamily="18" charset="0"/>
                <a:ea typeface="等线" panose="02010600030101010101" pitchFamily="2" charset="-122"/>
                <a:cs typeface="Times New Roman" panose="02020603050405020304" pitchFamily="18" charset="0"/>
              </a:rPr>
              <a:t> The core elements of </a:t>
            </a:r>
            <a:r>
              <a:rPr lang="en-US" altLang="zh-CN" sz="1400" i="1" kern="100" dirty="0">
                <a:effectLst/>
                <a:latin typeface="Times New Roman" panose="02020603050405020304" pitchFamily="18" charset="0"/>
                <a:ea typeface="等线" panose="02010600030101010101" pitchFamily="2" charset="-122"/>
                <a:cs typeface="Times New Roman" panose="02020603050405020304" pitchFamily="18" charset="0"/>
              </a:rPr>
              <a:t>NtPCE8</a:t>
            </a:r>
            <a:r>
              <a:rPr lang="en-US" altLang="zh-CN" sz="1400" kern="100" dirty="0">
                <a:effectLst/>
                <a:latin typeface="Times New Roman" panose="02020603050405020304" pitchFamily="18" charset="0"/>
                <a:ea typeface="等线" panose="02010600030101010101" pitchFamily="2" charset="-122"/>
                <a:cs typeface="Times New Roman" panose="02020603050405020304" pitchFamily="18" charset="0"/>
              </a:rPr>
              <a:t> promoter were analyzed using the online database, </a:t>
            </a:r>
            <a:r>
              <a:rPr lang="en-US" altLang="zh-CN" sz="1400" kern="100" dirty="0" err="1">
                <a:effectLst/>
                <a:latin typeface="Times New Roman" panose="02020603050405020304" pitchFamily="18" charset="0"/>
                <a:ea typeface="等线" panose="02010600030101010101" pitchFamily="2" charset="-122"/>
                <a:cs typeface="Times New Roman" panose="02020603050405020304" pitchFamily="18" charset="0"/>
              </a:rPr>
              <a:t>PlantCARE</a:t>
            </a:r>
            <a:r>
              <a:rPr lang="en-US" altLang="zh-CN" sz="1400" kern="100" dirty="0">
                <a:effectLst/>
                <a:latin typeface="Times New Roman" panose="02020603050405020304" pitchFamily="18" charset="0"/>
                <a:ea typeface="等线" panose="02010600030101010101" pitchFamily="2" charset="-122"/>
                <a:cs typeface="Times New Roman" panose="02020603050405020304" pitchFamily="18" charset="0"/>
              </a:rPr>
              <a:t> (</a:t>
            </a:r>
            <a:r>
              <a:rPr lang="en-US" altLang="zh-CN" sz="1400" u="sng" kern="100" dirty="0">
                <a:solidFill>
                  <a:srgbClr val="0563C1"/>
                </a:solidFill>
                <a:effectLst/>
                <a:latin typeface="Times New Roman" panose="02020603050405020304" pitchFamily="18" charset="0"/>
                <a:ea typeface="等线" panose="02010600030101010101" pitchFamily="2" charset="-122"/>
                <a:cs typeface="Times New Roman" panose="02020603050405020304" pitchFamily="18" charset="0"/>
                <a:hlinkClick r:id="rId3"/>
              </a:rPr>
              <a:t>http://bioinformatics.psb.ugent.be/ webtools/</a:t>
            </a:r>
            <a:r>
              <a:rPr lang="en-US" altLang="zh-CN" sz="1400" u="sng" kern="100" dirty="0" err="1">
                <a:solidFill>
                  <a:srgbClr val="0563C1"/>
                </a:solidFill>
                <a:effectLst/>
                <a:latin typeface="Times New Roman" panose="02020603050405020304" pitchFamily="18" charset="0"/>
                <a:ea typeface="等线" panose="02010600030101010101" pitchFamily="2" charset="-122"/>
                <a:cs typeface="Times New Roman" panose="02020603050405020304" pitchFamily="18" charset="0"/>
                <a:hlinkClick r:id="rId3"/>
              </a:rPr>
              <a:t>plantcare</a:t>
            </a:r>
            <a:r>
              <a:rPr lang="en-US" altLang="zh-CN" sz="1400" u="sng" kern="100" dirty="0">
                <a:solidFill>
                  <a:srgbClr val="0563C1"/>
                </a:solidFill>
                <a:effectLst/>
                <a:latin typeface="Times New Roman" panose="02020603050405020304" pitchFamily="18" charset="0"/>
                <a:ea typeface="等线" panose="02010600030101010101" pitchFamily="2" charset="-122"/>
                <a:cs typeface="Times New Roman" panose="02020603050405020304" pitchFamily="18" charset="0"/>
                <a:hlinkClick r:id="rId3"/>
              </a:rPr>
              <a:t>/html/</a:t>
            </a:r>
            <a:r>
              <a:rPr lang="en-US" altLang="zh-CN" sz="1400" kern="100" dirty="0">
                <a:effectLst/>
                <a:latin typeface="Times New Roman" panose="02020603050405020304" pitchFamily="18" charset="0"/>
                <a:ea typeface="等线" panose="02010600030101010101" pitchFamily="2" charset="-122"/>
                <a:cs typeface="Times New Roman" panose="02020603050405020304" pitchFamily="18" charset="0"/>
              </a:rPr>
              <a:t>) and PLACE database (</a:t>
            </a:r>
            <a:r>
              <a:rPr lang="en-US" altLang="zh-CN" sz="1400" u="sng" kern="100" dirty="0">
                <a:solidFill>
                  <a:srgbClr val="0563C1"/>
                </a:solidFill>
                <a:effectLst/>
                <a:latin typeface="Times New Roman" panose="02020603050405020304" pitchFamily="18" charset="0"/>
                <a:ea typeface="等线" panose="02010600030101010101" pitchFamily="2" charset="-122"/>
                <a:cs typeface="Times New Roman" panose="02020603050405020304" pitchFamily="18" charset="0"/>
                <a:hlinkClick r:id="rId4"/>
              </a:rPr>
              <a:t>https://www.dna.affrc.go.jp/PLACE/?action= </a:t>
            </a:r>
            <a:r>
              <a:rPr lang="en-US" altLang="zh-CN" sz="1400" u="sng" kern="100" dirty="0" err="1">
                <a:solidFill>
                  <a:srgbClr val="0563C1"/>
                </a:solidFill>
                <a:effectLst/>
                <a:latin typeface="Times New Roman" panose="02020603050405020304" pitchFamily="18" charset="0"/>
                <a:ea typeface="等线" panose="02010600030101010101" pitchFamily="2" charset="-122"/>
                <a:cs typeface="Times New Roman" panose="02020603050405020304" pitchFamily="18" charset="0"/>
                <a:hlinkClick r:id="rId4"/>
              </a:rPr>
              <a:t>newplace</a:t>
            </a:r>
            <a:r>
              <a:rPr lang="en-US" altLang="zh-CN" sz="1400" kern="100" dirty="0">
                <a:effectLst/>
                <a:latin typeface="Times New Roman" panose="02020603050405020304" pitchFamily="18" charset="0"/>
                <a:ea typeface="等线" panose="02010600030101010101" pitchFamily="2" charset="-122"/>
                <a:cs typeface="Times New Roman" panose="02020603050405020304" pitchFamily="18" charset="0"/>
              </a:rPr>
              <a:t>). </a:t>
            </a:r>
            <a:r>
              <a:rPr lang="en-US" altLang="zh-CN" sz="1400" b="1" kern="100" dirty="0">
                <a:latin typeface="Times New Roman" panose="02020603050405020304" pitchFamily="18" charset="0"/>
                <a:ea typeface="等线" panose="02010600030101010101" pitchFamily="2" charset="-122"/>
                <a:cs typeface="Times New Roman" panose="02020603050405020304" pitchFamily="18" charset="0"/>
              </a:rPr>
              <a:t>(B)</a:t>
            </a:r>
            <a:r>
              <a:rPr lang="en-US" altLang="zh-CN" sz="1400" kern="100" dirty="0">
                <a:effectLst/>
                <a:latin typeface="Times New Roman" panose="02020603050405020304" pitchFamily="18" charset="0"/>
                <a:ea typeface="等线" panose="02010600030101010101" pitchFamily="2" charset="-122"/>
                <a:cs typeface="Times New Roman" panose="02020603050405020304" pitchFamily="18" charset="0"/>
              </a:rPr>
              <a:t> A schematic of </a:t>
            </a:r>
            <a:r>
              <a:rPr lang="en-US" altLang="zh-CN" sz="1400" i="1" kern="100" dirty="0">
                <a:effectLst/>
                <a:latin typeface="Times New Roman" panose="02020603050405020304" pitchFamily="18" charset="0"/>
                <a:ea typeface="等线" panose="02010600030101010101" pitchFamily="2" charset="-122"/>
                <a:cs typeface="Times New Roman" panose="02020603050405020304" pitchFamily="18" charset="0"/>
              </a:rPr>
              <a:t>NtPCE8</a:t>
            </a:r>
            <a:r>
              <a:rPr lang="en-US" altLang="zh-CN" sz="1400" kern="100" dirty="0">
                <a:effectLst/>
                <a:latin typeface="Times New Roman" panose="02020603050405020304" pitchFamily="18" charset="0"/>
                <a:ea typeface="等线" panose="02010600030101010101" pitchFamily="2" charset="-122"/>
                <a:cs typeface="Times New Roman" panose="02020603050405020304" pitchFamily="18" charset="0"/>
              </a:rPr>
              <a:t> promoter with core elements. The colorful arrow and box shown the positions of functional elements in</a:t>
            </a:r>
            <a:r>
              <a:rPr lang="en-US" altLang="zh-CN" sz="1400" i="1" kern="100" dirty="0">
                <a:effectLst/>
                <a:latin typeface="Times New Roman" panose="02020603050405020304" pitchFamily="18" charset="0"/>
                <a:ea typeface="等线" panose="02010600030101010101" pitchFamily="2" charset="-122"/>
                <a:cs typeface="Times New Roman" panose="02020603050405020304" pitchFamily="18" charset="0"/>
              </a:rPr>
              <a:t> NtPCE8</a:t>
            </a:r>
            <a:r>
              <a:rPr lang="en-US" altLang="zh-CN" sz="1400" kern="100" dirty="0">
                <a:effectLst/>
                <a:latin typeface="Times New Roman" panose="02020603050405020304" pitchFamily="18" charset="0"/>
                <a:ea typeface="等线" panose="02010600030101010101" pitchFamily="2" charset="-122"/>
                <a:cs typeface="Times New Roman" panose="02020603050405020304" pitchFamily="18" charset="0"/>
              </a:rPr>
              <a:t> promoter. </a:t>
            </a:r>
          </a:p>
        </p:txBody>
      </p:sp>
      <p:pic>
        <p:nvPicPr>
          <p:cNvPr id="3" name="图片 2">
            <a:extLst>
              <a:ext uri="{FF2B5EF4-FFF2-40B4-BE49-F238E27FC236}">
                <a16:creationId xmlns:a16="http://schemas.microsoft.com/office/drawing/2014/main" id="{76C25B0C-A98C-4347-A357-38F53B70B872}"/>
              </a:ext>
            </a:extLst>
          </p:cNvPr>
          <p:cNvPicPr>
            <a:picLocks noChangeAspect="1"/>
          </p:cNvPicPr>
          <p:nvPr/>
        </p:nvPicPr>
        <p:blipFill>
          <a:blip r:embed="rId5"/>
          <a:stretch>
            <a:fillRect/>
          </a:stretch>
        </p:blipFill>
        <p:spPr>
          <a:xfrm>
            <a:off x="969335" y="297590"/>
            <a:ext cx="7134690" cy="3636000"/>
          </a:xfrm>
          <a:prstGeom prst="rect">
            <a:avLst/>
          </a:prstGeom>
        </p:spPr>
      </p:pic>
    </p:spTree>
    <p:extLst>
      <p:ext uri="{BB962C8B-B14F-4D97-AF65-F5344CB8AC3E}">
        <p14:creationId xmlns:p14="http://schemas.microsoft.com/office/powerpoint/2010/main" val="42108960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对象 5">
            <a:extLst>
              <a:ext uri="{FF2B5EF4-FFF2-40B4-BE49-F238E27FC236}">
                <a16:creationId xmlns:a16="http://schemas.microsoft.com/office/drawing/2014/main" id="{4CCD71EA-A452-A4E2-6DA5-B093CBF06712}"/>
              </a:ext>
            </a:extLst>
          </p:cNvPr>
          <p:cNvGraphicFramePr>
            <a:graphicFrameLocks noChangeAspect="1"/>
          </p:cNvGraphicFramePr>
          <p:nvPr>
            <p:extLst>
              <p:ext uri="{D42A27DB-BD31-4B8C-83A1-F6EECF244321}">
                <p14:modId xmlns:p14="http://schemas.microsoft.com/office/powerpoint/2010/main" val="2718905354"/>
              </p:ext>
            </p:extLst>
          </p:nvPr>
        </p:nvGraphicFramePr>
        <p:xfrm>
          <a:off x="2488565" y="714884"/>
          <a:ext cx="4166870" cy="4287230"/>
        </p:xfrm>
        <a:graphic>
          <a:graphicData uri="http://schemas.openxmlformats.org/presentationml/2006/ole">
            <mc:AlternateContent xmlns:mc="http://schemas.openxmlformats.org/markup-compatibility/2006">
              <mc:Choice xmlns:v="urn:schemas-microsoft-com:vml" Requires="v">
                <p:oleObj name="Prism 8" r:id="rId2" imgW="2972920" imgH="3058428" progId="Prism8.Document">
                  <p:embed/>
                </p:oleObj>
              </mc:Choice>
              <mc:Fallback>
                <p:oleObj name="Prism 8" r:id="rId2" imgW="2972920" imgH="3058428" progId="Prism8.Document">
                  <p:embed/>
                  <p:pic>
                    <p:nvPicPr>
                      <p:cNvPr id="2" name="对象 1">
                        <a:extLst>
                          <a:ext uri="{FF2B5EF4-FFF2-40B4-BE49-F238E27FC236}">
                            <a16:creationId xmlns:a16="http://schemas.microsoft.com/office/drawing/2014/main" id="{137399EC-E4DE-D2DB-47F3-C207F4633DFC}"/>
                          </a:ext>
                        </a:extLst>
                      </p:cNvPr>
                      <p:cNvPicPr/>
                      <p:nvPr/>
                    </p:nvPicPr>
                    <p:blipFill>
                      <a:blip r:embed="rId3"/>
                      <a:stretch>
                        <a:fillRect/>
                      </a:stretch>
                    </p:blipFill>
                    <p:spPr>
                      <a:xfrm>
                        <a:off x="2488565" y="714884"/>
                        <a:ext cx="4166870" cy="4287230"/>
                      </a:xfrm>
                      <a:prstGeom prst="rect">
                        <a:avLst/>
                      </a:prstGeom>
                    </p:spPr>
                  </p:pic>
                </p:oleObj>
              </mc:Fallback>
            </mc:AlternateContent>
          </a:graphicData>
        </a:graphic>
      </p:graphicFrame>
      <p:sp>
        <p:nvSpPr>
          <p:cNvPr id="7" name="文本框 6">
            <a:extLst>
              <a:ext uri="{FF2B5EF4-FFF2-40B4-BE49-F238E27FC236}">
                <a16:creationId xmlns:a16="http://schemas.microsoft.com/office/drawing/2014/main" id="{BC97F380-F804-4B4E-6C64-F6000356EF03}"/>
              </a:ext>
            </a:extLst>
          </p:cNvPr>
          <p:cNvSpPr txBox="1"/>
          <p:nvPr/>
        </p:nvSpPr>
        <p:spPr>
          <a:xfrm>
            <a:off x="756565" y="5193943"/>
            <a:ext cx="8017982" cy="523220"/>
          </a:xfrm>
          <a:prstGeom prst="rect">
            <a:avLst/>
          </a:prstGeom>
          <a:noFill/>
        </p:spPr>
        <p:txBody>
          <a:bodyPr wrap="square">
            <a:spAutoFit/>
          </a:bodyPr>
          <a:lstStyle/>
          <a:p>
            <a:pPr defTabSz="914400"/>
            <a:r>
              <a:rPr lang="en-US" altLang="zh-CN" sz="1400" b="1" dirty="0">
                <a:latin typeface="Times New Roman" panose="02020603050405020304" pitchFamily="18" charset="0"/>
                <a:cs typeface="Times New Roman" panose="02020603050405020304" pitchFamily="18" charset="0"/>
              </a:rPr>
              <a:t>Figure S3  Relative expression of Cas9 gene under three different expression vectors in 8-day-old transformed callus derived from tobacco leaf discs.</a:t>
            </a:r>
            <a:endParaRPr lang="zh-CN" altLang="en-US"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46230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40838422-080A-A830-7E60-63DC46E20EF7}"/>
              </a:ext>
            </a:extLst>
          </p:cNvPr>
          <p:cNvPicPr>
            <a:picLocks noChangeAspect="1"/>
          </p:cNvPicPr>
          <p:nvPr/>
        </p:nvPicPr>
        <p:blipFill rotWithShape="1">
          <a:blip r:embed="rId2"/>
          <a:srcRect l="2971" r="2151"/>
          <a:stretch/>
        </p:blipFill>
        <p:spPr>
          <a:xfrm>
            <a:off x="1795761" y="1667745"/>
            <a:ext cx="5552478" cy="2763862"/>
          </a:xfrm>
          <a:prstGeom prst="rect">
            <a:avLst/>
          </a:prstGeom>
        </p:spPr>
      </p:pic>
      <p:sp>
        <p:nvSpPr>
          <p:cNvPr id="5" name="文本框 4">
            <a:extLst>
              <a:ext uri="{FF2B5EF4-FFF2-40B4-BE49-F238E27FC236}">
                <a16:creationId xmlns:a16="http://schemas.microsoft.com/office/drawing/2014/main" id="{0202BF50-FB92-C37A-D726-03BA0E2A880D}"/>
              </a:ext>
            </a:extLst>
          </p:cNvPr>
          <p:cNvSpPr txBox="1"/>
          <p:nvPr/>
        </p:nvSpPr>
        <p:spPr>
          <a:xfrm>
            <a:off x="1208779" y="5084258"/>
            <a:ext cx="7315461" cy="700000"/>
          </a:xfrm>
          <a:prstGeom prst="rect">
            <a:avLst/>
          </a:prstGeom>
          <a:noFill/>
        </p:spPr>
        <p:txBody>
          <a:bodyPr wrap="square" rtlCol="0">
            <a:spAutoFit/>
          </a:bodyPr>
          <a:lstStyle/>
          <a:p>
            <a:pPr>
              <a:lnSpc>
                <a:spcPct val="150000"/>
              </a:lnSpc>
            </a:pPr>
            <a:r>
              <a:rPr lang="en-US" altLang="zh-CN" sz="1400" b="1" dirty="0">
                <a:latin typeface="Times New Roman" panose="02020603050405020304" pitchFamily="18" charset="0"/>
                <a:cs typeface="Times New Roman" panose="02020603050405020304" pitchFamily="18" charset="0"/>
              </a:rPr>
              <a:t>Figure S4 The albino phenotypes of tobacco T0 seedlings generated via various CRISPR/Cas9 expression cassettes. </a:t>
            </a:r>
            <a:r>
              <a:rPr lang="en-US" altLang="zh-CN" sz="1400" dirty="0">
                <a:latin typeface="Times New Roman" panose="02020603050405020304" pitchFamily="18" charset="0"/>
                <a:cs typeface="Times New Roman" panose="02020603050405020304" pitchFamily="18" charset="0"/>
              </a:rPr>
              <a:t>1 and 2 show the randomly selected explants at early stage of regeneration.</a:t>
            </a:r>
            <a:endParaRPr lang="zh-CN" altLang="en-US"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836411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28FE575A-799F-4898-890D-4D6563B0C5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7067" y="160168"/>
            <a:ext cx="5686904" cy="1419472"/>
          </a:xfrm>
          <a:prstGeom prst="rect">
            <a:avLst/>
          </a:prstGeom>
        </p:spPr>
      </p:pic>
      <p:sp>
        <p:nvSpPr>
          <p:cNvPr id="22" name="文本框 21">
            <a:extLst>
              <a:ext uri="{FF2B5EF4-FFF2-40B4-BE49-F238E27FC236}">
                <a16:creationId xmlns:a16="http://schemas.microsoft.com/office/drawing/2014/main" id="{913D0576-014E-48DF-8506-DF214F5AFEDA}"/>
              </a:ext>
            </a:extLst>
          </p:cNvPr>
          <p:cNvSpPr txBox="1"/>
          <p:nvPr/>
        </p:nvSpPr>
        <p:spPr>
          <a:xfrm>
            <a:off x="241852" y="5770362"/>
            <a:ext cx="8660296" cy="1015663"/>
          </a:xfrm>
          <a:prstGeom prst="rect">
            <a:avLst/>
          </a:prstGeom>
          <a:noFill/>
        </p:spPr>
        <p:txBody>
          <a:bodyPr wrap="square">
            <a:spAutoFit/>
          </a:bodyPr>
          <a:lstStyle/>
          <a:p>
            <a:pPr algn="just"/>
            <a:r>
              <a:rPr lang="en-US" altLang="zh-CN" sz="1200" b="1" kern="100" dirty="0">
                <a:effectLst/>
                <a:latin typeface="Times New Roman" panose="02020603050405020304" pitchFamily="18" charset="0"/>
                <a:ea typeface="等线" panose="02010600030101010101" pitchFamily="2" charset="-122"/>
                <a:cs typeface="Times New Roman" panose="02020603050405020304" pitchFamily="18" charset="0"/>
              </a:rPr>
              <a:t>Figure S5</a:t>
            </a:r>
            <a:r>
              <a:rPr lang="en-US" altLang="zh-CN" sz="1200" b="1" kern="100" dirty="0">
                <a:latin typeface="Times New Roman" panose="02020603050405020304" pitchFamily="18" charset="0"/>
                <a:ea typeface="等线" panose="02010600030101010101" pitchFamily="2" charset="-122"/>
                <a:cs typeface="Times New Roman" panose="02020603050405020304" pitchFamily="18" charset="0"/>
              </a:rPr>
              <a:t>. </a:t>
            </a:r>
            <a:r>
              <a:rPr lang="en-US" altLang="zh-CN" sz="1200" b="1" kern="100" dirty="0">
                <a:effectLst/>
                <a:latin typeface="Times New Roman" panose="02020603050405020304" pitchFamily="18" charset="0"/>
                <a:ea typeface="等线" panose="02010600030101010101" pitchFamily="2" charset="-122"/>
                <a:cs typeface="Times New Roman" panose="02020603050405020304" pitchFamily="18" charset="0"/>
              </a:rPr>
              <a:t>T</a:t>
            </a:r>
            <a:r>
              <a:rPr lang="en-US" altLang="zh-CN" sz="1200" b="1" kern="100" dirty="0">
                <a:latin typeface="Times New Roman" panose="02020603050405020304" pitchFamily="18" charset="0"/>
                <a:ea typeface="等线" panose="02010600030101010101" pitchFamily="2" charset="-122"/>
                <a:cs typeface="Times New Roman" panose="02020603050405020304" pitchFamily="18" charset="0"/>
              </a:rPr>
              <a:t>he </a:t>
            </a:r>
            <a:r>
              <a:rPr lang="en-US" altLang="zh-CN" sz="1200" b="1" kern="100" dirty="0">
                <a:effectLst/>
                <a:latin typeface="Times New Roman" panose="02020603050405020304" pitchFamily="18" charset="0"/>
                <a:ea typeface="等线" panose="02010600030101010101" pitchFamily="2" charset="-122"/>
                <a:cs typeface="Times New Roman" panose="02020603050405020304" pitchFamily="18" charset="0"/>
              </a:rPr>
              <a:t>fragment deletions of </a:t>
            </a:r>
            <a:r>
              <a:rPr lang="en-US" altLang="zh-CN" sz="1200" b="1" i="1" kern="100" dirty="0">
                <a:effectLst/>
                <a:latin typeface="Times New Roman" panose="02020603050405020304" pitchFamily="18" charset="0"/>
                <a:ea typeface="等线" panose="02010600030101010101" pitchFamily="2" charset="-122"/>
                <a:cs typeface="Times New Roman" panose="02020603050405020304" pitchFamily="18" charset="0"/>
              </a:rPr>
              <a:t>NtWOX1</a:t>
            </a:r>
            <a:r>
              <a:rPr lang="en-US" altLang="zh-CN" sz="1200" b="1" kern="100" dirty="0">
                <a:effectLst/>
                <a:latin typeface="Times New Roman" panose="02020603050405020304" pitchFamily="18" charset="0"/>
                <a:ea typeface="等线" panose="02010600030101010101" pitchFamily="2" charset="-122"/>
                <a:cs typeface="Times New Roman" panose="02020603050405020304" pitchFamily="18" charset="0"/>
              </a:rPr>
              <a:t> </a:t>
            </a:r>
            <a:r>
              <a:rPr lang="en-US" altLang="zh-CN" sz="1200" b="1" kern="100" dirty="0">
                <a:latin typeface="Times New Roman" panose="02020603050405020304" pitchFamily="18" charset="0"/>
                <a:cs typeface="Times New Roman" panose="02020603050405020304" pitchFamily="18" charset="0"/>
              </a:rPr>
              <a:t>gene generated by pDC45_dsg system. (A)</a:t>
            </a:r>
            <a:r>
              <a:rPr lang="en-US" altLang="zh-CN" sz="1200" kern="100" dirty="0">
                <a:latin typeface="Times New Roman" panose="02020603050405020304" pitchFamily="18" charset="0"/>
                <a:cs typeface="Times New Roman" panose="02020603050405020304" pitchFamily="18" charset="0"/>
              </a:rPr>
              <a:t> Gene structure and target sites of tobacco NtWOX1. NtWOX1-S and NtWOX1-T shown the homology gene derived from </a:t>
            </a:r>
            <a:r>
              <a:rPr lang="en-US" altLang="zh-CN" sz="1200" i="1" kern="100" dirty="0">
                <a:latin typeface="Times New Roman" panose="02020603050405020304" pitchFamily="18" charset="0"/>
                <a:cs typeface="Times New Roman" panose="02020603050405020304" pitchFamily="18" charset="0"/>
              </a:rPr>
              <a:t>N. sylvestris </a:t>
            </a:r>
            <a:r>
              <a:rPr lang="en-US" altLang="zh-CN" sz="1200" kern="100" dirty="0">
                <a:latin typeface="Times New Roman" panose="02020603050405020304" pitchFamily="18" charset="0"/>
                <a:cs typeface="Times New Roman" panose="02020603050405020304" pitchFamily="18" charset="0"/>
              </a:rPr>
              <a:t>and </a:t>
            </a:r>
            <a:r>
              <a:rPr lang="en-US" altLang="zh-CN" sz="1200" i="1" kern="100" dirty="0">
                <a:latin typeface="Times New Roman" panose="02020603050405020304" pitchFamily="18" charset="0"/>
                <a:cs typeface="Times New Roman" panose="02020603050405020304" pitchFamily="18" charset="0"/>
              </a:rPr>
              <a:t>N. </a:t>
            </a:r>
            <a:r>
              <a:rPr lang="en-US" altLang="zh-CN" sz="1200" i="1" kern="100" dirty="0" err="1">
                <a:latin typeface="Times New Roman" panose="02020603050405020304" pitchFamily="18" charset="0"/>
                <a:cs typeface="Times New Roman" panose="02020603050405020304" pitchFamily="18" charset="0"/>
              </a:rPr>
              <a:t>tomentosiformis</a:t>
            </a:r>
            <a:r>
              <a:rPr lang="en-US" altLang="zh-CN" sz="1200" i="1" kern="100" dirty="0">
                <a:latin typeface="Times New Roman" panose="02020603050405020304" pitchFamily="18" charset="0"/>
                <a:cs typeface="Times New Roman" panose="02020603050405020304" pitchFamily="18" charset="0"/>
              </a:rPr>
              <a:t>, </a:t>
            </a:r>
            <a:r>
              <a:rPr lang="en-US" altLang="zh-CN" sz="1200" kern="100" dirty="0">
                <a:latin typeface="Times New Roman" panose="02020603050405020304" pitchFamily="18" charset="0"/>
                <a:cs typeface="Times New Roman" panose="02020603050405020304" pitchFamily="18" charset="0"/>
              </a:rPr>
              <a:t>respectively</a:t>
            </a:r>
            <a:r>
              <a:rPr lang="en-US" altLang="zh-CN" sz="1200" i="1" kern="100" dirty="0">
                <a:latin typeface="Times New Roman" panose="02020603050405020304" pitchFamily="18" charset="0"/>
                <a:cs typeface="Times New Roman" panose="02020603050405020304" pitchFamily="18" charset="0"/>
              </a:rPr>
              <a:t>. </a:t>
            </a:r>
            <a:r>
              <a:rPr lang="en-US" altLang="zh-CN" sz="1200" b="1" kern="100" dirty="0">
                <a:latin typeface="Times New Roman" panose="02020603050405020304" pitchFamily="18" charset="0"/>
                <a:cs typeface="Times New Roman" panose="02020603050405020304" pitchFamily="18" charset="0"/>
              </a:rPr>
              <a:t>(B)</a:t>
            </a:r>
            <a:r>
              <a:rPr lang="en-US" altLang="zh-CN" sz="1200" kern="100" dirty="0">
                <a:latin typeface="Times New Roman" panose="02020603050405020304" pitchFamily="18" charset="0"/>
                <a:cs typeface="Times New Roman" panose="02020603050405020304" pitchFamily="18" charset="0"/>
              </a:rPr>
              <a:t> </a:t>
            </a:r>
            <a:r>
              <a:rPr lang="en-US" altLang="zh-CN" sz="1200" kern="100" dirty="0">
                <a:effectLst/>
                <a:latin typeface="Times New Roman" panose="02020603050405020304" pitchFamily="18" charset="0"/>
                <a:ea typeface="等线" panose="02010600030101010101" pitchFamily="2" charset="-122"/>
                <a:cs typeface="Times New Roman" panose="02020603050405020304" pitchFamily="18" charset="0"/>
              </a:rPr>
              <a:t>Agarose gel electrophoresis of PCR products amplified from genomic DNA of tobacco edited lines</a:t>
            </a:r>
            <a:r>
              <a:rPr lang="en-US" altLang="zh-CN" sz="1200" kern="100" dirty="0">
                <a:latin typeface="Times New Roman" panose="02020603050405020304" pitchFamily="18" charset="0"/>
                <a:ea typeface="等线" panose="02010600030101010101" pitchFamily="2" charset="-122"/>
                <a:cs typeface="Times New Roman" panose="02020603050405020304" pitchFamily="18" charset="0"/>
              </a:rPr>
              <a:t>. E, empty gel well; M, DL5000 DNA marker. </a:t>
            </a:r>
            <a:r>
              <a:rPr lang="en-US" altLang="zh-CN" sz="1200" b="1" kern="100" dirty="0">
                <a:latin typeface="Times New Roman" panose="02020603050405020304" pitchFamily="18" charset="0"/>
                <a:ea typeface="等线" panose="02010600030101010101" pitchFamily="2" charset="-122"/>
                <a:cs typeface="Times New Roman" panose="02020603050405020304" pitchFamily="18" charset="0"/>
              </a:rPr>
              <a:t>(C) </a:t>
            </a:r>
            <a:r>
              <a:rPr lang="en-US" altLang="zh-CN" sz="1200" kern="100" dirty="0">
                <a:latin typeface="Times New Roman" panose="02020603050405020304" pitchFamily="18" charset="0"/>
                <a:ea typeface="等线" panose="02010600030101010101" pitchFamily="2" charset="-122"/>
                <a:cs typeface="Times New Roman" panose="02020603050405020304" pitchFamily="18" charset="0"/>
              </a:rPr>
              <a:t>Sanger sequencing of PCR product of genomic DNA from line 21. A 677- and 764 bp in size fragment deletion was excised by pDC45_dsg construct. </a:t>
            </a:r>
            <a:endParaRPr lang="en-US" altLang="zh-CN" sz="1200" kern="100" dirty="0">
              <a:effectLst/>
              <a:latin typeface="Times New Roman" panose="02020603050405020304" pitchFamily="18" charset="0"/>
              <a:ea typeface="等线" panose="02010600030101010101" pitchFamily="2" charset="-122"/>
              <a:cs typeface="Times New Roman" panose="02020603050405020304" pitchFamily="18" charset="0"/>
            </a:endParaRPr>
          </a:p>
        </p:txBody>
      </p:sp>
      <p:sp>
        <p:nvSpPr>
          <p:cNvPr id="25" name="文本框 24">
            <a:extLst>
              <a:ext uri="{FF2B5EF4-FFF2-40B4-BE49-F238E27FC236}">
                <a16:creationId xmlns:a16="http://schemas.microsoft.com/office/drawing/2014/main" id="{6626D93C-A67D-4272-9E69-0FEAB67E1DDB}"/>
              </a:ext>
            </a:extLst>
          </p:cNvPr>
          <p:cNvSpPr txBox="1"/>
          <p:nvPr/>
        </p:nvSpPr>
        <p:spPr>
          <a:xfrm>
            <a:off x="880601" y="318655"/>
            <a:ext cx="235527" cy="307777"/>
          </a:xfrm>
          <a:prstGeom prst="rect">
            <a:avLst/>
          </a:prstGeom>
          <a:noFill/>
        </p:spPr>
        <p:txBody>
          <a:bodyPr wrap="square" rtlCol="0">
            <a:spAutoFit/>
          </a:bodyPr>
          <a:lstStyle/>
          <a:p>
            <a:r>
              <a:rPr lang="en-US" altLang="zh-CN" sz="1400" b="1" dirty="0"/>
              <a:t>A</a:t>
            </a:r>
            <a:endParaRPr lang="zh-CN" altLang="en-US" sz="1400" b="1" dirty="0"/>
          </a:p>
        </p:txBody>
      </p:sp>
      <p:sp>
        <p:nvSpPr>
          <p:cNvPr id="26" name="文本框 25">
            <a:extLst>
              <a:ext uri="{FF2B5EF4-FFF2-40B4-BE49-F238E27FC236}">
                <a16:creationId xmlns:a16="http://schemas.microsoft.com/office/drawing/2014/main" id="{C6FBBCAC-1C0A-498B-91EC-71C1491C779E}"/>
              </a:ext>
            </a:extLst>
          </p:cNvPr>
          <p:cNvSpPr txBox="1"/>
          <p:nvPr/>
        </p:nvSpPr>
        <p:spPr>
          <a:xfrm>
            <a:off x="893307" y="1579640"/>
            <a:ext cx="235527" cy="307777"/>
          </a:xfrm>
          <a:prstGeom prst="rect">
            <a:avLst/>
          </a:prstGeom>
          <a:noFill/>
        </p:spPr>
        <p:txBody>
          <a:bodyPr wrap="square" rtlCol="0">
            <a:spAutoFit/>
          </a:bodyPr>
          <a:lstStyle/>
          <a:p>
            <a:r>
              <a:rPr lang="en-US" altLang="zh-CN" sz="1400" b="1" dirty="0"/>
              <a:t>B</a:t>
            </a:r>
            <a:endParaRPr lang="zh-CN" altLang="en-US" sz="1400" b="1" dirty="0"/>
          </a:p>
        </p:txBody>
      </p:sp>
      <p:sp>
        <p:nvSpPr>
          <p:cNvPr id="27" name="文本框 26">
            <a:extLst>
              <a:ext uri="{FF2B5EF4-FFF2-40B4-BE49-F238E27FC236}">
                <a16:creationId xmlns:a16="http://schemas.microsoft.com/office/drawing/2014/main" id="{6C7A63F3-F06F-4E3B-9639-8143126C915A}"/>
              </a:ext>
            </a:extLst>
          </p:cNvPr>
          <p:cNvSpPr txBox="1"/>
          <p:nvPr/>
        </p:nvSpPr>
        <p:spPr>
          <a:xfrm>
            <a:off x="880601" y="3772336"/>
            <a:ext cx="235527" cy="307777"/>
          </a:xfrm>
          <a:prstGeom prst="rect">
            <a:avLst/>
          </a:prstGeom>
          <a:noFill/>
        </p:spPr>
        <p:txBody>
          <a:bodyPr wrap="square" rtlCol="0">
            <a:spAutoFit/>
          </a:bodyPr>
          <a:lstStyle/>
          <a:p>
            <a:r>
              <a:rPr lang="en-US" altLang="zh-CN" sz="1400" b="1" dirty="0"/>
              <a:t>C</a:t>
            </a:r>
            <a:endParaRPr lang="zh-CN" altLang="en-US" sz="1400" b="1" dirty="0"/>
          </a:p>
        </p:txBody>
      </p:sp>
      <p:pic>
        <p:nvPicPr>
          <p:cNvPr id="31" name="图片 30">
            <a:extLst>
              <a:ext uri="{FF2B5EF4-FFF2-40B4-BE49-F238E27FC236}">
                <a16:creationId xmlns:a16="http://schemas.microsoft.com/office/drawing/2014/main" id="{6E946657-30E2-47C6-A993-4D45014D5C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80123" y="1232546"/>
            <a:ext cx="3830922" cy="2484000"/>
          </a:xfrm>
          <a:prstGeom prst="rect">
            <a:avLst/>
          </a:prstGeom>
        </p:spPr>
      </p:pic>
      <p:pic>
        <p:nvPicPr>
          <p:cNvPr id="33" name="图片 32">
            <a:extLst>
              <a:ext uri="{FF2B5EF4-FFF2-40B4-BE49-F238E27FC236}">
                <a16:creationId xmlns:a16="http://schemas.microsoft.com/office/drawing/2014/main" id="{445CF3CA-F1BD-4F99-9C60-B149E848D1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34711" y="3861454"/>
            <a:ext cx="5721745" cy="1764000"/>
          </a:xfrm>
          <a:prstGeom prst="rect">
            <a:avLst/>
          </a:prstGeom>
        </p:spPr>
      </p:pic>
    </p:spTree>
    <p:extLst>
      <p:ext uri="{BB962C8B-B14F-4D97-AF65-F5344CB8AC3E}">
        <p14:creationId xmlns:p14="http://schemas.microsoft.com/office/powerpoint/2010/main" val="18723385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F36705F5-33AE-0124-8989-16388174BA63}"/>
              </a:ext>
            </a:extLst>
          </p:cNvPr>
          <p:cNvGrpSpPr/>
          <p:nvPr/>
        </p:nvGrpSpPr>
        <p:grpSpPr>
          <a:xfrm>
            <a:off x="2449009" y="1423239"/>
            <a:ext cx="4388222" cy="1426626"/>
            <a:chOff x="1697258" y="1468559"/>
            <a:chExt cx="3682462" cy="1148734"/>
          </a:xfrm>
        </p:grpSpPr>
        <p:pic>
          <p:nvPicPr>
            <p:cNvPr id="3" name="图片 2">
              <a:extLst>
                <a:ext uri="{FF2B5EF4-FFF2-40B4-BE49-F238E27FC236}">
                  <a16:creationId xmlns:a16="http://schemas.microsoft.com/office/drawing/2014/main" id="{852C7930-6E5C-6F94-1426-5D7249EB8C2F}"/>
                </a:ext>
              </a:extLst>
            </p:cNvPr>
            <p:cNvPicPr>
              <a:picLocks noChangeAspect="1"/>
            </p:cNvPicPr>
            <p:nvPr/>
          </p:nvPicPr>
          <p:blipFill rotWithShape="1">
            <a:blip r:embed="rId2"/>
            <a:srcRect l="9310" r="5833"/>
            <a:stretch/>
          </p:blipFill>
          <p:spPr>
            <a:xfrm>
              <a:off x="1697258" y="1468559"/>
              <a:ext cx="3682462" cy="1148734"/>
            </a:xfrm>
            <a:prstGeom prst="rect">
              <a:avLst/>
            </a:prstGeom>
          </p:spPr>
        </p:pic>
        <p:cxnSp>
          <p:nvCxnSpPr>
            <p:cNvPr id="4" name="直接箭头连接符 3">
              <a:extLst>
                <a:ext uri="{FF2B5EF4-FFF2-40B4-BE49-F238E27FC236}">
                  <a16:creationId xmlns:a16="http://schemas.microsoft.com/office/drawing/2014/main" id="{E26A169E-4E0A-2549-C88E-158FBBB1A75C}"/>
                </a:ext>
              </a:extLst>
            </p:cNvPr>
            <p:cNvCxnSpPr>
              <a:cxnSpLocks/>
            </p:cNvCxnSpPr>
            <p:nvPr/>
          </p:nvCxnSpPr>
          <p:spPr>
            <a:xfrm>
              <a:off x="2645901" y="2425844"/>
              <a:ext cx="1584960" cy="612"/>
            </a:xfrm>
            <a:prstGeom prst="straightConnector1">
              <a:avLst/>
            </a:prstGeom>
            <a:ln w="12700">
              <a:solidFill>
                <a:schemeClr val="tx1"/>
              </a:solidFill>
              <a:prstDash val="solid"/>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5" name="矩形: 圆角 4">
              <a:extLst>
                <a:ext uri="{FF2B5EF4-FFF2-40B4-BE49-F238E27FC236}">
                  <a16:creationId xmlns:a16="http://schemas.microsoft.com/office/drawing/2014/main" id="{C9D600E1-B996-A267-6587-88FC7F76CF3F}"/>
                </a:ext>
              </a:extLst>
            </p:cNvPr>
            <p:cNvSpPr/>
            <p:nvPr/>
          </p:nvSpPr>
          <p:spPr>
            <a:xfrm>
              <a:off x="3114674" y="2349991"/>
              <a:ext cx="569595" cy="136466"/>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050" b="1" dirty="0">
                  <a:solidFill>
                    <a:schemeClr val="tx1"/>
                  </a:solidFill>
                  <a:latin typeface="Times New Roman" panose="02020603050405020304" pitchFamily="18" charset="0"/>
                  <a:cs typeface="Times New Roman" panose="02020603050405020304" pitchFamily="18" charset="0"/>
                </a:rPr>
                <a:t>30.9K</a:t>
              </a:r>
              <a:endParaRPr lang="zh-CN" altLang="en-US" sz="1050" b="1" dirty="0">
                <a:solidFill>
                  <a:schemeClr val="tx1"/>
                </a:solidFill>
                <a:latin typeface="Times New Roman" panose="02020603050405020304" pitchFamily="18" charset="0"/>
                <a:cs typeface="Times New Roman" panose="02020603050405020304" pitchFamily="18" charset="0"/>
              </a:endParaRPr>
            </a:p>
          </p:txBody>
        </p:sp>
      </p:grpSp>
      <p:cxnSp>
        <p:nvCxnSpPr>
          <p:cNvPr id="10" name="直接连接符 9">
            <a:extLst>
              <a:ext uri="{FF2B5EF4-FFF2-40B4-BE49-F238E27FC236}">
                <a16:creationId xmlns:a16="http://schemas.microsoft.com/office/drawing/2014/main" id="{5DF5589D-0BDB-3330-F0CA-B85D7A410C93}"/>
              </a:ext>
            </a:extLst>
          </p:cNvPr>
          <p:cNvCxnSpPr>
            <a:cxnSpLocks/>
          </p:cNvCxnSpPr>
          <p:nvPr/>
        </p:nvCxnSpPr>
        <p:spPr>
          <a:xfrm>
            <a:off x="2449009" y="1229109"/>
            <a:ext cx="4320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直接箭头连接符 10">
            <a:extLst>
              <a:ext uri="{FF2B5EF4-FFF2-40B4-BE49-F238E27FC236}">
                <a16:creationId xmlns:a16="http://schemas.microsoft.com/office/drawing/2014/main" id="{9FE3BCE1-4A91-C241-440C-FBFA1CCA79D2}"/>
              </a:ext>
            </a:extLst>
          </p:cNvPr>
          <p:cNvCxnSpPr>
            <a:cxnSpLocks/>
          </p:cNvCxnSpPr>
          <p:nvPr/>
        </p:nvCxnSpPr>
        <p:spPr>
          <a:xfrm flipH="1">
            <a:off x="6256023" y="1316113"/>
            <a:ext cx="204978" cy="0"/>
          </a:xfrm>
          <a:prstGeom prst="straightConnector1">
            <a:avLst/>
          </a:prstGeom>
          <a:ln w="12700">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2" name="直接箭头连接符 11">
            <a:extLst>
              <a:ext uri="{FF2B5EF4-FFF2-40B4-BE49-F238E27FC236}">
                <a16:creationId xmlns:a16="http://schemas.microsoft.com/office/drawing/2014/main" id="{57A4EF74-44D6-2265-A34F-376EB84846C7}"/>
              </a:ext>
            </a:extLst>
          </p:cNvPr>
          <p:cNvCxnSpPr>
            <a:cxnSpLocks/>
          </p:cNvCxnSpPr>
          <p:nvPr/>
        </p:nvCxnSpPr>
        <p:spPr>
          <a:xfrm>
            <a:off x="2788288" y="1316113"/>
            <a:ext cx="186975" cy="0"/>
          </a:xfrm>
          <a:prstGeom prst="straightConnector1">
            <a:avLst/>
          </a:prstGeom>
          <a:ln w="12700">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26" name="组合 25">
            <a:extLst>
              <a:ext uri="{FF2B5EF4-FFF2-40B4-BE49-F238E27FC236}">
                <a16:creationId xmlns:a16="http://schemas.microsoft.com/office/drawing/2014/main" id="{763C754A-BCBA-7F7C-6F79-85F7DA1AB7E1}"/>
              </a:ext>
            </a:extLst>
          </p:cNvPr>
          <p:cNvGrpSpPr/>
          <p:nvPr/>
        </p:nvGrpSpPr>
        <p:grpSpPr>
          <a:xfrm>
            <a:off x="2944196" y="882809"/>
            <a:ext cx="3431001" cy="277000"/>
            <a:chOff x="1872935" y="1157942"/>
            <a:chExt cx="3431001" cy="277000"/>
          </a:xfrm>
        </p:grpSpPr>
        <p:sp>
          <p:nvSpPr>
            <p:cNvPr id="13" name="文本框 12">
              <a:extLst>
                <a:ext uri="{FF2B5EF4-FFF2-40B4-BE49-F238E27FC236}">
                  <a16:creationId xmlns:a16="http://schemas.microsoft.com/office/drawing/2014/main" id="{EBACB9D5-8FD5-FE20-B814-7FAA88E1FDC2}"/>
                </a:ext>
              </a:extLst>
            </p:cNvPr>
            <p:cNvSpPr txBox="1"/>
            <p:nvPr/>
          </p:nvSpPr>
          <p:spPr>
            <a:xfrm>
              <a:off x="4922936" y="1157942"/>
              <a:ext cx="381000" cy="276999"/>
            </a:xfrm>
            <a:prstGeom prst="rect">
              <a:avLst/>
            </a:prstGeom>
            <a:noFill/>
          </p:spPr>
          <p:txBody>
            <a:bodyPr wrap="square" rtlCol="0">
              <a:spAutoFit/>
            </a:bodyPr>
            <a:lstStyle/>
            <a:p>
              <a:r>
                <a:rPr lang="zh-CN" altLang="en-US" sz="1200" b="1" dirty="0">
                  <a:solidFill>
                    <a:srgbClr val="00B050"/>
                  </a:solidFill>
                  <a:latin typeface="Times New Roman" panose="02020603050405020304" pitchFamily="18" charset="0"/>
                  <a:cs typeface="Times New Roman" panose="02020603050405020304" pitchFamily="18" charset="0"/>
                  <a:sym typeface="Wingdings" panose="05000000000000000000" pitchFamily="2" charset="2"/>
                </a:rPr>
                <a:t></a:t>
              </a:r>
              <a:endParaRPr lang="zh-CN" altLang="en-US" sz="1200" b="1" dirty="0">
                <a:solidFill>
                  <a:srgbClr val="00B050"/>
                </a:solidFill>
                <a:latin typeface="Times New Roman" panose="02020603050405020304" pitchFamily="18" charset="0"/>
                <a:cs typeface="Times New Roman" panose="02020603050405020304" pitchFamily="18" charset="0"/>
              </a:endParaRPr>
            </a:p>
          </p:txBody>
        </p:sp>
        <p:sp>
          <p:nvSpPr>
            <p:cNvPr id="14" name="文本框 13">
              <a:extLst>
                <a:ext uri="{FF2B5EF4-FFF2-40B4-BE49-F238E27FC236}">
                  <a16:creationId xmlns:a16="http://schemas.microsoft.com/office/drawing/2014/main" id="{BFD4DBB4-DE81-271C-A508-4CB2DCEC2B46}"/>
                </a:ext>
              </a:extLst>
            </p:cNvPr>
            <p:cNvSpPr txBox="1"/>
            <p:nvPr/>
          </p:nvSpPr>
          <p:spPr>
            <a:xfrm>
              <a:off x="1872935" y="1157943"/>
              <a:ext cx="381000" cy="276999"/>
            </a:xfrm>
            <a:prstGeom prst="rect">
              <a:avLst/>
            </a:prstGeom>
            <a:noFill/>
          </p:spPr>
          <p:txBody>
            <a:bodyPr wrap="square" rtlCol="0">
              <a:spAutoFit/>
            </a:bodyPr>
            <a:lstStyle/>
            <a:p>
              <a:r>
                <a:rPr lang="zh-CN" altLang="en-US" sz="1200" b="1" dirty="0">
                  <a:solidFill>
                    <a:srgbClr val="00B050"/>
                  </a:solidFill>
                  <a:latin typeface="Times New Roman" panose="02020603050405020304" pitchFamily="18" charset="0"/>
                  <a:cs typeface="Times New Roman" panose="02020603050405020304" pitchFamily="18" charset="0"/>
                  <a:sym typeface="Wingdings" panose="05000000000000000000" pitchFamily="2" charset="2"/>
                </a:rPr>
                <a:t></a:t>
              </a:r>
              <a:endParaRPr lang="zh-CN" altLang="en-US" sz="1200" b="1" dirty="0">
                <a:solidFill>
                  <a:srgbClr val="00B050"/>
                </a:solidFill>
                <a:latin typeface="Times New Roman" panose="02020603050405020304" pitchFamily="18" charset="0"/>
                <a:cs typeface="Times New Roman" panose="02020603050405020304" pitchFamily="18" charset="0"/>
              </a:endParaRPr>
            </a:p>
          </p:txBody>
        </p:sp>
        <p:cxnSp>
          <p:nvCxnSpPr>
            <p:cNvPr id="15" name="直接连接符 14">
              <a:extLst>
                <a:ext uri="{FF2B5EF4-FFF2-40B4-BE49-F238E27FC236}">
                  <a16:creationId xmlns:a16="http://schemas.microsoft.com/office/drawing/2014/main" id="{A6450A01-5D38-90D5-27B2-924A929F35A9}"/>
                </a:ext>
              </a:extLst>
            </p:cNvPr>
            <p:cNvCxnSpPr>
              <a:cxnSpLocks/>
            </p:cNvCxnSpPr>
            <p:nvPr/>
          </p:nvCxnSpPr>
          <p:spPr>
            <a:xfrm>
              <a:off x="2082485" y="1199415"/>
              <a:ext cx="0" cy="165975"/>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直接连接符 15">
              <a:extLst>
                <a:ext uri="{FF2B5EF4-FFF2-40B4-BE49-F238E27FC236}">
                  <a16:creationId xmlns:a16="http://schemas.microsoft.com/office/drawing/2014/main" id="{9B913073-1904-A89E-5B05-6A1BAB7E5436}"/>
                </a:ext>
              </a:extLst>
            </p:cNvPr>
            <p:cNvCxnSpPr>
              <a:cxnSpLocks/>
            </p:cNvCxnSpPr>
            <p:nvPr/>
          </p:nvCxnSpPr>
          <p:spPr>
            <a:xfrm>
              <a:off x="5019995" y="1199415"/>
              <a:ext cx="0" cy="165975"/>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直接箭头连接符 16">
              <a:extLst>
                <a:ext uri="{FF2B5EF4-FFF2-40B4-BE49-F238E27FC236}">
                  <a16:creationId xmlns:a16="http://schemas.microsoft.com/office/drawing/2014/main" id="{145C1A15-BEEF-0101-3078-4A003ED6D9F4}"/>
                </a:ext>
              </a:extLst>
            </p:cNvPr>
            <p:cNvCxnSpPr>
              <a:cxnSpLocks/>
            </p:cNvCxnSpPr>
            <p:nvPr/>
          </p:nvCxnSpPr>
          <p:spPr>
            <a:xfrm>
              <a:off x="2117394" y="1277506"/>
              <a:ext cx="2854072" cy="4896"/>
            </a:xfrm>
            <a:prstGeom prst="straightConnector1">
              <a:avLst/>
            </a:prstGeom>
            <a:ln w="12700">
              <a:solidFill>
                <a:schemeClr val="tx1"/>
              </a:solidFill>
              <a:prstDash val="solid"/>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18" name="矩形: 圆角 17">
              <a:extLst>
                <a:ext uri="{FF2B5EF4-FFF2-40B4-BE49-F238E27FC236}">
                  <a16:creationId xmlns:a16="http://schemas.microsoft.com/office/drawing/2014/main" id="{3522734A-30D0-59AD-0A25-C85D4045E81E}"/>
                </a:ext>
              </a:extLst>
            </p:cNvPr>
            <p:cNvSpPr/>
            <p:nvPr/>
          </p:nvSpPr>
          <p:spPr>
            <a:xfrm>
              <a:off x="3178336" y="1199415"/>
              <a:ext cx="569595" cy="136466"/>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050" b="1" dirty="0">
                  <a:solidFill>
                    <a:schemeClr val="tx1"/>
                  </a:solidFill>
                  <a:latin typeface="Times New Roman" panose="02020603050405020304" pitchFamily="18" charset="0"/>
                  <a:cs typeface="Times New Roman" panose="02020603050405020304" pitchFamily="18" charset="0"/>
                </a:rPr>
                <a:t>30.9K</a:t>
              </a:r>
              <a:endParaRPr lang="zh-CN" altLang="en-US" sz="1050" b="1" dirty="0">
                <a:solidFill>
                  <a:schemeClr val="tx1"/>
                </a:solidFill>
                <a:latin typeface="Times New Roman" panose="02020603050405020304" pitchFamily="18" charset="0"/>
                <a:cs typeface="Times New Roman" panose="02020603050405020304" pitchFamily="18" charset="0"/>
              </a:endParaRPr>
            </a:p>
          </p:txBody>
        </p:sp>
      </p:grpSp>
      <p:sp>
        <p:nvSpPr>
          <p:cNvPr id="19" name="矩形: 圆角 18">
            <a:extLst>
              <a:ext uri="{FF2B5EF4-FFF2-40B4-BE49-F238E27FC236}">
                <a16:creationId xmlns:a16="http://schemas.microsoft.com/office/drawing/2014/main" id="{EE166803-9DDD-B3E7-F358-2B4533C9E348}"/>
              </a:ext>
            </a:extLst>
          </p:cNvPr>
          <p:cNvSpPr/>
          <p:nvPr/>
        </p:nvSpPr>
        <p:spPr>
          <a:xfrm>
            <a:off x="2648269" y="1368323"/>
            <a:ext cx="1584644" cy="136466"/>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000" dirty="0">
                <a:solidFill>
                  <a:schemeClr val="tx1"/>
                </a:solidFill>
                <a:latin typeface="Times New Roman" panose="02020603050405020304" pitchFamily="18" charset="0"/>
                <a:cs typeface="Times New Roman" panose="02020603050405020304" pitchFamily="18" charset="0"/>
              </a:rPr>
              <a:t>31K-F  sg1</a:t>
            </a:r>
            <a:endParaRPr lang="zh-CN" altLang="en-US" sz="1000" dirty="0">
              <a:solidFill>
                <a:schemeClr val="tx1"/>
              </a:solidFill>
              <a:latin typeface="Times New Roman" panose="02020603050405020304" pitchFamily="18" charset="0"/>
              <a:cs typeface="Times New Roman" panose="02020603050405020304" pitchFamily="18" charset="0"/>
            </a:endParaRPr>
          </a:p>
        </p:txBody>
      </p:sp>
      <p:sp>
        <p:nvSpPr>
          <p:cNvPr id="20" name="矩形: 圆角 19">
            <a:extLst>
              <a:ext uri="{FF2B5EF4-FFF2-40B4-BE49-F238E27FC236}">
                <a16:creationId xmlns:a16="http://schemas.microsoft.com/office/drawing/2014/main" id="{B14108C3-7295-3618-E54C-4523E074550A}"/>
              </a:ext>
            </a:extLst>
          </p:cNvPr>
          <p:cNvSpPr/>
          <p:nvPr/>
        </p:nvSpPr>
        <p:spPr>
          <a:xfrm>
            <a:off x="5934602" y="1371910"/>
            <a:ext cx="849097" cy="136466"/>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000" dirty="0">
                <a:solidFill>
                  <a:schemeClr val="tx1"/>
                </a:solidFill>
                <a:latin typeface="Times New Roman" panose="02020603050405020304" pitchFamily="18" charset="0"/>
                <a:cs typeface="Times New Roman" panose="02020603050405020304" pitchFamily="18" charset="0"/>
              </a:rPr>
              <a:t>sg2   31K-R   </a:t>
            </a:r>
            <a:endParaRPr lang="zh-CN" altLang="en-US" sz="1000" dirty="0">
              <a:solidFill>
                <a:schemeClr val="tx1"/>
              </a:solidFill>
              <a:latin typeface="Times New Roman" panose="02020603050405020304" pitchFamily="18" charset="0"/>
              <a:cs typeface="Times New Roman" panose="02020603050405020304" pitchFamily="18" charset="0"/>
            </a:endParaRPr>
          </a:p>
        </p:txBody>
      </p:sp>
      <p:grpSp>
        <p:nvGrpSpPr>
          <p:cNvPr id="27" name="组合 26">
            <a:extLst>
              <a:ext uri="{FF2B5EF4-FFF2-40B4-BE49-F238E27FC236}">
                <a16:creationId xmlns:a16="http://schemas.microsoft.com/office/drawing/2014/main" id="{75941760-A8EF-62A9-AED2-BC61894FAEB5}"/>
              </a:ext>
            </a:extLst>
          </p:cNvPr>
          <p:cNvGrpSpPr/>
          <p:nvPr/>
        </p:nvGrpSpPr>
        <p:grpSpPr>
          <a:xfrm>
            <a:off x="2449009" y="2934555"/>
            <a:ext cx="4754431" cy="1509180"/>
            <a:chOff x="2377889" y="3094347"/>
            <a:chExt cx="4754431" cy="1509180"/>
          </a:xfrm>
        </p:grpSpPr>
        <p:grpSp>
          <p:nvGrpSpPr>
            <p:cNvPr id="6" name="组合 5">
              <a:extLst>
                <a:ext uri="{FF2B5EF4-FFF2-40B4-BE49-F238E27FC236}">
                  <a16:creationId xmlns:a16="http://schemas.microsoft.com/office/drawing/2014/main" id="{5C6971D1-E6AA-4B55-CD81-0C72799266F3}"/>
                </a:ext>
              </a:extLst>
            </p:cNvPr>
            <p:cNvGrpSpPr/>
            <p:nvPr/>
          </p:nvGrpSpPr>
          <p:grpSpPr>
            <a:xfrm>
              <a:off x="2377889" y="3094347"/>
              <a:ext cx="4206140" cy="1509180"/>
              <a:chOff x="1711167" y="2758540"/>
              <a:chExt cx="3527583" cy="1265710"/>
            </a:xfrm>
          </p:grpSpPr>
          <p:pic>
            <p:nvPicPr>
              <p:cNvPr id="7" name="图片 6">
                <a:extLst>
                  <a:ext uri="{FF2B5EF4-FFF2-40B4-BE49-F238E27FC236}">
                    <a16:creationId xmlns:a16="http://schemas.microsoft.com/office/drawing/2014/main" id="{992A3A3F-5266-555D-BF46-F59DDF19384D}"/>
                  </a:ext>
                </a:extLst>
              </p:cNvPr>
              <p:cNvPicPr>
                <a:picLocks noChangeAspect="1"/>
              </p:cNvPicPr>
              <p:nvPr/>
            </p:nvPicPr>
            <p:blipFill rotWithShape="1">
              <a:blip r:embed="rId3">
                <a:extLst>
                  <a:ext uri="{28A0092B-C50C-407E-A947-70E740481C1C}">
                    <a14:useLocalDpi xmlns:a14="http://schemas.microsoft.com/office/drawing/2010/main" val="0"/>
                  </a:ext>
                </a:extLst>
              </a:blip>
              <a:srcRect l="21470" t="41128" r="28744" b="35055"/>
              <a:stretch/>
            </p:blipFill>
            <p:spPr>
              <a:xfrm>
                <a:off x="1711167" y="2758540"/>
                <a:ext cx="3527583" cy="1265710"/>
              </a:xfrm>
              <a:prstGeom prst="rect">
                <a:avLst/>
              </a:prstGeom>
            </p:spPr>
          </p:pic>
          <p:sp>
            <p:nvSpPr>
              <p:cNvPr id="8" name="文本框 7">
                <a:extLst>
                  <a:ext uri="{FF2B5EF4-FFF2-40B4-BE49-F238E27FC236}">
                    <a16:creationId xmlns:a16="http://schemas.microsoft.com/office/drawing/2014/main" id="{EA9E001A-95BD-BB77-C739-99A5E1D43B95}"/>
                  </a:ext>
                </a:extLst>
              </p:cNvPr>
              <p:cNvSpPr txBox="1"/>
              <p:nvPr/>
            </p:nvSpPr>
            <p:spPr>
              <a:xfrm>
                <a:off x="3311364" y="2758540"/>
                <a:ext cx="700089" cy="258125"/>
              </a:xfrm>
              <a:prstGeom prst="rect">
                <a:avLst/>
              </a:prstGeom>
              <a:noFill/>
            </p:spPr>
            <p:txBody>
              <a:bodyPr wrap="square" rtlCol="0">
                <a:spAutoFit/>
              </a:bodyPr>
              <a:lstStyle/>
              <a:p>
                <a:r>
                  <a:rPr lang="en-US" altLang="zh-CN" sz="1400" dirty="0">
                    <a:solidFill>
                      <a:srgbClr val="FFFF00"/>
                    </a:solidFill>
                    <a:latin typeface="Times New Roman" panose="02020603050405020304" pitchFamily="18" charset="0"/>
                    <a:cs typeface="Times New Roman" panose="02020603050405020304" pitchFamily="18" charset="0"/>
                  </a:rPr>
                  <a:t>#5</a:t>
                </a:r>
                <a:endParaRPr lang="zh-CN" altLang="en-US" sz="1400" dirty="0">
                  <a:solidFill>
                    <a:srgbClr val="FFFF00"/>
                  </a:solidFill>
                  <a:latin typeface="Times New Roman" panose="02020603050405020304" pitchFamily="18" charset="0"/>
                  <a:cs typeface="Times New Roman" panose="02020603050405020304" pitchFamily="18" charset="0"/>
                </a:endParaRPr>
              </a:p>
            </p:txBody>
          </p:sp>
        </p:grpSp>
        <p:sp>
          <p:nvSpPr>
            <p:cNvPr id="21" name="文本框 20">
              <a:extLst>
                <a:ext uri="{FF2B5EF4-FFF2-40B4-BE49-F238E27FC236}">
                  <a16:creationId xmlns:a16="http://schemas.microsoft.com/office/drawing/2014/main" id="{C42F3B20-BC03-3484-5232-96AE57903E6D}"/>
                </a:ext>
              </a:extLst>
            </p:cNvPr>
            <p:cNvSpPr txBox="1"/>
            <p:nvPr/>
          </p:nvSpPr>
          <p:spPr>
            <a:xfrm flipH="1">
              <a:off x="6561602" y="3461328"/>
              <a:ext cx="467057" cy="261610"/>
            </a:xfrm>
            <a:prstGeom prst="rect">
              <a:avLst/>
            </a:prstGeom>
            <a:noFill/>
          </p:spPr>
          <p:txBody>
            <a:bodyPr wrap="square" rtlCol="0">
              <a:spAutoFit/>
            </a:bodyPr>
            <a:lstStyle/>
            <a:p>
              <a:r>
                <a:rPr lang="en-US" altLang="zh-CN" sz="1100" b="1" dirty="0">
                  <a:latin typeface="Times New Roman" panose="02020603050405020304" pitchFamily="18" charset="0"/>
                  <a:cs typeface="Times New Roman" panose="02020603050405020304" pitchFamily="18" charset="0"/>
                </a:rPr>
                <a:t>1kb</a:t>
              </a:r>
              <a:endParaRPr lang="zh-CN" altLang="en-US" sz="1100" b="1" dirty="0">
                <a:latin typeface="Times New Roman" panose="02020603050405020304" pitchFamily="18" charset="0"/>
                <a:cs typeface="Times New Roman" panose="02020603050405020304" pitchFamily="18" charset="0"/>
              </a:endParaRPr>
            </a:p>
          </p:txBody>
        </p:sp>
        <p:sp>
          <p:nvSpPr>
            <p:cNvPr id="22" name="文本框 21">
              <a:extLst>
                <a:ext uri="{FF2B5EF4-FFF2-40B4-BE49-F238E27FC236}">
                  <a16:creationId xmlns:a16="http://schemas.microsoft.com/office/drawing/2014/main" id="{C08918EE-DEFF-B904-EA3A-02F49E03CE37}"/>
                </a:ext>
              </a:extLst>
            </p:cNvPr>
            <p:cNvSpPr txBox="1"/>
            <p:nvPr/>
          </p:nvSpPr>
          <p:spPr>
            <a:xfrm flipH="1">
              <a:off x="6534534" y="3807628"/>
              <a:ext cx="597786" cy="261610"/>
            </a:xfrm>
            <a:prstGeom prst="rect">
              <a:avLst/>
            </a:prstGeom>
            <a:noFill/>
          </p:spPr>
          <p:txBody>
            <a:bodyPr wrap="square" rtlCol="0">
              <a:spAutoFit/>
            </a:bodyPr>
            <a:lstStyle/>
            <a:p>
              <a:r>
                <a:rPr lang="en-US" altLang="zh-CN" sz="1100" b="1" dirty="0">
                  <a:latin typeface="Times New Roman" panose="02020603050405020304" pitchFamily="18" charset="0"/>
                  <a:cs typeface="Times New Roman" panose="02020603050405020304" pitchFamily="18" charset="0"/>
                </a:rPr>
                <a:t>0.5kb</a:t>
              </a:r>
              <a:endParaRPr lang="zh-CN" altLang="en-US" sz="1100" b="1" dirty="0">
                <a:latin typeface="Times New Roman" panose="02020603050405020304" pitchFamily="18" charset="0"/>
                <a:cs typeface="Times New Roman" panose="02020603050405020304" pitchFamily="18" charset="0"/>
              </a:endParaRPr>
            </a:p>
          </p:txBody>
        </p:sp>
      </p:grpSp>
      <p:sp>
        <p:nvSpPr>
          <p:cNvPr id="23" name="文本框 22">
            <a:extLst>
              <a:ext uri="{FF2B5EF4-FFF2-40B4-BE49-F238E27FC236}">
                <a16:creationId xmlns:a16="http://schemas.microsoft.com/office/drawing/2014/main" id="{2027BDEB-71D0-EBA3-9089-9C3653AE987A}"/>
              </a:ext>
            </a:extLst>
          </p:cNvPr>
          <p:cNvSpPr txBox="1"/>
          <p:nvPr/>
        </p:nvSpPr>
        <p:spPr>
          <a:xfrm>
            <a:off x="635740" y="4911809"/>
            <a:ext cx="8277308" cy="1444113"/>
          </a:xfrm>
          <a:prstGeom prst="rect">
            <a:avLst/>
          </a:prstGeom>
          <a:noFill/>
        </p:spPr>
        <p:txBody>
          <a:bodyPr wrap="square">
            <a:spAutoFit/>
          </a:bodyPr>
          <a:lstStyle/>
          <a:p>
            <a:pPr algn="just">
              <a:lnSpc>
                <a:spcPct val="150000"/>
              </a:lnSpc>
            </a:pPr>
            <a:r>
              <a:rPr lang="en-US" altLang="zh-CN" sz="1200" b="1" kern="100" dirty="0">
                <a:effectLst/>
                <a:latin typeface="Times New Roman" panose="02020603050405020304" pitchFamily="18" charset="0"/>
                <a:ea typeface="等线" panose="02010600030101010101" pitchFamily="2" charset="-122"/>
                <a:cs typeface="Times New Roman" panose="02020603050405020304" pitchFamily="18" charset="0"/>
              </a:rPr>
              <a:t>Figure S6</a:t>
            </a:r>
            <a:r>
              <a:rPr lang="en-US" altLang="zh-CN" sz="1200" b="1" kern="100" dirty="0">
                <a:latin typeface="Times New Roman" panose="02020603050405020304" pitchFamily="18" charset="0"/>
                <a:ea typeface="等线" panose="02010600030101010101" pitchFamily="2" charset="-122"/>
                <a:cs typeface="Times New Roman" panose="02020603050405020304" pitchFamily="18" charset="0"/>
              </a:rPr>
              <a:t>. </a:t>
            </a:r>
            <a:r>
              <a:rPr lang="en-US" altLang="zh-CN" sz="1200" b="1" kern="100" dirty="0">
                <a:effectLst/>
                <a:latin typeface="Times New Roman" panose="02020603050405020304" pitchFamily="18" charset="0"/>
                <a:ea typeface="等线" panose="02010600030101010101" pitchFamily="2" charset="-122"/>
                <a:cs typeface="Times New Roman" panose="02020603050405020304" pitchFamily="18" charset="0"/>
              </a:rPr>
              <a:t>Large</a:t>
            </a:r>
            <a:r>
              <a:rPr lang="en-US" altLang="zh-CN" sz="1200" b="1" kern="100" dirty="0">
                <a:latin typeface="Times New Roman" panose="02020603050405020304" pitchFamily="18" charset="0"/>
                <a:ea typeface="等线" panose="02010600030101010101" pitchFamily="2" charset="-122"/>
                <a:cs typeface="Times New Roman" panose="02020603050405020304" pitchFamily="18" charset="0"/>
              </a:rPr>
              <a:t> chromosomal segment (</a:t>
            </a:r>
            <a:r>
              <a:rPr lang="en-US" altLang="zh-CN" sz="1200" b="1" kern="1200" dirty="0">
                <a:solidFill>
                  <a:schemeClr val="tx1"/>
                </a:solidFill>
                <a:latin typeface="Times New Roman" panose="02020603050405020304" pitchFamily="18" charset="0"/>
                <a:cs typeface="Times New Roman" panose="02020603050405020304" pitchFamily="18" charset="0"/>
              </a:rPr>
              <a:t>~31 kb</a:t>
            </a:r>
            <a:r>
              <a:rPr lang="en-US" altLang="zh-CN" sz="1200" b="1" kern="100" dirty="0">
                <a:latin typeface="Times New Roman" panose="02020603050405020304" pitchFamily="18" charset="0"/>
                <a:ea typeface="等线" panose="02010600030101010101" pitchFamily="2" charset="-122"/>
                <a:cs typeface="Times New Roman" panose="02020603050405020304" pitchFamily="18" charset="0"/>
              </a:rPr>
              <a:t>)</a:t>
            </a:r>
            <a:r>
              <a:rPr lang="en-US" altLang="zh-CN" sz="1200" b="1" kern="100" dirty="0">
                <a:effectLst/>
                <a:latin typeface="Times New Roman" panose="02020603050405020304" pitchFamily="18" charset="0"/>
                <a:ea typeface="等线" panose="02010600030101010101" pitchFamily="2" charset="-122"/>
                <a:cs typeface="Times New Roman" panose="02020603050405020304" pitchFamily="18" charset="0"/>
              </a:rPr>
              <a:t> deletions </a:t>
            </a:r>
            <a:r>
              <a:rPr lang="en-US" altLang="zh-CN" sz="1200" b="1" kern="100" dirty="0">
                <a:latin typeface="Times New Roman" panose="02020603050405020304" pitchFamily="18" charset="0"/>
                <a:cs typeface="Times New Roman" panose="02020603050405020304" pitchFamily="18" charset="0"/>
              </a:rPr>
              <a:t>generated by pDC45_dsg system. (A) </a:t>
            </a:r>
            <a:r>
              <a:rPr lang="en-US" altLang="zh-CN" sz="1200" kern="100" dirty="0">
                <a:latin typeface="Times New Roman" panose="02020603050405020304" pitchFamily="18" charset="0"/>
                <a:cs typeface="Times New Roman" panose="02020603050405020304" pitchFamily="18" charset="0"/>
              </a:rPr>
              <a:t>The diagram of fragment deletion at chromosome 12 mediated by different gRNAs. The distance between distinct gRNAs are labeled. The green and blue arrow shows gRNA sequence and primers used for PCR amplification, respectively. </a:t>
            </a:r>
            <a:r>
              <a:rPr lang="en-US" altLang="zh-CN" sz="1200" i="1" kern="100" dirty="0">
                <a:latin typeface="Times New Roman" panose="02020603050405020304" pitchFamily="18" charset="0"/>
                <a:cs typeface="Times New Roman" panose="02020603050405020304" pitchFamily="18" charset="0"/>
              </a:rPr>
              <a:t>TPS</a:t>
            </a:r>
            <a:r>
              <a:rPr lang="en-US" altLang="zh-CN" sz="1200" kern="100" dirty="0">
                <a:latin typeface="Times New Roman" panose="02020603050405020304" pitchFamily="18" charset="0"/>
                <a:cs typeface="Times New Roman" panose="02020603050405020304" pitchFamily="18" charset="0"/>
              </a:rPr>
              <a:t>, Terpene synthase. </a:t>
            </a:r>
            <a:r>
              <a:rPr lang="en-US" altLang="zh-CN" sz="1200" b="1" kern="100" dirty="0">
                <a:latin typeface="Times New Roman" panose="02020603050405020304" pitchFamily="18" charset="0"/>
                <a:cs typeface="Times New Roman" panose="02020603050405020304" pitchFamily="18" charset="0"/>
              </a:rPr>
              <a:t>(B) </a:t>
            </a:r>
            <a:r>
              <a:rPr lang="en-US" altLang="zh-CN" sz="1200" kern="100" dirty="0">
                <a:latin typeface="Times New Roman" panose="02020603050405020304" pitchFamily="18" charset="0"/>
                <a:cs typeface="Times New Roman" panose="02020603050405020304" pitchFamily="18" charset="0"/>
              </a:rPr>
              <a:t>Sanger sequencing of large DNA fragment deletions produced by pDC45_dsg. The wild-type sequence is presented in the upper panel. </a:t>
            </a:r>
            <a:r>
              <a:rPr lang="en-US" altLang="zh-CN" sz="1200" b="1" kern="100" dirty="0">
                <a:latin typeface="Times New Roman" panose="02020603050405020304" pitchFamily="18" charset="0"/>
                <a:cs typeface="Times New Roman" panose="02020603050405020304" pitchFamily="18" charset="0"/>
              </a:rPr>
              <a:t>(C) </a:t>
            </a:r>
            <a:r>
              <a:rPr lang="en-US" altLang="zh-CN" sz="1200" kern="100" dirty="0">
                <a:latin typeface="Times New Roman" panose="02020603050405020304" pitchFamily="18" charset="0"/>
                <a:cs typeface="Times New Roman" panose="02020603050405020304" pitchFamily="18" charset="0"/>
              </a:rPr>
              <a:t>Agarose gel electrophoresis of fragments deletions generated by pDC45_dsg. The individual line5 is highlighted in yellow.</a:t>
            </a:r>
            <a:endParaRPr lang="en-US" altLang="zh-CN" sz="1200" kern="100" dirty="0">
              <a:effectLst/>
              <a:latin typeface="Times New Roman" panose="02020603050405020304" pitchFamily="18" charset="0"/>
              <a:ea typeface="等线" panose="02010600030101010101" pitchFamily="2" charset="-122"/>
              <a:cs typeface="Times New Roman" panose="02020603050405020304" pitchFamily="18" charset="0"/>
            </a:endParaRPr>
          </a:p>
        </p:txBody>
      </p:sp>
      <p:sp>
        <p:nvSpPr>
          <p:cNvPr id="24" name="文本框 23">
            <a:extLst>
              <a:ext uri="{FF2B5EF4-FFF2-40B4-BE49-F238E27FC236}">
                <a16:creationId xmlns:a16="http://schemas.microsoft.com/office/drawing/2014/main" id="{A71F29ED-83E5-024A-6600-67935B876368}"/>
              </a:ext>
            </a:extLst>
          </p:cNvPr>
          <p:cNvSpPr txBox="1"/>
          <p:nvPr/>
        </p:nvSpPr>
        <p:spPr>
          <a:xfrm>
            <a:off x="2366765" y="898199"/>
            <a:ext cx="601250" cy="261610"/>
          </a:xfrm>
          <a:prstGeom prst="rect">
            <a:avLst/>
          </a:prstGeom>
          <a:noFill/>
        </p:spPr>
        <p:txBody>
          <a:bodyPr wrap="square" rtlCol="0">
            <a:spAutoFit/>
          </a:bodyPr>
          <a:lstStyle/>
          <a:p>
            <a:r>
              <a:rPr lang="en-US" altLang="zh-CN" sz="1100" dirty="0">
                <a:latin typeface="Times New Roman" panose="02020603050405020304" pitchFamily="18" charset="0"/>
                <a:cs typeface="Times New Roman" panose="02020603050405020304" pitchFamily="18" charset="0"/>
              </a:rPr>
              <a:t>Chr12</a:t>
            </a:r>
            <a:endParaRPr lang="zh-CN" altLang="en-US" sz="1100" dirty="0">
              <a:latin typeface="Times New Roman" panose="02020603050405020304" pitchFamily="18" charset="0"/>
              <a:cs typeface="Times New Roman" panose="02020603050405020304" pitchFamily="18" charset="0"/>
            </a:endParaRPr>
          </a:p>
        </p:txBody>
      </p:sp>
      <p:sp>
        <p:nvSpPr>
          <p:cNvPr id="25" name="矩形 24">
            <a:extLst>
              <a:ext uri="{FF2B5EF4-FFF2-40B4-BE49-F238E27FC236}">
                <a16:creationId xmlns:a16="http://schemas.microsoft.com/office/drawing/2014/main" id="{14024337-B32D-F010-5E02-F2306B02400A}"/>
              </a:ext>
            </a:extLst>
          </p:cNvPr>
          <p:cNvSpPr/>
          <p:nvPr/>
        </p:nvSpPr>
        <p:spPr>
          <a:xfrm>
            <a:off x="3411781" y="1142435"/>
            <a:ext cx="520876" cy="14618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000" i="1" dirty="0">
                <a:solidFill>
                  <a:schemeClr val="tx1"/>
                </a:solidFill>
                <a:latin typeface="Times New Roman" panose="02020603050405020304" pitchFamily="18" charset="0"/>
                <a:cs typeface="Times New Roman" panose="02020603050405020304" pitchFamily="18" charset="0"/>
              </a:rPr>
              <a:t>TPS</a:t>
            </a:r>
            <a:endParaRPr lang="zh-CN" altLang="en-US" sz="1000" i="1" dirty="0">
              <a:solidFill>
                <a:schemeClr val="tx1"/>
              </a:solidFill>
              <a:latin typeface="Times New Roman" panose="02020603050405020304" pitchFamily="18" charset="0"/>
              <a:cs typeface="Times New Roman" panose="02020603050405020304" pitchFamily="18" charset="0"/>
            </a:endParaRPr>
          </a:p>
        </p:txBody>
      </p:sp>
      <p:sp>
        <p:nvSpPr>
          <p:cNvPr id="28" name="文本框 27">
            <a:extLst>
              <a:ext uri="{FF2B5EF4-FFF2-40B4-BE49-F238E27FC236}">
                <a16:creationId xmlns:a16="http://schemas.microsoft.com/office/drawing/2014/main" id="{D93038E5-15DE-27E9-768B-FD27407F249A}"/>
              </a:ext>
            </a:extLst>
          </p:cNvPr>
          <p:cNvSpPr txBox="1"/>
          <p:nvPr/>
        </p:nvSpPr>
        <p:spPr>
          <a:xfrm>
            <a:off x="1950720" y="790168"/>
            <a:ext cx="76200" cy="369332"/>
          </a:xfrm>
          <a:prstGeom prst="rect">
            <a:avLst/>
          </a:prstGeom>
          <a:noFill/>
        </p:spPr>
        <p:txBody>
          <a:bodyPr wrap="square" rtlCol="0">
            <a:spAutoFit/>
          </a:bodyPr>
          <a:lstStyle/>
          <a:p>
            <a:r>
              <a:rPr lang="en-US" altLang="zh-CN" dirty="0">
                <a:latin typeface="Times New Roman" panose="02020603050405020304" pitchFamily="18" charset="0"/>
                <a:cs typeface="Times New Roman" panose="02020603050405020304" pitchFamily="18" charset="0"/>
              </a:rPr>
              <a:t>A</a:t>
            </a:r>
            <a:endParaRPr lang="zh-CN" altLang="en-US" dirty="0">
              <a:latin typeface="Times New Roman" panose="02020603050405020304" pitchFamily="18" charset="0"/>
              <a:cs typeface="Times New Roman" panose="02020603050405020304" pitchFamily="18" charset="0"/>
            </a:endParaRPr>
          </a:p>
        </p:txBody>
      </p:sp>
      <p:sp>
        <p:nvSpPr>
          <p:cNvPr id="29" name="文本框 28">
            <a:extLst>
              <a:ext uri="{FF2B5EF4-FFF2-40B4-BE49-F238E27FC236}">
                <a16:creationId xmlns:a16="http://schemas.microsoft.com/office/drawing/2014/main" id="{0746EA76-A4EC-E5F6-8CD4-C0301290597C}"/>
              </a:ext>
            </a:extLst>
          </p:cNvPr>
          <p:cNvSpPr txBox="1"/>
          <p:nvPr/>
        </p:nvSpPr>
        <p:spPr>
          <a:xfrm>
            <a:off x="1950720" y="1519277"/>
            <a:ext cx="76200" cy="369332"/>
          </a:xfrm>
          <a:prstGeom prst="rect">
            <a:avLst/>
          </a:prstGeom>
          <a:noFill/>
        </p:spPr>
        <p:txBody>
          <a:bodyPr wrap="square" rtlCol="0">
            <a:spAutoFit/>
          </a:bodyPr>
          <a:lstStyle/>
          <a:p>
            <a:r>
              <a:rPr lang="en-US" altLang="zh-CN" dirty="0">
                <a:latin typeface="Times New Roman" panose="02020603050405020304" pitchFamily="18" charset="0"/>
                <a:cs typeface="Times New Roman" panose="02020603050405020304" pitchFamily="18" charset="0"/>
              </a:rPr>
              <a:t>B</a:t>
            </a:r>
            <a:endParaRPr lang="zh-CN" altLang="en-US" dirty="0">
              <a:latin typeface="Times New Roman" panose="02020603050405020304" pitchFamily="18" charset="0"/>
              <a:cs typeface="Times New Roman" panose="02020603050405020304" pitchFamily="18" charset="0"/>
            </a:endParaRPr>
          </a:p>
        </p:txBody>
      </p:sp>
      <p:sp>
        <p:nvSpPr>
          <p:cNvPr id="30" name="文本框 29">
            <a:extLst>
              <a:ext uri="{FF2B5EF4-FFF2-40B4-BE49-F238E27FC236}">
                <a16:creationId xmlns:a16="http://schemas.microsoft.com/office/drawing/2014/main" id="{2861E13B-8614-A9F6-FB91-3B17988E0F04}"/>
              </a:ext>
            </a:extLst>
          </p:cNvPr>
          <p:cNvSpPr txBox="1"/>
          <p:nvPr/>
        </p:nvSpPr>
        <p:spPr>
          <a:xfrm>
            <a:off x="1950720" y="2729677"/>
            <a:ext cx="76200" cy="369332"/>
          </a:xfrm>
          <a:prstGeom prst="rect">
            <a:avLst/>
          </a:prstGeom>
          <a:noFill/>
        </p:spPr>
        <p:txBody>
          <a:bodyPr wrap="square" rtlCol="0">
            <a:spAutoFit/>
          </a:bodyPr>
          <a:lstStyle/>
          <a:p>
            <a:r>
              <a:rPr lang="en-US" altLang="zh-CN" dirty="0">
                <a:latin typeface="Times New Roman" panose="02020603050405020304" pitchFamily="18" charset="0"/>
                <a:cs typeface="Times New Roman" panose="02020603050405020304" pitchFamily="18" charset="0"/>
              </a:rPr>
              <a:t>C</a:t>
            </a:r>
            <a:endParaRPr lang="zh-CN"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27414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图片 30">
            <a:extLst>
              <a:ext uri="{FF2B5EF4-FFF2-40B4-BE49-F238E27FC236}">
                <a16:creationId xmlns:a16="http://schemas.microsoft.com/office/drawing/2014/main" id="{B6E111D8-6DEC-4267-AF35-19AF7F2C9E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06593" y="400114"/>
            <a:ext cx="4746568" cy="1179060"/>
          </a:xfrm>
          <a:prstGeom prst="rect">
            <a:avLst/>
          </a:prstGeom>
        </p:spPr>
      </p:pic>
      <p:pic>
        <p:nvPicPr>
          <p:cNvPr id="22" name="图片 21">
            <a:extLst>
              <a:ext uri="{FF2B5EF4-FFF2-40B4-BE49-F238E27FC236}">
                <a16:creationId xmlns:a16="http://schemas.microsoft.com/office/drawing/2014/main" id="{3A31D050-5E57-432F-B13F-8FB631CD04AE}"/>
              </a:ext>
            </a:extLst>
          </p:cNvPr>
          <p:cNvPicPr>
            <a:picLocks noChangeAspect="1"/>
          </p:cNvPicPr>
          <p:nvPr/>
        </p:nvPicPr>
        <p:blipFill>
          <a:blip r:embed="rId3"/>
          <a:stretch>
            <a:fillRect/>
          </a:stretch>
        </p:blipFill>
        <p:spPr>
          <a:xfrm>
            <a:off x="2106592" y="2763858"/>
            <a:ext cx="4387887" cy="1838648"/>
          </a:xfrm>
          <a:prstGeom prst="rect">
            <a:avLst/>
          </a:prstGeom>
        </p:spPr>
      </p:pic>
      <p:sp>
        <p:nvSpPr>
          <p:cNvPr id="24" name="文本框 23">
            <a:extLst>
              <a:ext uri="{FF2B5EF4-FFF2-40B4-BE49-F238E27FC236}">
                <a16:creationId xmlns:a16="http://schemas.microsoft.com/office/drawing/2014/main" id="{E3799C8C-E2F1-464B-B4F6-71BBE969CAFB}"/>
              </a:ext>
            </a:extLst>
          </p:cNvPr>
          <p:cNvSpPr txBox="1"/>
          <p:nvPr/>
        </p:nvSpPr>
        <p:spPr>
          <a:xfrm>
            <a:off x="833493" y="4890763"/>
            <a:ext cx="7477013" cy="1027717"/>
          </a:xfrm>
          <a:prstGeom prst="rect">
            <a:avLst/>
          </a:prstGeom>
          <a:noFill/>
        </p:spPr>
        <p:txBody>
          <a:bodyPr wrap="square">
            <a:spAutoFit/>
          </a:bodyPr>
          <a:lstStyle/>
          <a:p>
            <a:pPr algn="just">
              <a:lnSpc>
                <a:spcPct val="150000"/>
              </a:lnSpc>
            </a:pPr>
            <a:r>
              <a:rPr lang="en-US" altLang="zh-CN" sz="1400" b="1" kern="100" dirty="0">
                <a:effectLst/>
                <a:latin typeface="Times New Roman" panose="02020603050405020304" pitchFamily="18" charset="0"/>
                <a:ea typeface="等线" panose="02010600030101010101" pitchFamily="2" charset="-122"/>
                <a:cs typeface="Times New Roman" panose="02020603050405020304" pitchFamily="18" charset="0"/>
              </a:rPr>
              <a:t>Figure S7. Gene editing at</a:t>
            </a:r>
            <a:r>
              <a:rPr lang="en-US" altLang="zh-CN" sz="1400" b="1" i="1" kern="100" dirty="0">
                <a:effectLst/>
                <a:latin typeface="Times New Roman" panose="02020603050405020304" pitchFamily="18" charset="0"/>
                <a:ea typeface="等线" panose="02010600030101010101" pitchFamily="2" charset="-122"/>
                <a:cs typeface="Times New Roman" panose="02020603050405020304" pitchFamily="18" charset="0"/>
              </a:rPr>
              <a:t> NtBRC1</a:t>
            </a:r>
            <a:r>
              <a:rPr lang="en-US" altLang="zh-CN" sz="1400" b="1" kern="100" dirty="0">
                <a:effectLst/>
                <a:latin typeface="Times New Roman" panose="02020603050405020304" pitchFamily="18" charset="0"/>
                <a:ea typeface="等线" panose="02010600030101010101" pitchFamily="2" charset="-122"/>
                <a:cs typeface="Times New Roman" panose="02020603050405020304" pitchFamily="18" charset="0"/>
              </a:rPr>
              <a:t> and </a:t>
            </a:r>
            <a:r>
              <a:rPr lang="en-US" altLang="zh-CN" sz="1400" b="1" i="1" kern="100" dirty="0">
                <a:effectLst/>
                <a:latin typeface="Times New Roman" panose="02020603050405020304" pitchFamily="18" charset="0"/>
                <a:ea typeface="等线" panose="02010600030101010101" pitchFamily="2" charset="-122"/>
                <a:cs typeface="Times New Roman" panose="02020603050405020304" pitchFamily="18" charset="0"/>
              </a:rPr>
              <a:t>NtCCD8</a:t>
            </a:r>
            <a:r>
              <a:rPr lang="en-US" altLang="zh-CN" sz="1400" b="1" kern="100" dirty="0">
                <a:effectLst/>
                <a:latin typeface="Times New Roman" panose="02020603050405020304" pitchFamily="18" charset="0"/>
                <a:ea typeface="等线" panose="02010600030101010101" pitchFamily="2" charset="-122"/>
                <a:cs typeface="Times New Roman" panose="02020603050405020304" pitchFamily="18" charset="0"/>
              </a:rPr>
              <a:t> site using pDC45_dsg systems.</a:t>
            </a:r>
            <a:r>
              <a:rPr lang="en-US" altLang="zh-CN" sz="1400" kern="100" dirty="0">
                <a:effectLst/>
                <a:latin typeface="Times New Roman" panose="02020603050405020304" pitchFamily="18" charset="0"/>
                <a:ea typeface="等线" panose="02010600030101010101" pitchFamily="2" charset="-122"/>
                <a:cs typeface="Times New Roman" panose="02020603050405020304" pitchFamily="18" charset="0"/>
              </a:rPr>
              <a:t> </a:t>
            </a:r>
            <a:endParaRPr lang="zh-CN" altLang="zh-CN" sz="1400" kern="100" dirty="0">
              <a:effectLst/>
              <a:latin typeface="等线" panose="02010600030101010101" pitchFamily="2" charset="-122"/>
              <a:ea typeface="等线" panose="02010600030101010101" pitchFamily="2" charset="-122"/>
              <a:cs typeface="Times New Roman" panose="02020603050405020304" pitchFamily="18" charset="0"/>
            </a:endParaRPr>
          </a:p>
          <a:p>
            <a:pPr algn="just">
              <a:lnSpc>
                <a:spcPct val="150000"/>
              </a:lnSpc>
            </a:pPr>
            <a:r>
              <a:rPr lang="en-US" altLang="zh-CN" sz="1400" b="1" kern="100" dirty="0">
                <a:effectLst/>
                <a:latin typeface="Times New Roman" panose="02020603050405020304" pitchFamily="18" charset="0"/>
                <a:ea typeface="等线" panose="02010600030101010101" pitchFamily="2" charset="-122"/>
                <a:cs typeface="Times New Roman" panose="02020603050405020304" pitchFamily="18" charset="0"/>
              </a:rPr>
              <a:t>(A)</a:t>
            </a:r>
            <a:r>
              <a:rPr lang="en-US" altLang="zh-CN" sz="1400" kern="100" dirty="0">
                <a:effectLst/>
                <a:latin typeface="Times New Roman" panose="02020603050405020304" pitchFamily="18" charset="0"/>
                <a:ea typeface="等线" panose="02010600030101010101" pitchFamily="2" charset="-122"/>
                <a:cs typeface="Times New Roman" panose="02020603050405020304" pitchFamily="18" charset="0"/>
              </a:rPr>
              <a:t> The target position of NtBRC1 and NtCCD8 gene, red little letter shows the space sequence.</a:t>
            </a:r>
            <a:endParaRPr lang="zh-CN" altLang="zh-CN" sz="1400" kern="100" dirty="0">
              <a:effectLst/>
              <a:latin typeface="等线" panose="02010600030101010101" pitchFamily="2" charset="-122"/>
              <a:ea typeface="等线" panose="02010600030101010101" pitchFamily="2" charset="-122"/>
              <a:cs typeface="Times New Roman" panose="02020603050405020304" pitchFamily="18" charset="0"/>
            </a:endParaRPr>
          </a:p>
          <a:p>
            <a:pPr algn="just">
              <a:lnSpc>
                <a:spcPct val="150000"/>
              </a:lnSpc>
            </a:pPr>
            <a:r>
              <a:rPr lang="en-US" altLang="zh-CN" sz="1400" b="1" kern="100" dirty="0">
                <a:effectLst/>
                <a:latin typeface="Times New Roman" panose="02020603050405020304" pitchFamily="18" charset="0"/>
                <a:ea typeface="等线" panose="02010600030101010101" pitchFamily="2" charset="-122"/>
                <a:cs typeface="Times New Roman" panose="02020603050405020304" pitchFamily="18" charset="0"/>
              </a:rPr>
              <a:t>(B)</a:t>
            </a:r>
            <a:r>
              <a:rPr lang="en-US" altLang="zh-CN" sz="1400" kern="100" dirty="0">
                <a:effectLst/>
                <a:latin typeface="Times New Roman" panose="02020603050405020304" pitchFamily="18" charset="0"/>
                <a:ea typeface="等线" panose="02010600030101010101" pitchFamily="2" charset="-122"/>
                <a:cs typeface="Times New Roman" panose="02020603050405020304" pitchFamily="18" charset="0"/>
              </a:rPr>
              <a:t> The phenotypes of T0 tobacco lines, white arrow means more shoot branching.  </a:t>
            </a:r>
            <a:endParaRPr lang="zh-CN" altLang="zh-CN" sz="1400" kern="100" dirty="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25" name="文本框 24">
            <a:extLst>
              <a:ext uri="{FF2B5EF4-FFF2-40B4-BE49-F238E27FC236}">
                <a16:creationId xmlns:a16="http://schemas.microsoft.com/office/drawing/2014/main" id="{DB445A3A-DBA2-4069-A2C8-D3BA108AF03A}"/>
              </a:ext>
            </a:extLst>
          </p:cNvPr>
          <p:cNvSpPr txBox="1"/>
          <p:nvPr/>
        </p:nvSpPr>
        <p:spPr>
          <a:xfrm>
            <a:off x="1779489" y="387543"/>
            <a:ext cx="235527" cy="307777"/>
          </a:xfrm>
          <a:prstGeom prst="rect">
            <a:avLst/>
          </a:prstGeom>
          <a:noFill/>
        </p:spPr>
        <p:txBody>
          <a:bodyPr wrap="square" rtlCol="0">
            <a:spAutoFit/>
          </a:bodyPr>
          <a:lstStyle/>
          <a:p>
            <a:r>
              <a:rPr lang="en-US" altLang="zh-CN" sz="1400" b="1" dirty="0">
                <a:latin typeface="Arial" panose="020B0604020202020204" pitchFamily="34" charset="0"/>
                <a:cs typeface="Arial" panose="020B0604020202020204" pitchFamily="34" charset="0"/>
              </a:rPr>
              <a:t>A</a:t>
            </a:r>
            <a:endParaRPr lang="zh-CN" altLang="en-US" sz="1400" b="1" dirty="0">
              <a:latin typeface="Arial" panose="020B0604020202020204" pitchFamily="34" charset="0"/>
              <a:cs typeface="Arial" panose="020B0604020202020204" pitchFamily="34" charset="0"/>
            </a:endParaRPr>
          </a:p>
        </p:txBody>
      </p:sp>
      <p:sp>
        <p:nvSpPr>
          <p:cNvPr id="27" name="文本框 26">
            <a:extLst>
              <a:ext uri="{FF2B5EF4-FFF2-40B4-BE49-F238E27FC236}">
                <a16:creationId xmlns:a16="http://schemas.microsoft.com/office/drawing/2014/main" id="{3C49A8BF-8775-4B4A-B94E-1D4A6F4B9DE1}"/>
              </a:ext>
            </a:extLst>
          </p:cNvPr>
          <p:cNvSpPr txBox="1"/>
          <p:nvPr/>
        </p:nvSpPr>
        <p:spPr>
          <a:xfrm>
            <a:off x="1779489" y="2693410"/>
            <a:ext cx="235527" cy="307777"/>
          </a:xfrm>
          <a:prstGeom prst="rect">
            <a:avLst/>
          </a:prstGeom>
          <a:noFill/>
        </p:spPr>
        <p:txBody>
          <a:bodyPr wrap="square" rtlCol="0">
            <a:spAutoFit/>
          </a:bodyPr>
          <a:lstStyle/>
          <a:p>
            <a:r>
              <a:rPr lang="en-US" altLang="zh-CN" sz="1400" b="1" dirty="0">
                <a:latin typeface="Arial" panose="020B0604020202020204" pitchFamily="34" charset="0"/>
                <a:cs typeface="Arial" panose="020B0604020202020204" pitchFamily="34" charset="0"/>
              </a:rPr>
              <a:t>B</a:t>
            </a:r>
            <a:endParaRPr lang="zh-CN" altLang="en-US" sz="1400" b="1" dirty="0">
              <a:latin typeface="Arial" panose="020B0604020202020204" pitchFamily="34" charset="0"/>
              <a:cs typeface="Arial" panose="020B0604020202020204" pitchFamily="34" charset="0"/>
            </a:endParaRPr>
          </a:p>
        </p:txBody>
      </p:sp>
      <p:pic>
        <p:nvPicPr>
          <p:cNvPr id="33" name="图片 32">
            <a:extLst>
              <a:ext uri="{FF2B5EF4-FFF2-40B4-BE49-F238E27FC236}">
                <a16:creationId xmlns:a16="http://schemas.microsoft.com/office/drawing/2014/main" id="{3E68612C-CA24-430A-AE7B-82DA63045F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06592" y="1313538"/>
            <a:ext cx="3078866" cy="1379872"/>
          </a:xfrm>
          <a:prstGeom prst="rect">
            <a:avLst/>
          </a:prstGeom>
        </p:spPr>
      </p:pic>
    </p:spTree>
    <p:extLst>
      <p:ext uri="{BB962C8B-B14F-4D97-AF65-F5344CB8AC3E}">
        <p14:creationId xmlns:p14="http://schemas.microsoft.com/office/powerpoint/2010/main" val="22563650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AA778146-D85F-DC53-02BF-F6C958C4EBD4}"/>
              </a:ext>
            </a:extLst>
          </p:cNvPr>
          <p:cNvPicPr>
            <a:picLocks noChangeAspect="1"/>
          </p:cNvPicPr>
          <p:nvPr/>
        </p:nvPicPr>
        <p:blipFill>
          <a:blip r:embed="rId2"/>
          <a:stretch>
            <a:fillRect/>
          </a:stretch>
        </p:blipFill>
        <p:spPr>
          <a:xfrm>
            <a:off x="1061812" y="1075753"/>
            <a:ext cx="7376160" cy="3335076"/>
          </a:xfrm>
          <a:prstGeom prst="rect">
            <a:avLst/>
          </a:prstGeom>
        </p:spPr>
      </p:pic>
      <p:sp>
        <p:nvSpPr>
          <p:cNvPr id="5" name="文本框 4">
            <a:extLst>
              <a:ext uri="{FF2B5EF4-FFF2-40B4-BE49-F238E27FC236}">
                <a16:creationId xmlns:a16="http://schemas.microsoft.com/office/drawing/2014/main" id="{7AAEF46E-A548-0D59-85B8-FFA2FAAE7418}"/>
              </a:ext>
            </a:extLst>
          </p:cNvPr>
          <p:cNvSpPr txBox="1"/>
          <p:nvPr/>
        </p:nvSpPr>
        <p:spPr>
          <a:xfrm>
            <a:off x="616256" y="5192713"/>
            <a:ext cx="8284464" cy="700000"/>
          </a:xfrm>
          <a:prstGeom prst="rect">
            <a:avLst/>
          </a:prstGeom>
          <a:noFill/>
        </p:spPr>
        <p:txBody>
          <a:bodyPr wrap="square">
            <a:spAutoFit/>
          </a:bodyPr>
          <a:lstStyle/>
          <a:p>
            <a:pPr algn="just">
              <a:lnSpc>
                <a:spcPct val="150000"/>
              </a:lnSpc>
            </a:pPr>
            <a:r>
              <a:rPr lang="en-US" altLang="zh-CN" sz="1400" b="1" kern="100" dirty="0">
                <a:effectLst/>
                <a:latin typeface="Times New Roman" panose="02020603050405020304" pitchFamily="18" charset="0"/>
                <a:ea typeface="等线" panose="02010600030101010101" pitchFamily="2" charset="-122"/>
                <a:cs typeface="Times New Roman" panose="02020603050405020304" pitchFamily="18" charset="0"/>
              </a:rPr>
              <a:t>Figure S8. The phenotypes of T0 lines derived from </a:t>
            </a:r>
            <a:r>
              <a:rPr lang="en-US" altLang="zh-CN" sz="1400" b="1" i="1" kern="100" dirty="0">
                <a:effectLst/>
                <a:latin typeface="Times New Roman" panose="02020603050405020304" pitchFamily="18" charset="0"/>
                <a:ea typeface="等线" panose="02010600030101010101" pitchFamily="2" charset="-122"/>
                <a:cs typeface="Times New Roman" panose="02020603050405020304" pitchFamily="18" charset="0"/>
              </a:rPr>
              <a:t>pDC30-LsPDS</a:t>
            </a:r>
            <a:r>
              <a:rPr lang="en-US" altLang="zh-CN" sz="1400" b="1" kern="100" dirty="0">
                <a:effectLst/>
                <a:latin typeface="Times New Roman" panose="02020603050405020304" pitchFamily="18" charset="0"/>
                <a:ea typeface="等线" panose="02010600030101010101" pitchFamily="2" charset="-122"/>
                <a:cs typeface="Times New Roman" panose="02020603050405020304" pitchFamily="18" charset="0"/>
              </a:rPr>
              <a:t> (A) and </a:t>
            </a:r>
            <a:r>
              <a:rPr lang="en-US" altLang="zh-CN" sz="1400" b="1" i="1" kern="100" dirty="0">
                <a:effectLst/>
                <a:latin typeface="Times New Roman" panose="02020603050405020304" pitchFamily="18" charset="0"/>
                <a:ea typeface="等线" panose="02010600030101010101" pitchFamily="2" charset="-122"/>
                <a:cs typeface="Times New Roman" panose="02020603050405020304" pitchFamily="18" charset="0"/>
              </a:rPr>
              <a:t> pDC46-LsPDS</a:t>
            </a:r>
            <a:r>
              <a:rPr lang="en-US" altLang="zh-CN" sz="1400" b="1" kern="100" dirty="0">
                <a:effectLst/>
                <a:latin typeface="Times New Roman" panose="02020603050405020304" pitchFamily="18" charset="0"/>
                <a:ea typeface="等线" panose="02010600030101010101" pitchFamily="2" charset="-122"/>
                <a:cs typeface="Times New Roman" panose="02020603050405020304" pitchFamily="18" charset="0"/>
              </a:rPr>
              <a:t> (B)</a:t>
            </a:r>
            <a:r>
              <a:rPr lang="en-US" altLang="zh-CN" sz="1400" b="1" i="1" kern="100" dirty="0">
                <a:effectLst/>
                <a:latin typeface="Times New Roman" panose="02020603050405020304" pitchFamily="18" charset="0"/>
                <a:ea typeface="等线" panose="02010600030101010101" pitchFamily="2" charset="-122"/>
                <a:cs typeface="Times New Roman" panose="02020603050405020304" pitchFamily="18" charset="0"/>
              </a:rPr>
              <a:t> </a:t>
            </a:r>
            <a:r>
              <a:rPr lang="en-US" altLang="zh-CN" sz="1400" b="1" kern="100" dirty="0">
                <a:effectLst/>
                <a:latin typeface="Times New Roman" panose="02020603050405020304" pitchFamily="18" charset="0"/>
                <a:ea typeface="等线" panose="02010600030101010101" pitchFamily="2" charset="-122"/>
                <a:cs typeface="Times New Roman" panose="02020603050405020304" pitchFamily="18" charset="0"/>
              </a:rPr>
              <a:t>construct.</a:t>
            </a:r>
            <a:r>
              <a:rPr lang="zh-CN" altLang="en-US" sz="1400" b="1" kern="100" dirty="0">
                <a:effectLst/>
                <a:latin typeface="Times New Roman" panose="02020603050405020304" pitchFamily="18" charset="0"/>
                <a:ea typeface="等线" panose="02010600030101010101" pitchFamily="2" charset="-122"/>
                <a:cs typeface="Times New Roman" panose="02020603050405020304" pitchFamily="18" charset="0"/>
              </a:rPr>
              <a:t> </a:t>
            </a:r>
            <a:r>
              <a:rPr lang="en-US" altLang="zh-CN" sz="1400" kern="100" dirty="0">
                <a:effectLst/>
                <a:latin typeface="Times New Roman" panose="02020603050405020304" pitchFamily="18" charset="0"/>
                <a:ea typeface="等线" panose="02010600030101010101" pitchFamily="2" charset="-122"/>
                <a:cs typeface="Times New Roman" panose="02020603050405020304" pitchFamily="18" charset="0"/>
              </a:rPr>
              <a:t>The albino shoots indicate homozygous or biallelic of lettuce </a:t>
            </a:r>
            <a:r>
              <a:rPr lang="en-US" altLang="zh-CN" sz="1400" i="1" kern="100" dirty="0">
                <a:effectLst/>
                <a:latin typeface="Times New Roman" panose="02020603050405020304" pitchFamily="18" charset="0"/>
                <a:ea typeface="等线" panose="02010600030101010101" pitchFamily="2" charset="-122"/>
                <a:cs typeface="Times New Roman" panose="02020603050405020304" pitchFamily="18" charset="0"/>
              </a:rPr>
              <a:t>PDS</a:t>
            </a:r>
            <a:r>
              <a:rPr lang="en-US" altLang="zh-CN" sz="1400" kern="100" dirty="0">
                <a:effectLst/>
                <a:latin typeface="Times New Roman" panose="02020603050405020304" pitchFamily="18" charset="0"/>
                <a:ea typeface="等线" panose="02010600030101010101" pitchFamily="2" charset="-122"/>
                <a:cs typeface="Times New Roman" panose="02020603050405020304" pitchFamily="18" charset="0"/>
              </a:rPr>
              <a:t> gene.</a:t>
            </a:r>
          </a:p>
        </p:txBody>
      </p:sp>
      <p:sp>
        <p:nvSpPr>
          <p:cNvPr id="6" name="文本框 5">
            <a:extLst>
              <a:ext uri="{FF2B5EF4-FFF2-40B4-BE49-F238E27FC236}">
                <a16:creationId xmlns:a16="http://schemas.microsoft.com/office/drawing/2014/main" id="{7B3EB372-DCD0-DC6D-79D5-1C934411C02D}"/>
              </a:ext>
            </a:extLst>
          </p:cNvPr>
          <p:cNvSpPr txBox="1"/>
          <p:nvPr/>
        </p:nvSpPr>
        <p:spPr>
          <a:xfrm>
            <a:off x="616256" y="1075753"/>
            <a:ext cx="235527" cy="369332"/>
          </a:xfrm>
          <a:prstGeom prst="rect">
            <a:avLst/>
          </a:prstGeom>
          <a:noFill/>
        </p:spPr>
        <p:txBody>
          <a:bodyPr wrap="square" rtlCol="0">
            <a:spAutoFit/>
          </a:bodyPr>
          <a:lstStyle/>
          <a:p>
            <a:r>
              <a:rPr lang="en-US" altLang="zh-CN" b="1" dirty="0">
                <a:latin typeface="Times New Roman" panose="02020603050405020304" pitchFamily="18" charset="0"/>
                <a:cs typeface="Times New Roman" panose="02020603050405020304" pitchFamily="18" charset="0"/>
              </a:rPr>
              <a:t>A</a:t>
            </a:r>
            <a:endParaRPr lang="zh-CN" altLang="en-US" b="1" dirty="0">
              <a:latin typeface="Times New Roman" panose="02020603050405020304" pitchFamily="18" charset="0"/>
              <a:cs typeface="Times New Roman" panose="02020603050405020304" pitchFamily="18" charset="0"/>
            </a:endParaRPr>
          </a:p>
        </p:txBody>
      </p:sp>
      <p:sp>
        <p:nvSpPr>
          <p:cNvPr id="7" name="文本框 6">
            <a:extLst>
              <a:ext uri="{FF2B5EF4-FFF2-40B4-BE49-F238E27FC236}">
                <a16:creationId xmlns:a16="http://schemas.microsoft.com/office/drawing/2014/main" id="{0B3D8A8E-F6E8-BC76-43CC-3CAD6AC264E8}"/>
              </a:ext>
            </a:extLst>
          </p:cNvPr>
          <p:cNvSpPr txBox="1"/>
          <p:nvPr/>
        </p:nvSpPr>
        <p:spPr>
          <a:xfrm>
            <a:off x="4572000" y="1075753"/>
            <a:ext cx="235527" cy="369332"/>
          </a:xfrm>
          <a:prstGeom prst="rect">
            <a:avLst/>
          </a:prstGeom>
          <a:noFill/>
        </p:spPr>
        <p:txBody>
          <a:bodyPr wrap="square" rtlCol="0">
            <a:spAutoFit/>
          </a:bodyPr>
          <a:lstStyle/>
          <a:p>
            <a:r>
              <a:rPr lang="en-US" altLang="zh-CN" b="1" dirty="0">
                <a:latin typeface="Times New Roman" panose="02020603050405020304" pitchFamily="18" charset="0"/>
                <a:cs typeface="Times New Roman" panose="02020603050405020304" pitchFamily="18" charset="0"/>
              </a:rPr>
              <a:t>B</a:t>
            </a:r>
            <a:endParaRPr lang="zh-CN" alt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599081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11">
            <a:extLst>
              <a:ext uri="{FF2B5EF4-FFF2-40B4-BE49-F238E27FC236}">
                <a16:creationId xmlns:a16="http://schemas.microsoft.com/office/drawing/2014/main" id="{8C94AB20-D040-9001-138C-6EBC44E9E629}"/>
              </a:ext>
            </a:extLst>
          </p:cNvPr>
          <p:cNvSpPr txBox="1"/>
          <p:nvPr/>
        </p:nvSpPr>
        <p:spPr>
          <a:xfrm>
            <a:off x="262212" y="5085761"/>
            <a:ext cx="8619575" cy="1490280"/>
          </a:xfrm>
          <a:prstGeom prst="rect">
            <a:avLst/>
          </a:prstGeom>
          <a:noFill/>
        </p:spPr>
        <p:txBody>
          <a:bodyPr wrap="square">
            <a:spAutoFit/>
          </a:bodyPr>
          <a:lstStyle/>
          <a:p>
            <a:pPr algn="just">
              <a:lnSpc>
                <a:spcPct val="150000"/>
              </a:lnSpc>
            </a:pPr>
            <a:r>
              <a:rPr lang="en-US" altLang="zh-CN" sz="1400" b="1" kern="100" dirty="0">
                <a:effectLst/>
                <a:latin typeface="Times New Roman" panose="02020603050405020304" pitchFamily="18" charset="0"/>
                <a:ea typeface="等线" panose="02010600030101010101" pitchFamily="2" charset="-122"/>
                <a:cs typeface="Times New Roman" panose="02020603050405020304" pitchFamily="18" charset="0"/>
              </a:rPr>
              <a:t>Figure S9. The phenotypes of T0 lines derived from </a:t>
            </a:r>
            <a:r>
              <a:rPr lang="en-US" altLang="zh-CN" sz="1400" b="1" i="1" kern="100" dirty="0">
                <a:effectLst/>
                <a:latin typeface="Times New Roman" panose="02020603050405020304" pitchFamily="18" charset="0"/>
                <a:ea typeface="等线" panose="02010600030101010101" pitchFamily="2" charset="-122"/>
                <a:cs typeface="Times New Roman" panose="02020603050405020304" pitchFamily="18" charset="0"/>
              </a:rPr>
              <a:t>pDC45_Fast </a:t>
            </a:r>
            <a:r>
              <a:rPr lang="en-US" altLang="zh-CN" sz="1400" b="1" kern="100" dirty="0">
                <a:effectLst/>
                <a:latin typeface="Times New Roman" panose="02020603050405020304" pitchFamily="18" charset="0"/>
                <a:ea typeface="等线" panose="02010600030101010101" pitchFamily="2" charset="-122"/>
                <a:cs typeface="Times New Roman" panose="02020603050405020304" pitchFamily="18" charset="0"/>
              </a:rPr>
              <a:t>construct.</a:t>
            </a:r>
            <a:r>
              <a:rPr lang="zh-CN" altLang="en-US" sz="1400" b="1" kern="100" dirty="0">
                <a:effectLst/>
                <a:latin typeface="Times New Roman" panose="02020603050405020304" pitchFamily="18" charset="0"/>
                <a:ea typeface="等线" panose="02010600030101010101" pitchFamily="2" charset="-122"/>
                <a:cs typeface="Times New Roman" panose="02020603050405020304" pitchFamily="18" charset="0"/>
              </a:rPr>
              <a:t> </a:t>
            </a:r>
            <a:endParaRPr lang="en-US" altLang="zh-CN" sz="1400" b="1" kern="100" dirty="0">
              <a:effectLst/>
              <a:latin typeface="Times New Roman" panose="02020603050405020304" pitchFamily="18" charset="0"/>
              <a:ea typeface="等线" panose="02010600030101010101" pitchFamily="2" charset="-122"/>
              <a:cs typeface="Times New Roman" panose="02020603050405020304" pitchFamily="18" charset="0"/>
            </a:endParaRPr>
          </a:p>
          <a:p>
            <a:pPr algn="just">
              <a:lnSpc>
                <a:spcPct val="150000"/>
              </a:lnSpc>
            </a:pPr>
            <a:r>
              <a:rPr lang="en-US" altLang="zh-CN" sz="1200" b="1" kern="100" dirty="0">
                <a:latin typeface="Times New Roman" panose="02020603050405020304" pitchFamily="18" charset="0"/>
                <a:ea typeface="等线" panose="02010600030101010101" pitchFamily="2" charset="-122"/>
                <a:cs typeface="Times New Roman" panose="02020603050405020304" pitchFamily="18" charset="0"/>
              </a:rPr>
              <a:t>(A) </a:t>
            </a:r>
            <a:r>
              <a:rPr lang="en-US" altLang="zh-CN" sz="1200" kern="100" dirty="0">
                <a:latin typeface="Times New Roman" panose="02020603050405020304" pitchFamily="18" charset="0"/>
                <a:ea typeface="等线" panose="02010600030101010101" pitchFamily="2" charset="-122"/>
                <a:cs typeface="Times New Roman" panose="02020603050405020304" pitchFamily="18" charset="0"/>
              </a:rPr>
              <a:t>The phenotype of T0 plants expressing the pDC45_Fast_BRC1 construct, and </a:t>
            </a:r>
            <a:r>
              <a:rPr lang="en-US" altLang="zh-CN" sz="1200" b="1" kern="100" dirty="0">
                <a:latin typeface="Times New Roman" panose="02020603050405020304" pitchFamily="18" charset="0"/>
                <a:ea typeface="等线" panose="02010600030101010101" pitchFamily="2" charset="-122"/>
                <a:cs typeface="Times New Roman" panose="02020603050405020304" pitchFamily="18" charset="0"/>
              </a:rPr>
              <a:t>(B) </a:t>
            </a:r>
            <a:r>
              <a:rPr lang="en-US" altLang="zh-CN" sz="1200" kern="100" dirty="0">
                <a:latin typeface="Times New Roman" panose="02020603050405020304" pitchFamily="18" charset="0"/>
                <a:ea typeface="等线" panose="02010600030101010101" pitchFamily="2" charset="-122"/>
                <a:cs typeface="Times New Roman" panose="02020603050405020304" pitchFamily="18" charset="0"/>
              </a:rPr>
              <a:t>the pDC45_Fast_CEN construct, observed after 28 days of growth on selective medium. </a:t>
            </a:r>
            <a:r>
              <a:rPr lang="en-US" altLang="zh-CN" sz="1200" b="1" kern="100" dirty="0">
                <a:latin typeface="Times New Roman" panose="02020603050405020304" pitchFamily="18" charset="0"/>
                <a:ea typeface="等线" panose="02010600030101010101" pitchFamily="2" charset="-122"/>
                <a:cs typeface="Times New Roman" panose="02020603050405020304" pitchFamily="18" charset="0"/>
              </a:rPr>
              <a:t>(C)</a:t>
            </a:r>
            <a:r>
              <a:rPr lang="en-US" altLang="zh-CN" sz="1200" kern="100" dirty="0">
                <a:latin typeface="Times New Roman" panose="02020603050405020304" pitchFamily="18" charset="0"/>
                <a:ea typeface="等线" panose="02010600030101010101" pitchFamily="2" charset="-122"/>
                <a:cs typeface="Times New Roman" panose="02020603050405020304" pitchFamily="18" charset="0"/>
              </a:rPr>
              <a:t> T0 lines carrying the pDC45_Fast_CEN construct at 45 days. </a:t>
            </a:r>
            <a:r>
              <a:rPr lang="en-US" altLang="zh-CN" sz="1200" b="1" kern="100" dirty="0">
                <a:latin typeface="Times New Roman" panose="02020603050405020304" pitchFamily="18" charset="0"/>
                <a:ea typeface="等线" panose="02010600030101010101" pitchFamily="2" charset="-122"/>
                <a:cs typeface="Times New Roman" panose="02020603050405020304" pitchFamily="18" charset="0"/>
              </a:rPr>
              <a:t>(D)</a:t>
            </a:r>
            <a:r>
              <a:rPr lang="en-US" altLang="zh-CN" sz="1200" kern="100" dirty="0">
                <a:latin typeface="Times New Roman" panose="02020603050405020304" pitchFamily="18" charset="0"/>
                <a:ea typeface="等线" panose="02010600030101010101" pitchFamily="2" charset="-122"/>
                <a:cs typeface="Times New Roman" panose="02020603050405020304" pitchFamily="18" charset="0"/>
              </a:rPr>
              <a:t> and </a:t>
            </a:r>
            <a:r>
              <a:rPr lang="en-US" altLang="zh-CN" sz="1200" b="1" kern="100" dirty="0">
                <a:latin typeface="Times New Roman" panose="02020603050405020304" pitchFamily="18" charset="0"/>
                <a:ea typeface="等线" panose="02010600030101010101" pitchFamily="2" charset="-122"/>
                <a:cs typeface="Times New Roman" panose="02020603050405020304" pitchFamily="18" charset="0"/>
              </a:rPr>
              <a:t>(E)</a:t>
            </a:r>
            <a:r>
              <a:rPr lang="en-US" altLang="zh-CN" sz="1200" kern="100" dirty="0">
                <a:latin typeface="Times New Roman" panose="02020603050405020304" pitchFamily="18" charset="0"/>
                <a:ea typeface="等线" panose="02010600030101010101" pitchFamily="2" charset="-122"/>
                <a:cs typeface="Times New Roman" panose="02020603050405020304" pitchFamily="18" charset="0"/>
              </a:rPr>
              <a:t> The abnormal phenotype of tobacco plants transformed with the pDC45_Fast_CEN vector grown on rooting medium. </a:t>
            </a:r>
            <a:r>
              <a:rPr lang="en-US" altLang="zh-CN" sz="1200" b="1" kern="100" dirty="0">
                <a:latin typeface="Times New Roman" panose="02020603050405020304" pitchFamily="18" charset="0"/>
                <a:ea typeface="等线" panose="02010600030101010101" pitchFamily="2" charset="-122"/>
                <a:cs typeface="Times New Roman" panose="02020603050405020304" pitchFamily="18" charset="0"/>
              </a:rPr>
              <a:t>(F) </a:t>
            </a:r>
            <a:r>
              <a:rPr lang="en-US" altLang="zh-CN" sz="1200" kern="100" dirty="0">
                <a:latin typeface="Times New Roman" panose="02020603050405020304" pitchFamily="18" charset="0"/>
                <a:ea typeface="等线" panose="02010600030101010101" pitchFamily="2" charset="-122"/>
                <a:cs typeface="Times New Roman" panose="02020603050405020304" pitchFamily="18" charset="0"/>
              </a:rPr>
              <a:t>Tobacco plants transformed with the pDC45_Fast_CEN vector showing successful root development in rooting medium.</a:t>
            </a:r>
            <a:endParaRPr lang="en-US" altLang="zh-CN" sz="1200" kern="100" dirty="0">
              <a:effectLst/>
              <a:latin typeface="Times New Roman" panose="02020603050405020304" pitchFamily="18" charset="0"/>
              <a:ea typeface="等线" panose="02010600030101010101" pitchFamily="2" charset="-122"/>
              <a:cs typeface="Times New Roman" panose="02020603050405020304" pitchFamily="18" charset="0"/>
            </a:endParaRPr>
          </a:p>
        </p:txBody>
      </p:sp>
      <p:grpSp>
        <p:nvGrpSpPr>
          <p:cNvPr id="15" name="组合 14">
            <a:extLst>
              <a:ext uri="{FF2B5EF4-FFF2-40B4-BE49-F238E27FC236}">
                <a16:creationId xmlns:a16="http://schemas.microsoft.com/office/drawing/2014/main" id="{2BD0F4E1-F27A-4700-24C9-E2C1D3B64E6A}"/>
              </a:ext>
            </a:extLst>
          </p:cNvPr>
          <p:cNvGrpSpPr/>
          <p:nvPr/>
        </p:nvGrpSpPr>
        <p:grpSpPr>
          <a:xfrm>
            <a:off x="440627" y="91748"/>
            <a:ext cx="8012010" cy="4823456"/>
            <a:chOff x="440627" y="91748"/>
            <a:chExt cx="8012010" cy="4823456"/>
          </a:xfrm>
        </p:grpSpPr>
        <p:grpSp>
          <p:nvGrpSpPr>
            <p:cNvPr id="14" name="组合 13">
              <a:extLst>
                <a:ext uri="{FF2B5EF4-FFF2-40B4-BE49-F238E27FC236}">
                  <a16:creationId xmlns:a16="http://schemas.microsoft.com/office/drawing/2014/main" id="{0327A7DE-4831-2123-6D17-32F1B0102B38}"/>
                </a:ext>
              </a:extLst>
            </p:cNvPr>
            <p:cNvGrpSpPr/>
            <p:nvPr/>
          </p:nvGrpSpPr>
          <p:grpSpPr>
            <a:xfrm>
              <a:off x="440627" y="91748"/>
              <a:ext cx="8012010" cy="4823456"/>
              <a:chOff x="172772" y="442730"/>
              <a:chExt cx="8012010" cy="4823456"/>
            </a:xfrm>
          </p:grpSpPr>
          <p:pic>
            <p:nvPicPr>
              <p:cNvPr id="9" name="图片 8">
                <a:extLst>
                  <a:ext uri="{FF2B5EF4-FFF2-40B4-BE49-F238E27FC236}">
                    <a16:creationId xmlns:a16="http://schemas.microsoft.com/office/drawing/2014/main" id="{16D852B9-A961-0D3F-4D06-40E609A33789}"/>
                  </a:ext>
                </a:extLst>
              </p:cNvPr>
              <p:cNvPicPr>
                <a:picLocks noChangeAspect="1"/>
              </p:cNvPicPr>
              <p:nvPr/>
            </p:nvPicPr>
            <p:blipFill rotWithShape="1">
              <a:blip r:embed="rId2">
                <a:extLst>
                  <a:ext uri="{28A0092B-C50C-407E-A947-70E740481C1C}">
                    <a14:useLocalDpi xmlns:a14="http://schemas.microsoft.com/office/drawing/2010/main" val="0"/>
                  </a:ext>
                </a:extLst>
              </a:blip>
              <a:srcRect l="3648" r="18932"/>
              <a:stretch/>
            </p:blipFill>
            <p:spPr>
              <a:xfrm>
                <a:off x="5770126" y="442730"/>
                <a:ext cx="2414656" cy="2339234"/>
              </a:xfrm>
              <a:prstGeom prst="rect">
                <a:avLst/>
              </a:prstGeom>
            </p:spPr>
          </p:pic>
          <p:pic>
            <p:nvPicPr>
              <p:cNvPr id="11" name="图片 10">
                <a:extLst>
                  <a:ext uri="{FF2B5EF4-FFF2-40B4-BE49-F238E27FC236}">
                    <a16:creationId xmlns:a16="http://schemas.microsoft.com/office/drawing/2014/main" id="{CC57BBBA-6E29-1DFE-58E8-637886FC0A31}"/>
                  </a:ext>
                </a:extLst>
              </p:cNvPr>
              <p:cNvPicPr>
                <a:picLocks noChangeAspect="1"/>
              </p:cNvPicPr>
              <p:nvPr/>
            </p:nvPicPr>
            <p:blipFill rotWithShape="1">
              <a:blip r:embed="rId3">
                <a:extLst>
                  <a:ext uri="{28A0092B-C50C-407E-A947-70E740481C1C}">
                    <a14:useLocalDpi xmlns:a14="http://schemas.microsoft.com/office/drawing/2010/main" val="0"/>
                  </a:ext>
                </a:extLst>
              </a:blip>
              <a:srcRect l="3648" r="15733"/>
              <a:stretch/>
            </p:blipFill>
            <p:spPr>
              <a:xfrm>
                <a:off x="2982171" y="452574"/>
                <a:ext cx="2503883" cy="2329390"/>
              </a:xfrm>
              <a:prstGeom prst="rect">
                <a:avLst/>
              </a:prstGeom>
            </p:spPr>
          </p:pic>
          <p:pic>
            <p:nvPicPr>
              <p:cNvPr id="13" name="图片 12">
                <a:extLst>
                  <a:ext uri="{FF2B5EF4-FFF2-40B4-BE49-F238E27FC236}">
                    <a16:creationId xmlns:a16="http://schemas.microsoft.com/office/drawing/2014/main" id="{5D90F143-6990-3D80-CB12-CED78063B9F1}"/>
                  </a:ext>
                </a:extLst>
              </p:cNvPr>
              <p:cNvPicPr>
                <a:picLocks noChangeAspect="1"/>
              </p:cNvPicPr>
              <p:nvPr/>
            </p:nvPicPr>
            <p:blipFill rotWithShape="1">
              <a:blip r:embed="rId4">
                <a:extLst>
                  <a:ext uri="{28A0092B-C50C-407E-A947-70E740481C1C}">
                    <a14:useLocalDpi xmlns:a14="http://schemas.microsoft.com/office/drawing/2010/main" val="0"/>
                  </a:ext>
                </a:extLst>
              </a:blip>
              <a:srcRect l="9295" r="9679"/>
              <a:stretch/>
            </p:blipFill>
            <p:spPr>
              <a:xfrm rot="16200000">
                <a:off x="464801" y="548666"/>
                <a:ext cx="2319546" cy="2147050"/>
              </a:xfrm>
              <a:prstGeom prst="rect">
                <a:avLst/>
              </a:prstGeom>
            </p:spPr>
          </p:pic>
          <p:pic>
            <p:nvPicPr>
              <p:cNvPr id="55" name="图片 54">
                <a:extLst>
                  <a:ext uri="{FF2B5EF4-FFF2-40B4-BE49-F238E27FC236}">
                    <a16:creationId xmlns:a16="http://schemas.microsoft.com/office/drawing/2014/main" id="{05EC3AB8-9775-CB07-B101-5BBF9AF2C398}"/>
                  </a:ext>
                </a:extLst>
              </p:cNvPr>
              <p:cNvPicPr>
                <a:picLocks noChangeAspect="1"/>
              </p:cNvPicPr>
              <p:nvPr/>
            </p:nvPicPr>
            <p:blipFill rotWithShape="1">
              <a:blip r:embed="rId5">
                <a:extLst>
                  <a:ext uri="{28A0092B-C50C-407E-A947-70E740481C1C}">
                    <a14:useLocalDpi xmlns:a14="http://schemas.microsoft.com/office/drawing/2010/main" val="0"/>
                  </a:ext>
                </a:extLst>
              </a:blip>
              <a:srcRect l="11128" t="31037" r="31883" b="6455"/>
              <a:stretch/>
            </p:blipFill>
            <p:spPr>
              <a:xfrm rot="5400000">
                <a:off x="6083981" y="3165385"/>
                <a:ext cx="2305228" cy="1896374"/>
              </a:xfrm>
              <a:prstGeom prst="rect">
                <a:avLst/>
              </a:prstGeom>
            </p:spPr>
          </p:pic>
          <p:pic>
            <p:nvPicPr>
              <p:cNvPr id="56" name="图片 55">
                <a:extLst>
                  <a:ext uri="{FF2B5EF4-FFF2-40B4-BE49-F238E27FC236}">
                    <a16:creationId xmlns:a16="http://schemas.microsoft.com/office/drawing/2014/main" id="{0A4DB25A-C77B-8924-2756-F9C8186C2B28}"/>
                  </a:ext>
                </a:extLst>
              </p:cNvPr>
              <p:cNvPicPr>
                <a:picLocks noChangeAspect="1"/>
              </p:cNvPicPr>
              <p:nvPr/>
            </p:nvPicPr>
            <p:blipFill rotWithShape="1">
              <a:blip r:embed="rId6">
                <a:extLst>
                  <a:ext uri="{28A0092B-C50C-407E-A947-70E740481C1C}">
                    <a14:useLocalDpi xmlns:a14="http://schemas.microsoft.com/office/drawing/2010/main" val="0"/>
                  </a:ext>
                </a:extLst>
              </a:blip>
              <a:srcRect l="18063" t="17645" r="26667" b="7231"/>
              <a:stretch/>
            </p:blipFill>
            <p:spPr>
              <a:xfrm rot="5400000">
                <a:off x="3620159" y="2988240"/>
                <a:ext cx="2180358" cy="2222776"/>
              </a:xfrm>
              <a:prstGeom prst="rect">
                <a:avLst/>
              </a:prstGeom>
            </p:spPr>
          </p:pic>
          <p:sp>
            <p:nvSpPr>
              <p:cNvPr id="3" name="文本框 2">
                <a:extLst>
                  <a:ext uri="{FF2B5EF4-FFF2-40B4-BE49-F238E27FC236}">
                    <a16:creationId xmlns:a16="http://schemas.microsoft.com/office/drawing/2014/main" id="{4385F215-A4A0-441E-6D4C-FC93D569BC05}"/>
                  </a:ext>
                </a:extLst>
              </p:cNvPr>
              <p:cNvSpPr txBox="1"/>
              <p:nvPr/>
            </p:nvSpPr>
            <p:spPr>
              <a:xfrm>
                <a:off x="172772" y="442730"/>
                <a:ext cx="317716" cy="369332"/>
              </a:xfrm>
              <a:prstGeom prst="rect">
                <a:avLst/>
              </a:prstGeom>
              <a:noFill/>
            </p:spPr>
            <p:txBody>
              <a:bodyPr wrap="none" rtlCol="0">
                <a:spAutoFit/>
              </a:bodyPr>
              <a:lstStyle/>
              <a:p>
                <a:r>
                  <a:rPr lang="en-US" altLang="zh-CN" dirty="0"/>
                  <a:t>A</a:t>
                </a:r>
                <a:endParaRPr lang="zh-CN" altLang="en-US" dirty="0"/>
              </a:p>
            </p:txBody>
          </p:sp>
          <p:sp>
            <p:nvSpPr>
              <p:cNvPr id="4" name="文本框 3">
                <a:extLst>
                  <a:ext uri="{FF2B5EF4-FFF2-40B4-BE49-F238E27FC236}">
                    <a16:creationId xmlns:a16="http://schemas.microsoft.com/office/drawing/2014/main" id="{C5DC1FA4-1C91-FD9C-97A4-16A4EBBEC3DB}"/>
                  </a:ext>
                </a:extLst>
              </p:cNvPr>
              <p:cNvSpPr txBox="1"/>
              <p:nvPr/>
            </p:nvSpPr>
            <p:spPr>
              <a:xfrm>
                <a:off x="2698099" y="462417"/>
                <a:ext cx="317716" cy="369332"/>
              </a:xfrm>
              <a:prstGeom prst="rect">
                <a:avLst/>
              </a:prstGeom>
              <a:noFill/>
            </p:spPr>
            <p:txBody>
              <a:bodyPr wrap="none" rtlCol="0">
                <a:spAutoFit/>
              </a:bodyPr>
              <a:lstStyle/>
              <a:p>
                <a:r>
                  <a:rPr lang="en-US" altLang="zh-CN" dirty="0"/>
                  <a:t>B</a:t>
                </a:r>
                <a:endParaRPr lang="zh-CN" altLang="en-US" dirty="0"/>
              </a:p>
            </p:txBody>
          </p:sp>
          <p:sp>
            <p:nvSpPr>
              <p:cNvPr id="7" name="文本框 6">
                <a:extLst>
                  <a:ext uri="{FF2B5EF4-FFF2-40B4-BE49-F238E27FC236}">
                    <a16:creationId xmlns:a16="http://schemas.microsoft.com/office/drawing/2014/main" id="{612B9E47-F359-6A12-B044-9732ADF2C56E}"/>
                  </a:ext>
                </a:extLst>
              </p:cNvPr>
              <p:cNvSpPr txBox="1"/>
              <p:nvPr/>
            </p:nvSpPr>
            <p:spPr>
              <a:xfrm>
                <a:off x="5476292" y="442730"/>
                <a:ext cx="317716" cy="369332"/>
              </a:xfrm>
              <a:prstGeom prst="rect">
                <a:avLst/>
              </a:prstGeom>
              <a:noFill/>
            </p:spPr>
            <p:txBody>
              <a:bodyPr wrap="none" rtlCol="0">
                <a:spAutoFit/>
              </a:bodyPr>
              <a:lstStyle/>
              <a:p>
                <a:r>
                  <a:rPr lang="en-US" altLang="zh-CN" dirty="0"/>
                  <a:t>C</a:t>
                </a:r>
                <a:endParaRPr lang="zh-CN" altLang="en-US" dirty="0"/>
              </a:p>
            </p:txBody>
          </p:sp>
          <p:sp>
            <p:nvSpPr>
              <p:cNvPr id="8" name="文本框 7">
                <a:extLst>
                  <a:ext uri="{FF2B5EF4-FFF2-40B4-BE49-F238E27FC236}">
                    <a16:creationId xmlns:a16="http://schemas.microsoft.com/office/drawing/2014/main" id="{7D6DE100-DDF3-1AE7-FA58-8B1D8606CA89}"/>
                  </a:ext>
                </a:extLst>
              </p:cNvPr>
              <p:cNvSpPr txBox="1"/>
              <p:nvPr/>
            </p:nvSpPr>
            <p:spPr>
              <a:xfrm>
                <a:off x="233332" y="2979206"/>
                <a:ext cx="6136616" cy="369332"/>
              </a:xfrm>
              <a:prstGeom prst="rect">
                <a:avLst/>
              </a:prstGeom>
              <a:noFill/>
            </p:spPr>
            <p:txBody>
              <a:bodyPr wrap="none" rtlCol="0">
                <a:spAutoFit/>
              </a:bodyPr>
              <a:lstStyle/>
              <a:p>
                <a:r>
                  <a:rPr lang="en-US" altLang="zh-CN" dirty="0"/>
                  <a:t>D                                                       E                                                F</a:t>
                </a:r>
                <a:endParaRPr lang="zh-CN" altLang="en-US" dirty="0"/>
              </a:p>
            </p:txBody>
          </p:sp>
        </p:grpSp>
        <p:sp>
          <p:nvSpPr>
            <p:cNvPr id="19" name="文本框 18">
              <a:extLst>
                <a:ext uri="{FF2B5EF4-FFF2-40B4-BE49-F238E27FC236}">
                  <a16:creationId xmlns:a16="http://schemas.microsoft.com/office/drawing/2014/main" id="{F86212FA-6013-AA8E-9660-58F8F9004CB1}"/>
                </a:ext>
              </a:extLst>
            </p:cNvPr>
            <p:cNvSpPr txBox="1"/>
            <p:nvPr/>
          </p:nvSpPr>
          <p:spPr>
            <a:xfrm>
              <a:off x="3982145" y="2738805"/>
              <a:ext cx="1137672" cy="307777"/>
            </a:xfrm>
            <a:prstGeom prst="rect">
              <a:avLst/>
            </a:prstGeom>
            <a:noFill/>
          </p:spPr>
          <p:txBody>
            <a:bodyPr wrap="square" rtlCol="0">
              <a:spAutoFit/>
            </a:bodyPr>
            <a:lstStyle/>
            <a:p>
              <a:r>
                <a:rPr lang="en-US" altLang="zh-CN" sz="1400" i="1" dirty="0">
                  <a:solidFill>
                    <a:schemeClr val="bg1"/>
                  </a:solidFill>
                </a:rPr>
                <a:t>Fast_CEN</a:t>
              </a:r>
              <a:endParaRPr lang="zh-CN" altLang="en-US" sz="1400" i="1" dirty="0">
                <a:solidFill>
                  <a:schemeClr val="bg1"/>
                </a:solidFill>
              </a:endParaRPr>
            </a:p>
          </p:txBody>
        </p:sp>
        <p:sp>
          <p:nvSpPr>
            <p:cNvPr id="22" name="文本框 21">
              <a:extLst>
                <a:ext uri="{FF2B5EF4-FFF2-40B4-BE49-F238E27FC236}">
                  <a16:creationId xmlns:a16="http://schemas.microsoft.com/office/drawing/2014/main" id="{C681262F-8710-06E2-26AA-625B4C7C4024}"/>
                </a:ext>
              </a:extLst>
            </p:cNvPr>
            <p:cNvSpPr txBox="1"/>
            <p:nvPr/>
          </p:nvSpPr>
          <p:spPr>
            <a:xfrm>
              <a:off x="6549632" y="2738805"/>
              <a:ext cx="1137672" cy="307777"/>
            </a:xfrm>
            <a:prstGeom prst="rect">
              <a:avLst/>
            </a:prstGeom>
            <a:noFill/>
          </p:spPr>
          <p:txBody>
            <a:bodyPr wrap="square" rtlCol="0">
              <a:spAutoFit/>
            </a:bodyPr>
            <a:lstStyle/>
            <a:p>
              <a:r>
                <a:rPr lang="en-US" altLang="zh-CN" sz="1400" i="1" dirty="0">
                  <a:solidFill>
                    <a:schemeClr val="bg1"/>
                  </a:solidFill>
                </a:rPr>
                <a:t>Fast_CEN</a:t>
              </a:r>
              <a:endParaRPr lang="zh-CN" altLang="en-US" sz="1400" i="1" dirty="0">
                <a:solidFill>
                  <a:schemeClr val="bg1"/>
                </a:solidFill>
              </a:endParaRPr>
            </a:p>
          </p:txBody>
        </p:sp>
        <p:pic>
          <p:nvPicPr>
            <p:cNvPr id="10" name="图片 9">
              <a:extLst>
                <a:ext uri="{FF2B5EF4-FFF2-40B4-BE49-F238E27FC236}">
                  <a16:creationId xmlns:a16="http://schemas.microsoft.com/office/drawing/2014/main" id="{7CB694A0-A69D-2780-0EB5-CFA25E13BE03}"/>
                </a:ext>
              </a:extLst>
            </p:cNvPr>
            <p:cNvPicPr>
              <a:picLocks noChangeAspect="1"/>
            </p:cNvPicPr>
            <p:nvPr/>
          </p:nvPicPr>
          <p:blipFill>
            <a:blip r:embed="rId7"/>
            <a:stretch>
              <a:fillRect/>
            </a:stretch>
          </p:blipFill>
          <p:spPr>
            <a:xfrm>
              <a:off x="780502" y="2609976"/>
              <a:ext cx="2741592" cy="2218975"/>
            </a:xfrm>
            <a:prstGeom prst="rect">
              <a:avLst/>
            </a:prstGeom>
          </p:spPr>
        </p:pic>
      </p:grpSp>
    </p:spTree>
    <p:extLst>
      <p:ext uri="{BB962C8B-B14F-4D97-AF65-F5344CB8AC3E}">
        <p14:creationId xmlns:p14="http://schemas.microsoft.com/office/powerpoint/2010/main" val="569606429"/>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21000</TotalTime>
  <Words>643</Words>
  <Application>Microsoft Office PowerPoint</Application>
  <PresentationFormat>全屏显示(4:3)</PresentationFormat>
  <Paragraphs>43</Paragraphs>
  <Slides>9</Slides>
  <Notes>1</Notes>
  <HiddenSlides>0</HiddenSlides>
  <MMClips>0</MMClips>
  <ScaleCrop>false</ScaleCrop>
  <HeadingPairs>
    <vt:vector size="8" baseType="variant">
      <vt:variant>
        <vt:lpstr>已用的字体</vt:lpstr>
      </vt:variant>
      <vt:variant>
        <vt:i4>5</vt:i4>
      </vt:variant>
      <vt:variant>
        <vt:lpstr>主题</vt:lpstr>
      </vt:variant>
      <vt:variant>
        <vt:i4>1</vt:i4>
      </vt:variant>
      <vt:variant>
        <vt:lpstr>嵌入 OLE 服务器</vt:lpstr>
      </vt:variant>
      <vt:variant>
        <vt:i4>1</vt:i4>
      </vt:variant>
      <vt:variant>
        <vt:lpstr>幻灯片标题</vt:lpstr>
      </vt:variant>
      <vt:variant>
        <vt:i4>9</vt:i4>
      </vt:variant>
    </vt:vector>
  </HeadingPairs>
  <TitlesOfParts>
    <vt:vector size="16" baseType="lpstr">
      <vt:lpstr>等线</vt:lpstr>
      <vt:lpstr>Arial</vt:lpstr>
      <vt:lpstr>Calibri</vt:lpstr>
      <vt:lpstr>Calibri Light</vt:lpstr>
      <vt:lpstr>Times New Roman</vt:lpstr>
      <vt:lpstr>Office 主题​​</vt:lpstr>
      <vt:lpstr>Prism 8</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Dai Changbo</dc:creator>
  <cp:lastModifiedBy>Changbo Dai</cp:lastModifiedBy>
  <cp:revision>851</cp:revision>
  <cp:lastPrinted>2021-11-24T11:10:12Z</cp:lastPrinted>
  <dcterms:created xsi:type="dcterms:W3CDTF">2021-01-06T00:42:10Z</dcterms:created>
  <dcterms:modified xsi:type="dcterms:W3CDTF">2024-09-25T01:26:40Z</dcterms:modified>
</cp:coreProperties>
</file>