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>
        <p:scale>
          <a:sx n="87" d="100"/>
          <a:sy n="87" d="100"/>
        </p:scale>
        <p:origin x="280" y="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FD2A4-5235-4583-A103-2D3D2147CC0A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0B573-A9A0-4102-95CE-8866533645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57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0B573-A9A0-4102-95CE-8866533645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30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075793-3BE1-FBD8-92D5-6A9A0C427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9038DD4-2F86-D417-AB9F-14782E8DF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E3CA6F-DE9A-974F-3EF7-0B9922554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EA716D-1A83-B8D5-07F1-9E70E080C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0483C8-6347-49DA-2738-748560E8D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91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DB48CE-F33E-0524-3F99-EFEC319A0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F07723-7E4A-8B77-5094-87DDCE229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2EB107-9BC7-4554-63CF-09017A61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61286C-E102-C095-6E65-0DC69D2B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1161B3-2BFC-415A-45E5-C130252F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8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39CF4FD-9F37-960C-9CBD-A14A4014A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7085A51-B279-99D7-75A1-8A6DDE810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C1F94F-46C7-87B3-65FD-5AC6D321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A44725-A4FF-9FD9-9705-2EB34DF9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A4F5AC-D536-399B-C6B5-FCEACAE20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50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447E9C-EBDB-FCF7-463A-8E9E4B16B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F4A469-1185-0558-24BD-4D3890539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851156-EBBA-DB65-5D8A-107388DB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DACD48-222C-E5F5-6A1F-717313FC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0CEDFB-89C9-B8EB-6956-093863F0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12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431E1C-76BF-5544-844C-0839D763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674B49-B87E-E37F-CA78-647096510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8C2CA7-B12B-F37F-D920-376209D7C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E81CFF-D3AE-D582-962E-EFCBFAD8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20F3A3-9BA6-C7ED-0765-9F114F3B9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8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5D7CF4-E065-1634-919C-87718613C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EA6AB0-CDC9-3860-7276-E0BE6FE6E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522202-800C-CDD4-9AB7-650304FF3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C68983-61B5-D6C8-9899-A84FC681E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E0CF06-9334-129F-A897-ADD82C695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9E3D5-BA74-FD4A-1D2B-96FD896A0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28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43104B-318B-66F1-77B6-DAF72629D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42E0B7-0780-79A0-C282-FB5173A56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4C60901-301C-D851-F0A9-B18D6FD97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91311E-08D4-C2EE-D05F-BBEEF91D56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056E979-8FC4-A6AB-7C4E-9EBF38E7E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B3E43D-A8D0-B925-0DFF-41950C2B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3147CF2-E9BC-81E5-ED14-46FECF88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ED6E69-9822-CBB3-BC74-B736B005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36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D5D7A4-9A28-E0B7-AA3D-BA8487B3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9E4A16-C8BF-5D1C-B379-B80AA637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4666300-9631-49D8-521B-FB38E58D6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DD8C262-707C-0EFA-665F-25CA65A4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00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8F7639A-C378-BD5B-69EC-541010DA4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EDBB3A2-8B68-FE1F-787E-80726F193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57FADE-8384-CB86-1ED2-B81AF1F8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60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21CAA5-14B9-8D18-21C6-8711D8D7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A8FF9D-5710-8334-1ACB-1281323CE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DDD525A-9EF6-6957-4FE1-7E21BF3DB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4E8057-F464-4E21-A89A-BC67AFFD0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A14FC8-0D50-374E-F238-E0605A7C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A01291-2428-D30D-763F-842E1DCB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2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E4F544-F126-F53A-152C-42797556E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8B71A65-5C3F-D0E5-C11B-90F97F462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F52834-B650-08A3-4C2E-2E4F1D191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671F267-9C2B-80BA-E2E4-3F7CB020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33BC4F-647F-3510-3161-76C55462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3262B8-7CA5-44A1-A1DF-7BD7F644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5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6631BF4-7E83-4025-2DCF-09A232D2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70CEDD-8557-567F-FE61-732206801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D479CE-EF39-33A7-1C00-9EC9B0B0B4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F6D8-C97C-4D8A-BD88-01051063AE85}" type="datetimeFigureOut">
              <a:rPr kumimoji="1" lang="ja-JP" altLang="en-US" smtClean="0"/>
              <a:t>2025/4/20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D1799D-F9CA-78C9-FC2A-EF1E2AC16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153E49-A070-38F9-7A4A-9B41B8B8D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15CD4-581F-45A9-BF2B-5A28147F64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83D2C2D-4BB8-6246-0090-63B43598A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440738"/>
              </p:ext>
            </p:extLst>
          </p:nvPr>
        </p:nvGraphicFramePr>
        <p:xfrm>
          <a:off x="141315" y="141311"/>
          <a:ext cx="11822085" cy="66058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3253">
                  <a:extLst>
                    <a:ext uri="{9D8B030D-6E8A-4147-A177-3AD203B41FA5}">
                      <a16:colId xmlns:a16="http://schemas.microsoft.com/office/drawing/2014/main" val="1776796759"/>
                    </a:ext>
                  </a:extLst>
                </a:gridCol>
                <a:gridCol w="1682631">
                  <a:extLst>
                    <a:ext uri="{9D8B030D-6E8A-4147-A177-3AD203B41FA5}">
                      <a16:colId xmlns:a16="http://schemas.microsoft.com/office/drawing/2014/main" val="4286875546"/>
                    </a:ext>
                  </a:extLst>
                </a:gridCol>
                <a:gridCol w="698576">
                  <a:extLst>
                    <a:ext uri="{9D8B030D-6E8A-4147-A177-3AD203B41FA5}">
                      <a16:colId xmlns:a16="http://schemas.microsoft.com/office/drawing/2014/main" val="3048813443"/>
                    </a:ext>
                  </a:extLst>
                </a:gridCol>
                <a:gridCol w="698576">
                  <a:extLst>
                    <a:ext uri="{9D8B030D-6E8A-4147-A177-3AD203B41FA5}">
                      <a16:colId xmlns:a16="http://schemas.microsoft.com/office/drawing/2014/main" val="1550606924"/>
                    </a:ext>
                  </a:extLst>
                </a:gridCol>
                <a:gridCol w="1222514">
                  <a:extLst>
                    <a:ext uri="{9D8B030D-6E8A-4147-A177-3AD203B41FA5}">
                      <a16:colId xmlns:a16="http://schemas.microsoft.com/office/drawing/2014/main" val="2824204553"/>
                    </a:ext>
                  </a:extLst>
                </a:gridCol>
                <a:gridCol w="1141906">
                  <a:extLst>
                    <a:ext uri="{9D8B030D-6E8A-4147-A177-3AD203B41FA5}">
                      <a16:colId xmlns:a16="http://schemas.microsoft.com/office/drawing/2014/main" val="2120099835"/>
                    </a:ext>
                  </a:extLst>
                </a:gridCol>
                <a:gridCol w="1319910">
                  <a:extLst>
                    <a:ext uri="{9D8B030D-6E8A-4147-A177-3AD203B41FA5}">
                      <a16:colId xmlns:a16="http://schemas.microsoft.com/office/drawing/2014/main" val="2805334992"/>
                    </a:ext>
                  </a:extLst>
                </a:gridCol>
                <a:gridCol w="2246869">
                  <a:extLst>
                    <a:ext uri="{9D8B030D-6E8A-4147-A177-3AD203B41FA5}">
                      <a16:colId xmlns:a16="http://schemas.microsoft.com/office/drawing/2014/main" val="2611649219"/>
                    </a:ext>
                  </a:extLst>
                </a:gridCol>
                <a:gridCol w="2377850">
                  <a:extLst>
                    <a:ext uri="{9D8B030D-6E8A-4147-A177-3AD203B41FA5}">
                      <a16:colId xmlns:a16="http://schemas.microsoft.com/office/drawing/2014/main" val="1990178512"/>
                    </a:ext>
                  </a:extLst>
                </a:gridCol>
              </a:tblGrid>
              <a:tr h="3048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No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Author (Year)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Valvular disease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 or 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Surgery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Additional procedures during surgery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Outcome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305166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Roberts et al (1969)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MR/ 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and MVR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Operative death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72184234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Sudden death 5 years after surgery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656609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Veinot et al.(1998)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Sudden death 6 years after surgery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701565672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Flores et al. (2001)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782464443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Castillo et al. (2009)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IE/AR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351885649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Vaishnava et al. (2011)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ASR, MS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and MVR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CABG and D&amp;R of the ALCX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 for occluded ALCX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039731549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Mennuni et al. (2011)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357626106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Yokoyama et al. (2012)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024705228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Acosta-Vélez et al. (2014 )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CI for occluding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47947317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Liebrich et al. (2015)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927047264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Remodeling method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3823785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974872793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86599929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521419918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010017989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Harky et al. (2017)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Uneventful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614774702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Alameddine et al. (2019)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CI for occluded ALCX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603939280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CI for occluded ALCX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910171511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CABG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037366370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CABG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626438721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 recovery 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 despite ALCX stenosis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396332997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741298307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510398394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Fabozzo et al. (2019)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MVP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Recovery after VA-ECMO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 for occluded ALCX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929685441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Ujihira et al. (2019)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Preparation for CI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959756401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1086684414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674536511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Botta et al. (2020)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IE/AR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406409098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4118211708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same as above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available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615405530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Mbai et al.  (2020)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Preparation for CI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841275858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Kang et al. (2020)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Preparation for CI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248891565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Fukunaga et al. (2021)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Remodeling method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Not in particular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792501142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Aldauig et al. (2021)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Female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TAVR 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High-position valve implantation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2692611305"/>
                  </a:ext>
                </a:extLst>
              </a:tr>
              <a:tr h="1506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Thilak et al. (2024)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ASR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Bentall method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D&amp;R of the ALCX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/>
                </a:tc>
                <a:extLst>
                  <a:ext uri="{0D108BD9-81ED-4DB2-BD59-A6C34878D82A}">
                    <a16:rowId xmlns:a16="http://schemas.microsoft.com/office/drawing/2014/main" val="3870285741"/>
                  </a:ext>
                </a:extLst>
              </a:tr>
              <a:tr h="29672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our case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Male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AR, MV anuerysm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BAV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AVR </a:t>
                      </a:r>
                      <a:r>
                        <a:rPr lang="en-US" sz="900" u="none" strike="noStrike">
                          <a:effectLst/>
                        </a:rPr>
                        <a:t>and MVP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Selection of undersized PV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CABG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Uneventful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4373" marR="4373" marT="437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9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12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686</Words>
  <Application>Microsoft Office PowerPoint</Application>
  <PresentationFormat>ワイド画面</PresentationFormat>
  <Paragraphs>334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貢之 古川</dc:creator>
  <cp:lastModifiedBy>貢之 古川</cp:lastModifiedBy>
  <cp:revision>6</cp:revision>
  <dcterms:created xsi:type="dcterms:W3CDTF">2025-04-14T11:14:14Z</dcterms:created>
  <dcterms:modified xsi:type="dcterms:W3CDTF">2025-04-20T05:28:15Z</dcterms:modified>
</cp:coreProperties>
</file>