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5959"/>
    <a:srgbClr val="FDFDFD"/>
    <a:srgbClr val="F9F9F9"/>
    <a:srgbClr val="FFDDDD"/>
    <a:srgbClr val="F1E8F8"/>
    <a:srgbClr val="FFFFFF"/>
    <a:srgbClr val="FFF3FF"/>
    <a:srgbClr val="FFCCFF"/>
    <a:srgbClr val="FEF6F0"/>
    <a:srgbClr val="C5E0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75" d="100"/>
          <a:sy n="75" d="100"/>
        </p:scale>
        <p:origin x="301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F:\VR%20quali%20study%20backup\1b%20BMC%20Dig%20Health%20response%20to%20review\breakdown%20of%20discipline%20dat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v>medical</c:v>
          </c:tx>
          <c:spPr>
            <a:solidFill>
              <a:srgbClr val="537DC9"/>
            </a:solidFill>
            <a:ln>
              <a:noFill/>
            </a:ln>
            <a:effectLst/>
          </c:spPr>
          <c:invertIfNegative val="0"/>
          <c:cat>
            <c:strRef>
              <c:f>'comparing %s'!$C$3:$N$3</c:f>
              <c:strCache>
                <c:ptCount val="12"/>
                <c:pt idx="0">
                  <c:v>Simulations and workplace training </c:v>
                </c:pt>
                <c:pt idx="1">
                  <c:v>Educational clinical learning </c:v>
                </c:pt>
                <c:pt idx="2">
                  <c:v>Rehabilitation or physical therapy</c:v>
                </c:pt>
                <c:pt idx="3">
                  <c:v>Education of patients and families</c:v>
                </c:pt>
                <c:pt idx="4">
                  <c:v>Counselling and psychologial therapy </c:v>
                </c:pt>
                <c:pt idx="5">
                  <c:v>Surgical procedures</c:v>
                </c:pt>
                <c:pt idx="6">
                  <c:v>Pain management</c:v>
                </c:pt>
                <c:pt idx="7">
                  <c:v>Other therapeutic applications </c:v>
                </c:pt>
                <c:pt idx="8">
                  <c:v>Hospital tours and orientation</c:v>
                </c:pt>
                <c:pt idx="9">
                  <c:v>Familiarisation to clinical enviornments</c:v>
                </c:pt>
                <c:pt idx="10">
                  <c:v>Hospital design and planning </c:v>
                </c:pt>
                <c:pt idx="11">
                  <c:v>No possible uses </c:v>
                </c:pt>
              </c:strCache>
            </c:strRef>
          </c:cat>
          <c:val>
            <c:numRef>
              <c:f>'comparing %s'!$C$7:$N$7</c:f>
              <c:numCache>
                <c:formatCode>0.00</c:formatCode>
                <c:ptCount val="12"/>
                <c:pt idx="0">
                  <c:v>72.727272727272734</c:v>
                </c:pt>
                <c:pt idx="1">
                  <c:v>78.787878787878782</c:v>
                </c:pt>
                <c:pt idx="2">
                  <c:v>75.757575757575751</c:v>
                </c:pt>
                <c:pt idx="3">
                  <c:v>60.606060606060609</c:v>
                </c:pt>
                <c:pt idx="4">
                  <c:v>57.575757575757578</c:v>
                </c:pt>
                <c:pt idx="5">
                  <c:v>66.666666666666657</c:v>
                </c:pt>
                <c:pt idx="6">
                  <c:v>57.575757575757578</c:v>
                </c:pt>
                <c:pt idx="7">
                  <c:v>0</c:v>
                </c:pt>
                <c:pt idx="8">
                  <c:v>36.363636363636367</c:v>
                </c:pt>
                <c:pt idx="9">
                  <c:v>33.333333333333329</c:v>
                </c:pt>
                <c:pt idx="10">
                  <c:v>36.363636363636367</c:v>
                </c:pt>
                <c:pt idx="1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CF7-4B4B-B4CA-7A1417074330}"/>
            </c:ext>
          </c:extLst>
        </c:ser>
        <c:ser>
          <c:idx val="1"/>
          <c:order val="1"/>
          <c:tx>
            <c:v>nursing</c:v>
          </c:tx>
          <c:spPr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'comparing %s'!$C$3:$N$3</c:f>
              <c:strCache>
                <c:ptCount val="12"/>
                <c:pt idx="0">
                  <c:v>Simulations and workplace training </c:v>
                </c:pt>
                <c:pt idx="1">
                  <c:v>Educational clinical learning </c:v>
                </c:pt>
                <c:pt idx="2">
                  <c:v>Rehabilitation or physical therapy</c:v>
                </c:pt>
                <c:pt idx="3">
                  <c:v>Education of patients and families</c:v>
                </c:pt>
                <c:pt idx="4">
                  <c:v>Counselling and psychologial therapy </c:v>
                </c:pt>
                <c:pt idx="5">
                  <c:v>Surgical procedures</c:v>
                </c:pt>
                <c:pt idx="6">
                  <c:v>Pain management</c:v>
                </c:pt>
                <c:pt idx="7">
                  <c:v>Other therapeutic applications </c:v>
                </c:pt>
                <c:pt idx="8">
                  <c:v>Hospital tours and orientation</c:v>
                </c:pt>
                <c:pt idx="9">
                  <c:v>Familiarisation to clinical enviornments</c:v>
                </c:pt>
                <c:pt idx="10">
                  <c:v>Hospital design and planning </c:v>
                </c:pt>
                <c:pt idx="11">
                  <c:v>No possible uses </c:v>
                </c:pt>
              </c:strCache>
            </c:strRef>
          </c:cat>
          <c:val>
            <c:numRef>
              <c:f>'comparing %s'!$C$12:$N$12</c:f>
              <c:numCache>
                <c:formatCode>0.00</c:formatCode>
                <c:ptCount val="12"/>
                <c:pt idx="0">
                  <c:v>86.274509803921575</c:v>
                </c:pt>
                <c:pt idx="1">
                  <c:v>88.235294117647058</c:v>
                </c:pt>
                <c:pt idx="2">
                  <c:v>62.745098039215684</c:v>
                </c:pt>
                <c:pt idx="3">
                  <c:v>68.627450980392155</c:v>
                </c:pt>
                <c:pt idx="4">
                  <c:v>58.82352941176471</c:v>
                </c:pt>
                <c:pt idx="5">
                  <c:v>47.058823529411761</c:v>
                </c:pt>
                <c:pt idx="6">
                  <c:v>45.098039215686278</c:v>
                </c:pt>
                <c:pt idx="7">
                  <c:v>7.8431372549019605</c:v>
                </c:pt>
                <c:pt idx="8">
                  <c:v>54.901960784313729</c:v>
                </c:pt>
                <c:pt idx="9">
                  <c:v>49.019607843137251</c:v>
                </c:pt>
                <c:pt idx="10">
                  <c:v>49.019607843137251</c:v>
                </c:pt>
                <c:pt idx="11">
                  <c:v>3.9215686274509802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CF7-4B4B-B4CA-7A1417074330}"/>
            </c:ext>
          </c:extLst>
        </c:ser>
        <c:ser>
          <c:idx val="2"/>
          <c:order val="2"/>
          <c:tx>
            <c:v>AH</c:v>
          </c:tx>
          <c:spPr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'comparing %s'!$C$3:$N$3</c:f>
              <c:strCache>
                <c:ptCount val="12"/>
                <c:pt idx="0">
                  <c:v>Simulations and workplace training </c:v>
                </c:pt>
                <c:pt idx="1">
                  <c:v>Educational clinical learning </c:v>
                </c:pt>
                <c:pt idx="2">
                  <c:v>Rehabilitation or physical therapy</c:v>
                </c:pt>
                <c:pt idx="3">
                  <c:v>Education of patients and families</c:v>
                </c:pt>
                <c:pt idx="4">
                  <c:v>Counselling and psychologial therapy </c:v>
                </c:pt>
                <c:pt idx="5">
                  <c:v>Surgical procedures</c:v>
                </c:pt>
                <c:pt idx="6">
                  <c:v>Pain management</c:v>
                </c:pt>
                <c:pt idx="7">
                  <c:v>Other therapeutic applications </c:v>
                </c:pt>
                <c:pt idx="8">
                  <c:v>Hospital tours and orientation</c:v>
                </c:pt>
                <c:pt idx="9">
                  <c:v>Familiarisation to clinical enviornments</c:v>
                </c:pt>
                <c:pt idx="10">
                  <c:v>Hospital design and planning </c:v>
                </c:pt>
                <c:pt idx="11">
                  <c:v>No possible uses </c:v>
                </c:pt>
              </c:strCache>
            </c:strRef>
          </c:cat>
          <c:val>
            <c:numRef>
              <c:f>'comparing %s'!$C$17:$N$17</c:f>
              <c:numCache>
                <c:formatCode>0.000</c:formatCode>
                <c:ptCount val="12"/>
                <c:pt idx="0">
                  <c:v>80.769230769230774</c:v>
                </c:pt>
                <c:pt idx="1">
                  <c:v>71.15384615384616</c:v>
                </c:pt>
                <c:pt idx="2">
                  <c:v>67.307692307692307</c:v>
                </c:pt>
                <c:pt idx="3">
                  <c:v>65.384615384615387</c:v>
                </c:pt>
                <c:pt idx="4">
                  <c:v>51.923076923076927</c:v>
                </c:pt>
                <c:pt idx="5">
                  <c:v>46.153846153846153</c:v>
                </c:pt>
                <c:pt idx="6">
                  <c:v>48.07692307692308</c:v>
                </c:pt>
                <c:pt idx="7">
                  <c:v>19.230769230769234</c:v>
                </c:pt>
                <c:pt idx="8">
                  <c:v>44.230769230769226</c:v>
                </c:pt>
                <c:pt idx="9">
                  <c:v>40.384615384615387</c:v>
                </c:pt>
                <c:pt idx="10">
                  <c:v>32.692307692307693</c:v>
                </c:pt>
                <c:pt idx="1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CF7-4B4B-B4CA-7A14170743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247136831"/>
        <c:axId val="1198104687"/>
      </c:barChart>
      <c:catAx>
        <c:axId val="1247136831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198104687"/>
        <c:crosses val="autoZero"/>
        <c:auto val="1"/>
        <c:lblAlgn val="ctr"/>
        <c:lblOffset val="100"/>
        <c:noMultiLvlLbl val="0"/>
      </c:catAx>
      <c:valAx>
        <c:axId val="1198104687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lgDash"/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24713683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800" baseline="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78B2E-6790-43C1-A8DE-63AD79AD7F9E}" type="datetimeFigureOut">
              <a:rPr lang="en-AU" smtClean="0"/>
              <a:t>18/09/2023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67113-BF27-416D-9F94-98CF0483A9F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07789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78B2E-6790-43C1-A8DE-63AD79AD7F9E}" type="datetimeFigureOut">
              <a:rPr lang="en-AU" smtClean="0"/>
              <a:t>18/09/2023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67113-BF27-416D-9F94-98CF0483A9F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62086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78B2E-6790-43C1-A8DE-63AD79AD7F9E}" type="datetimeFigureOut">
              <a:rPr lang="en-AU" smtClean="0"/>
              <a:t>18/09/2023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67113-BF27-416D-9F94-98CF0483A9F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78195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78B2E-6790-43C1-A8DE-63AD79AD7F9E}" type="datetimeFigureOut">
              <a:rPr lang="en-AU" smtClean="0"/>
              <a:t>18/09/2023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67113-BF27-416D-9F94-98CF0483A9F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89664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78B2E-6790-43C1-A8DE-63AD79AD7F9E}" type="datetimeFigureOut">
              <a:rPr lang="en-AU" smtClean="0"/>
              <a:t>18/09/2023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67113-BF27-416D-9F94-98CF0483A9F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67651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78B2E-6790-43C1-A8DE-63AD79AD7F9E}" type="datetimeFigureOut">
              <a:rPr lang="en-AU" smtClean="0"/>
              <a:t>18/09/2023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67113-BF27-416D-9F94-98CF0483A9F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16055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78B2E-6790-43C1-A8DE-63AD79AD7F9E}" type="datetimeFigureOut">
              <a:rPr lang="en-AU" smtClean="0"/>
              <a:t>18/09/2023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67113-BF27-416D-9F94-98CF0483A9F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82500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78B2E-6790-43C1-A8DE-63AD79AD7F9E}" type="datetimeFigureOut">
              <a:rPr lang="en-AU" smtClean="0"/>
              <a:t>18/09/2023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67113-BF27-416D-9F94-98CF0483A9F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56831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78B2E-6790-43C1-A8DE-63AD79AD7F9E}" type="datetimeFigureOut">
              <a:rPr lang="en-AU" smtClean="0"/>
              <a:t>18/09/2023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67113-BF27-416D-9F94-98CF0483A9F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13573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78B2E-6790-43C1-A8DE-63AD79AD7F9E}" type="datetimeFigureOut">
              <a:rPr lang="en-AU" smtClean="0"/>
              <a:t>18/09/2023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67113-BF27-416D-9F94-98CF0483A9F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21143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78B2E-6790-43C1-A8DE-63AD79AD7F9E}" type="datetimeFigureOut">
              <a:rPr lang="en-AU" smtClean="0"/>
              <a:t>18/09/2023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67113-BF27-416D-9F94-98CF0483A9F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55121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478B2E-6790-43C1-A8DE-63AD79AD7F9E}" type="datetimeFigureOut">
              <a:rPr lang="en-AU" smtClean="0"/>
              <a:t>18/09/2023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267113-BF27-416D-9F94-98CF0483A9F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33476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C26DB905-D541-1D68-C1EB-8ACA276AE64D}"/>
              </a:ext>
            </a:extLst>
          </p:cNvPr>
          <p:cNvGrpSpPr/>
          <p:nvPr/>
        </p:nvGrpSpPr>
        <p:grpSpPr>
          <a:xfrm>
            <a:off x="337820" y="606257"/>
            <a:ext cx="6162302" cy="6880393"/>
            <a:chOff x="337820" y="606257"/>
            <a:chExt cx="6162302" cy="6880393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D7E7A59-1438-3532-5158-8642E3E53F25}"/>
                </a:ext>
              </a:extLst>
            </p:cNvPr>
            <p:cNvSpPr txBox="1"/>
            <p:nvPr/>
          </p:nvSpPr>
          <p:spPr>
            <a:xfrm>
              <a:off x="337820" y="606257"/>
              <a:ext cx="61623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Supplementary File 3: Perceived utility of VR within a hospital setting, according to professional clinical discipline  </a:t>
              </a:r>
              <a:endParaRPr lang="en-AU" sz="1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D36C3DA-C4F0-BC79-9F1B-B39CA205680F}"/>
                </a:ext>
              </a:extLst>
            </p:cNvPr>
            <p:cNvSpPr txBox="1"/>
            <p:nvPr/>
          </p:nvSpPr>
          <p:spPr>
            <a:xfrm>
              <a:off x="337820" y="6163211"/>
              <a:ext cx="6052225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1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This figure represents a breakdown of the data presented in Table 2, according to the clinical discipline of respondents (medical in blue, nursing in yellow, and allied health professionals in green). </a:t>
              </a:r>
              <a:r>
                <a:rPr lang="en-AU" sz="10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Bars represent the proportion of respondents within each discipline who selected each option, expressed as a percentage (relative to a total of n=33 medical, n=51 nursing and n=52 allied health respondents, respectively). </a:t>
              </a:r>
              <a:r>
                <a:rPr lang="en-AU" sz="1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Participants could select multiple options; therefore, cumulative percentages are greater than 100%. </a:t>
              </a:r>
            </a:p>
            <a:p>
              <a:endParaRPr lang="en-AU" sz="10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  <a:p>
              <a:r>
                <a:rPr lang="en-AU" sz="1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*Other beneficial applications were those identified by participants that did not appear in the multiple-choice list of responses. </a:t>
              </a:r>
              <a:endParaRPr lang="en-AU" sz="10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6" name="Chart 5">
              <a:extLst>
                <a:ext uri="{FF2B5EF4-FFF2-40B4-BE49-F238E27FC236}">
                  <a16:creationId xmlns:a16="http://schemas.microsoft.com/office/drawing/2014/main" id="{31E21796-5AE5-2A23-0101-A02B0E131AE8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881619641"/>
                </p:ext>
              </p:extLst>
            </p:nvPr>
          </p:nvGraphicFramePr>
          <p:xfrm>
            <a:off x="766536" y="2452675"/>
            <a:ext cx="5733586" cy="349346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F0CBF49C-8ADB-E7C9-13F7-4A268ACEFEE5}"/>
                </a:ext>
              </a:extLst>
            </p:cNvPr>
            <p:cNvGrpSpPr/>
            <p:nvPr/>
          </p:nvGrpSpPr>
          <p:grpSpPr>
            <a:xfrm>
              <a:off x="415925" y="2609850"/>
              <a:ext cx="273050" cy="3194050"/>
              <a:chOff x="311150" y="2774950"/>
              <a:chExt cx="273050" cy="3194050"/>
            </a:xfrm>
          </p:grpSpPr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A0763FE6-8B0A-237B-C47A-A5C3F7A68879}"/>
                  </a:ext>
                </a:extLst>
              </p:cNvPr>
              <p:cNvSpPr/>
              <p:nvPr/>
            </p:nvSpPr>
            <p:spPr>
              <a:xfrm>
                <a:off x="311150" y="4918075"/>
                <a:ext cx="273050" cy="784226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rtlCol="0" anchor="ctr"/>
              <a:lstStyle/>
              <a:p>
                <a:pPr algn="ctr"/>
                <a:r>
                  <a:rPr lang="en-US" sz="1000" i="1" dirty="0">
                    <a:solidFill>
                      <a:schemeClr val="bg1">
                        <a:lumMod val="50000"/>
                      </a:schemeClr>
                    </a:solidFill>
                  </a:rPr>
                  <a:t>Design </a:t>
                </a:r>
                <a:endParaRPr lang="en-AU" sz="1000" i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DDDEA787-050D-35BB-E6F3-2E1273C4689E}"/>
                  </a:ext>
                </a:extLst>
              </p:cNvPr>
              <p:cNvSpPr/>
              <p:nvPr/>
            </p:nvSpPr>
            <p:spPr>
              <a:xfrm>
                <a:off x="311150" y="3397249"/>
                <a:ext cx="273050" cy="1533525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rtlCol="0" anchor="ctr"/>
              <a:lstStyle/>
              <a:p>
                <a:pPr algn="ctr"/>
                <a:r>
                  <a:rPr lang="en-US" sz="1000" i="1" dirty="0">
                    <a:solidFill>
                      <a:schemeClr val="bg1">
                        <a:lumMod val="50000"/>
                      </a:schemeClr>
                    </a:solidFill>
                  </a:rPr>
                  <a:t>Therapeutic</a:t>
                </a:r>
                <a:endParaRPr lang="en-AU" sz="1000" i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88AA559C-7B15-C7B1-0559-1EE492AA8FFC}"/>
                  </a:ext>
                </a:extLst>
              </p:cNvPr>
              <p:cNvSpPr/>
              <p:nvPr/>
            </p:nvSpPr>
            <p:spPr>
              <a:xfrm>
                <a:off x="311150" y="2774950"/>
                <a:ext cx="273050" cy="622300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rtlCol="0" anchor="ctr"/>
              <a:lstStyle/>
              <a:p>
                <a:pPr algn="ctr"/>
                <a:r>
                  <a:rPr lang="en-US" sz="1000" i="1" dirty="0">
                    <a:solidFill>
                      <a:schemeClr val="bg1">
                        <a:lumMod val="50000"/>
                      </a:schemeClr>
                    </a:solidFill>
                  </a:rPr>
                  <a:t>Education</a:t>
                </a:r>
                <a:endParaRPr lang="en-AU" sz="1000" i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5FD91931-A295-6180-D25B-E31520C3A90F}"/>
                  </a:ext>
                </a:extLst>
              </p:cNvPr>
              <p:cNvSpPr/>
              <p:nvPr/>
            </p:nvSpPr>
            <p:spPr>
              <a:xfrm>
                <a:off x="311150" y="5701328"/>
                <a:ext cx="273050" cy="26767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rtlCol="0" anchor="ctr"/>
              <a:lstStyle/>
              <a:p>
                <a:pPr algn="ctr"/>
                <a:endParaRPr lang="en-AU" sz="1000" i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9B3A0798-81C5-40CF-4A1A-3524D89E47A6}"/>
                </a:ext>
              </a:extLst>
            </p:cNvPr>
            <p:cNvGrpSpPr/>
            <p:nvPr/>
          </p:nvGrpSpPr>
          <p:grpSpPr>
            <a:xfrm>
              <a:off x="3911956" y="1168364"/>
              <a:ext cx="2518094" cy="863600"/>
              <a:chOff x="2236786" y="1517659"/>
              <a:chExt cx="2518094" cy="863600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EB1D495D-BC58-7FB5-94C0-C53835E767D2}"/>
                  </a:ext>
                </a:extLst>
              </p:cNvPr>
              <p:cNvSpPr/>
              <p:nvPr/>
            </p:nvSpPr>
            <p:spPr>
              <a:xfrm>
                <a:off x="3680370" y="1647686"/>
                <a:ext cx="180199" cy="180199"/>
              </a:xfrm>
              <a:prstGeom prst="rect">
                <a:avLst/>
              </a:prstGeom>
              <a:solidFill>
                <a:srgbClr val="537DC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1F6F53E0-BA5C-4D37-944E-F4159F58623F}"/>
                  </a:ext>
                </a:extLst>
              </p:cNvPr>
              <p:cNvSpPr/>
              <p:nvPr/>
            </p:nvSpPr>
            <p:spPr>
              <a:xfrm>
                <a:off x="3680370" y="1895331"/>
                <a:ext cx="180199" cy="180199"/>
              </a:xfrm>
              <a:prstGeom prst="rect">
                <a:avLst/>
              </a:prstGeom>
              <a:solidFill>
                <a:srgbClr val="FFE69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27E9D7A3-26C0-4D9F-5B8A-28A4AB895C60}"/>
                  </a:ext>
                </a:extLst>
              </p:cNvPr>
              <p:cNvSpPr/>
              <p:nvPr/>
            </p:nvSpPr>
            <p:spPr>
              <a:xfrm>
                <a:off x="3680370" y="2154475"/>
                <a:ext cx="180199" cy="180199"/>
              </a:xfrm>
              <a:prstGeom prst="rect">
                <a:avLst/>
              </a:prstGeom>
              <a:solidFill>
                <a:srgbClr val="C5E0B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6732162-3623-1B9D-4578-BCF6845226BE}"/>
                  </a:ext>
                </a:extLst>
              </p:cNvPr>
              <p:cNvSpPr txBox="1"/>
              <p:nvPr/>
            </p:nvSpPr>
            <p:spPr>
              <a:xfrm>
                <a:off x="3867326" y="1623963"/>
                <a:ext cx="88755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medical </a:t>
                </a:r>
                <a:endParaRPr lang="en-AU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508B09E-5B82-15F7-9875-596B02AE4458}"/>
                  </a:ext>
                </a:extLst>
              </p:cNvPr>
              <p:cNvSpPr txBox="1"/>
              <p:nvPr/>
            </p:nvSpPr>
            <p:spPr>
              <a:xfrm>
                <a:off x="3867326" y="1863421"/>
                <a:ext cx="88755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nursing  </a:t>
                </a:r>
                <a:endParaRPr lang="en-AU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BCB15F3-2C07-57D8-5BD7-0F384AE24C9D}"/>
                  </a:ext>
                </a:extLst>
              </p:cNvPr>
              <p:cNvSpPr txBox="1"/>
              <p:nvPr/>
            </p:nvSpPr>
            <p:spPr>
              <a:xfrm>
                <a:off x="3860569" y="2130989"/>
                <a:ext cx="88755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allied health   </a:t>
                </a:r>
                <a:endParaRPr lang="en-AU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996BD18A-ADF0-9B3E-35E1-A3FB1493EF0D}"/>
                  </a:ext>
                </a:extLst>
              </p:cNvPr>
              <p:cNvSpPr/>
              <p:nvPr/>
            </p:nvSpPr>
            <p:spPr>
              <a:xfrm>
                <a:off x="2236786" y="1517659"/>
                <a:ext cx="2439989" cy="863600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319BC7B0-D73D-0460-B2AA-1AD3877C10FF}"/>
                  </a:ext>
                </a:extLst>
              </p:cNvPr>
              <p:cNvSpPr txBox="1"/>
              <p:nvPr/>
            </p:nvSpPr>
            <p:spPr>
              <a:xfrm>
                <a:off x="2263313" y="1593956"/>
                <a:ext cx="137482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Professional discipline of survey respondents  </a:t>
                </a:r>
                <a:endParaRPr lang="en-AU" sz="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1FF8066-A229-7F55-1721-61DA502CEC2B}"/>
                </a:ext>
              </a:extLst>
            </p:cNvPr>
            <p:cNvSpPr txBox="1"/>
            <p:nvPr/>
          </p:nvSpPr>
          <p:spPr>
            <a:xfrm>
              <a:off x="3938483" y="2272057"/>
              <a:ext cx="135361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solidFill>
                    <a:srgbClr val="59595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% of respondents </a:t>
              </a:r>
              <a:endParaRPr lang="en-AU" sz="8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54764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114</TotalTime>
  <Words>147</Words>
  <Application>Microsoft Office PowerPoint</Application>
  <PresentationFormat>A4 Paper (210x297 mm)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Cambria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Christine Shiner</dc:creator>
  <cp:lastModifiedBy>Christine Shiner</cp:lastModifiedBy>
  <cp:revision>8</cp:revision>
  <dcterms:created xsi:type="dcterms:W3CDTF">2023-09-08T01:57:38Z</dcterms:created>
  <dcterms:modified xsi:type="dcterms:W3CDTF">2023-09-18T01:29:18Z</dcterms:modified>
</cp:coreProperties>
</file>