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42" autoAdjust="0"/>
    <p:restoredTop sz="94660"/>
  </p:normalViewPr>
  <p:slideViewPr>
    <p:cSldViewPr snapToGrid="0">
      <p:cViewPr varScale="1">
        <p:scale>
          <a:sx n="80" d="100"/>
          <a:sy n="80" d="100"/>
        </p:scale>
        <p:origin x="295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BB15E5-05FB-463B-BB6F-53D0A7AF587E}"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24812037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BB15E5-05FB-463B-BB6F-53D0A7AF587E}"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15152509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BB15E5-05FB-463B-BB6F-53D0A7AF587E}"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3514318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BB15E5-05FB-463B-BB6F-53D0A7AF587E}"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2041200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BB15E5-05FB-463B-BB6F-53D0A7AF587E}" type="datetimeFigureOut">
              <a:rPr lang="en-US" smtClean="0"/>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3962739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BB15E5-05FB-463B-BB6F-53D0A7AF587E}" type="datetimeFigureOut">
              <a:rPr lang="en-US" smtClean="0"/>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32621602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BB15E5-05FB-463B-BB6F-53D0A7AF587E}" type="datetimeFigureOut">
              <a:rPr lang="en-US" smtClean="0"/>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20815339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0BB15E5-05FB-463B-BB6F-53D0A7AF587E}"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555727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A0BB15E5-05FB-463B-BB6F-53D0A7AF587E}"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918066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BB15E5-05FB-463B-BB6F-53D0A7AF587E}"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93669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BB15E5-05FB-463B-BB6F-53D0A7AF587E}"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F99330-FF1F-4742-BB01-C1C8668B650D}" type="slidenum">
              <a:rPr lang="en-US" smtClean="0"/>
              <a:t>‹#›</a:t>
            </a:fld>
            <a:endParaRPr lang="en-US"/>
          </a:p>
        </p:txBody>
      </p:sp>
    </p:spTree>
    <p:extLst>
      <p:ext uri="{BB962C8B-B14F-4D97-AF65-F5344CB8AC3E}">
        <p14:creationId xmlns:p14="http://schemas.microsoft.com/office/powerpoint/2010/main" val="2518640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A0BB15E5-05FB-463B-BB6F-53D0A7AF587E}" type="datetimeFigureOut">
              <a:rPr lang="en-US" smtClean="0"/>
              <a:t>2/25/2026</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9BF99330-FF1F-4742-BB01-C1C8668B650D}" type="slidenum">
              <a:rPr lang="en-US" smtClean="0"/>
              <a:t>‹#›</a:t>
            </a:fld>
            <a:endParaRPr lang="en-US"/>
          </a:p>
        </p:txBody>
      </p:sp>
    </p:spTree>
    <p:extLst>
      <p:ext uri="{BB962C8B-B14F-4D97-AF65-F5344CB8AC3E}">
        <p14:creationId xmlns:p14="http://schemas.microsoft.com/office/powerpoint/2010/main" val="2561600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6" Type="http://schemas.openxmlformats.org/officeDocument/2006/relationships/image" Target="../media/image25.png"/><Relationship Id="rId21" Type="http://schemas.openxmlformats.org/officeDocument/2006/relationships/image" Target="../media/image20.png"/><Relationship Id="rId42" Type="http://schemas.openxmlformats.org/officeDocument/2006/relationships/image" Target="../media/image41.png"/><Relationship Id="rId47" Type="http://schemas.openxmlformats.org/officeDocument/2006/relationships/image" Target="../media/image46.png"/><Relationship Id="rId63" Type="http://schemas.openxmlformats.org/officeDocument/2006/relationships/image" Target="../media/image62.png"/><Relationship Id="rId68" Type="http://schemas.openxmlformats.org/officeDocument/2006/relationships/image" Target="../media/image67.png"/><Relationship Id="rId7" Type="http://schemas.openxmlformats.org/officeDocument/2006/relationships/image" Target="../media/image6.png"/><Relationship Id="rId2" Type="http://schemas.openxmlformats.org/officeDocument/2006/relationships/image" Target="../media/image1.png"/><Relationship Id="rId16" Type="http://schemas.openxmlformats.org/officeDocument/2006/relationships/image" Target="../media/image15.png"/><Relationship Id="rId29" Type="http://schemas.openxmlformats.org/officeDocument/2006/relationships/image" Target="../media/image28.png"/><Relationship Id="rId11" Type="http://schemas.openxmlformats.org/officeDocument/2006/relationships/image" Target="../media/image10.png"/><Relationship Id="rId24" Type="http://schemas.openxmlformats.org/officeDocument/2006/relationships/image" Target="../media/image23.png"/><Relationship Id="rId32" Type="http://schemas.openxmlformats.org/officeDocument/2006/relationships/image" Target="../media/image31.png"/><Relationship Id="rId37" Type="http://schemas.openxmlformats.org/officeDocument/2006/relationships/image" Target="../media/image36.png"/><Relationship Id="rId40" Type="http://schemas.openxmlformats.org/officeDocument/2006/relationships/image" Target="../media/image39.png"/><Relationship Id="rId45" Type="http://schemas.openxmlformats.org/officeDocument/2006/relationships/image" Target="../media/image44.png"/><Relationship Id="rId53" Type="http://schemas.openxmlformats.org/officeDocument/2006/relationships/image" Target="../media/image52.png"/><Relationship Id="rId58" Type="http://schemas.openxmlformats.org/officeDocument/2006/relationships/image" Target="../media/image57.png"/><Relationship Id="rId66" Type="http://schemas.openxmlformats.org/officeDocument/2006/relationships/image" Target="../media/image65.png"/><Relationship Id="rId5" Type="http://schemas.openxmlformats.org/officeDocument/2006/relationships/image" Target="../media/image4.png"/><Relationship Id="rId61" Type="http://schemas.openxmlformats.org/officeDocument/2006/relationships/image" Target="../media/image60.png"/><Relationship Id="rId19" Type="http://schemas.openxmlformats.org/officeDocument/2006/relationships/image" Target="../media/image1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png"/><Relationship Id="rId30" Type="http://schemas.openxmlformats.org/officeDocument/2006/relationships/image" Target="../media/image29.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64" Type="http://schemas.openxmlformats.org/officeDocument/2006/relationships/image" Target="../media/image63.png"/><Relationship Id="rId69" Type="http://schemas.openxmlformats.org/officeDocument/2006/relationships/image" Target="../media/image68.png"/><Relationship Id="rId8" Type="http://schemas.openxmlformats.org/officeDocument/2006/relationships/image" Target="../media/image7.png"/><Relationship Id="rId51" Type="http://schemas.openxmlformats.org/officeDocument/2006/relationships/image" Target="../media/image50.png"/><Relationship Id="rId3" Type="http://schemas.openxmlformats.org/officeDocument/2006/relationships/image" Target="../media/image2.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33" Type="http://schemas.openxmlformats.org/officeDocument/2006/relationships/image" Target="../media/image32.png"/><Relationship Id="rId38" Type="http://schemas.openxmlformats.org/officeDocument/2006/relationships/image" Target="../media/image37.png"/><Relationship Id="rId46" Type="http://schemas.openxmlformats.org/officeDocument/2006/relationships/image" Target="../media/image45.png"/><Relationship Id="rId59" Type="http://schemas.openxmlformats.org/officeDocument/2006/relationships/image" Target="../media/image58.png"/><Relationship Id="rId67" Type="http://schemas.openxmlformats.org/officeDocument/2006/relationships/image" Target="../media/image66.png"/><Relationship Id="rId20" Type="http://schemas.openxmlformats.org/officeDocument/2006/relationships/image" Target="../media/image19.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1.png"/><Relationship Id="rId70"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5.png"/><Relationship Id="rId15" Type="http://schemas.openxmlformats.org/officeDocument/2006/relationships/image" Target="../media/image14.png"/><Relationship Id="rId23" Type="http://schemas.openxmlformats.org/officeDocument/2006/relationships/image" Target="../media/image22.png"/><Relationship Id="rId28" Type="http://schemas.openxmlformats.org/officeDocument/2006/relationships/image" Target="../media/image27.png"/><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10" Type="http://schemas.openxmlformats.org/officeDocument/2006/relationships/image" Target="../media/image9.png"/><Relationship Id="rId31" Type="http://schemas.openxmlformats.org/officeDocument/2006/relationships/image" Target="../media/image30.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9.png"/><Relationship Id="rId65" Type="http://schemas.openxmlformats.org/officeDocument/2006/relationships/image" Target="../media/image64.png"/><Relationship Id="rId4" Type="http://schemas.openxmlformats.org/officeDocument/2006/relationships/image" Target="../media/image3.png"/><Relationship Id="rId9" Type="http://schemas.openxmlformats.org/officeDocument/2006/relationships/image" Target="../media/image8.png"/><Relationship Id="rId13" Type="http://schemas.openxmlformats.org/officeDocument/2006/relationships/image" Target="../media/image12.png"/><Relationship Id="rId18" Type="http://schemas.openxmlformats.org/officeDocument/2006/relationships/image" Target="../media/image17.png"/><Relationship Id="rId39" Type="http://schemas.openxmlformats.org/officeDocument/2006/relationships/image" Target="../media/image38.png"/><Relationship Id="rId34" Type="http://schemas.openxmlformats.org/officeDocument/2006/relationships/image" Target="../media/image33.png"/><Relationship Id="rId50" Type="http://schemas.openxmlformats.org/officeDocument/2006/relationships/image" Target="../media/image49.png"/><Relationship Id="rId55" Type="http://schemas.openxmlformats.org/officeDocument/2006/relationships/image" Target="../media/image54.png"/></Relationships>
</file>

<file path=ppt/slides/_rels/slide3.xml.rels><?xml version="1.0" encoding="UTF-8" standalone="yes"?>
<Relationships xmlns="http://schemas.openxmlformats.org/package/2006/relationships"><Relationship Id="rId13" Type="http://schemas.openxmlformats.org/officeDocument/2006/relationships/image" Target="../media/image81.png"/><Relationship Id="rId18" Type="http://schemas.openxmlformats.org/officeDocument/2006/relationships/image" Target="../media/image86.png"/><Relationship Id="rId26" Type="http://schemas.openxmlformats.org/officeDocument/2006/relationships/image" Target="../media/image94.png"/><Relationship Id="rId39" Type="http://schemas.openxmlformats.org/officeDocument/2006/relationships/image" Target="../media/image107.png"/><Relationship Id="rId21" Type="http://schemas.openxmlformats.org/officeDocument/2006/relationships/image" Target="../media/image89.png"/><Relationship Id="rId34" Type="http://schemas.openxmlformats.org/officeDocument/2006/relationships/image" Target="../media/image102.png"/><Relationship Id="rId42" Type="http://schemas.openxmlformats.org/officeDocument/2006/relationships/image" Target="../media/image110.png"/><Relationship Id="rId47" Type="http://schemas.openxmlformats.org/officeDocument/2006/relationships/image" Target="../media/image115.png"/><Relationship Id="rId50" Type="http://schemas.openxmlformats.org/officeDocument/2006/relationships/image" Target="../media/image118.png"/><Relationship Id="rId7" Type="http://schemas.openxmlformats.org/officeDocument/2006/relationships/image" Target="../media/image75.png"/><Relationship Id="rId2" Type="http://schemas.openxmlformats.org/officeDocument/2006/relationships/image" Target="../media/image70.png"/><Relationship Id="rId16" Type="http://schemas.openxmlformats.org/officeDocument/2006/relationships/image" Target="../media/image84.png"/><Relationship Id="rId29" Type="http://schemas.openxmlformats.org/officeDocument/2006/relationships/image" Target="../media/image97.png"/><Relationship Id="rId11" Type="http://schemas.openxmlformats.org/officeDocument/2006/relationships/image" Target="../media/image79.png"/><Relationship Id="rId24" Type="http://schemas.openxmlformats.org/officeDocument/2006/relationships/image" Target="../media/image92.png"/><Relationship Id="rId32" Type="http://schemas.openxmlformats.org/officeDocument/2006/relationships/image" Target="../media/image100.png"/><Relationship Id="rId37" Type="http://schemas.openxmlformats.org/officeDocument/2006/relationships/image" Target="../media/image105.png"/><Relationship Id="rId40" Type="http://schemas.openxmlformats.org/officeDocument/2006/relationships/image" Target="../media/image108.png"/><Relationship Id="rId45" Type="http://schemas.openxmlformats.org/officeDocument/2006/relationships/image" Target="../media/image113.png"/><Relationship Id="rId53" Type="http://schemas.openxmlformats.org/officeDocument/2006/relationships/image" Target="../media/image121.png"/><Relationship Id="rId5" Type="http://schemas.openxmlformats.org/officeDocument/2006/relationships/image" Target="../media/image73.png"/><Relationship Id="rId10" Type="http://schemas.openxmlformats.org/officeDocument/2006/relationships/image" Target="../media/image78.png"/><Relationship Id="rId19" Type="http://schemas.openxmlformats.org/officeDocument/2006/relationships/image" Target="../media/image87.png"/><Relationship Id="rId31" Type="http://schemas.openxmlformats.org/officeDocument/2006/relationships/image" Target="../media/image99.png"/><Relationship Id="rId44" Type="http://schemas.openxmlformats.org/officeDocument/2006/relationships/image" Target="../media/image112.png"/><Relationship Id="rId52" Type="http://schemas.openxmlformats.org/officeDocument/2006/relationships/image" Target="../media/image120.pn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png"/><Relationship Id="rId22" Type="http://schemas.openxmlformats.org/officeDocument/2006/relationships/image" Target="../media/image90.png"/><Relationship Id="rId27" Type="http://schemas.openxmlformats.org/officeDocument/2006/relationships/image" Target="../media/image95.png"/><Relationship Id="rId30" Type="http://schemas.openxmlformats.org/officeDocument/2006/relationships/image" Target="../media/image98.png"/><Relationship Id="rId35" Type="http://schemas.openxmlformats.org/officeDocument/2006/relationships/image" Target="../media/image103.png"/><Relationship Id="rId43" Type="http://schemas.openxmlformats.org/officeDocument/2006/relationships/image" Target="../media/image111.png"/><Relationship Id="rId48" Type="http://schemas.openxmlformats.org/officeDocument/2006/relationships/image" Target="../media/image116.png"/><Relationship Id="rId8" Type="http://schemas.openxmlformats.org/officeDocument/2006/relationships/image" Target="../media/image76.png"/><Relationship Id="rId51" Type="http://schemas.openxmlformats.org/officeDocument/2006/relationships/image" Target="../media/image119.png"/><Relationship Id="rId3" Type="http://schemas.openxmlformats.org/officeDocument/2006/relationships/image" Target="../media/image71.png"/><Relationship Id="rId12" Type="http://schemas.openxmlformats.org/officeDocument/2006/relationships/image" Target="../media/image80.png"/><Relationship Id="rId17" Type="http://schemas.openxmlformats.org/officeDocument/2006/relationships/image" Target="../media/image85.png"/><Relationship Id="rId25" Type="http://schemas.openxmlformats.org/officeDocument/2006/relationships/image" Target="../media/image93.png"/><Relationship Id="rId33" Type="http://schemas.openxmlformats.org/officeDocument/2006/relationships/image" Target="../media/image101.png"/><Relationship Id="rId38" Type="http://schemas.openxmlformats.org/officeDocument/2006/relationships/image" Target="../media/image106.png"/><Relationship Id="rId46" Type="http://schemas.openxmlformats.org/officeDocument/2006/relationships/image" Target="../media/image114.png"/><Relationship Id="rId20" Type="http://schemas.openxmlformats.org/officeDocument/2006/relationships/image" Target="../media/image88.png"/><Relationship Id="rId41" Type="http://schemas.openxmlformats.org/officeDocument/2006/relationships/image" Target="../media/image109.png"/><Relationship Id="rId1" Type="http://schemas.openxmlformats.org/officeDocument/2006/relationships/slideLayout" Target="../slideLayouts/slideLayout2.xml"/><Relationship Id="rId6" Type="http://schemas.openxmlformats.org/officeDocument/2006/relationships/image" Target="../media/image74.png"/><Relationship Id="rId15" Type="http://schemas.openxmlformats.org/officeDocument/2006/relationships/image" Target="../media/image83.png"/><Relationship Id="rId23" Type="http://schemas.openxmlformats.org/officeDocument/2006/relationships/image" Target="../media/image91.png"/><Relationship Id="rId28" Type="http://schemas.openxmlformats.org/officeDocument/2006/relationships/image" Target="../media/image96.png"/><Relationship Id="rId36" Type="http://schemas.openxmlformats.org/officeDocument/2006/relationships/image" Target="../media/image104.png"/><Relationship Id="rId49" Type="http://schemas.openxmlformats.org/officeDocument/2006/relationships/image" Target="../media/image117.png"/></Relationships>
</file>

<file path=ppt/slides/_rels/slide4.xml.rels><?xml version="1.0" encoding="UTF-8" standalone="yes"?>
<Relationships xmlns="http://schemas.openxmlformats.org/package/2006/relationships"><Relationship Id="rId26" Type="http://schemas.openxmlformats.org/officeDocument/2006/relationships/image" Target="../media/image146.png"/><Relationship Id="rId21" Type="http://schemas.openxmlformats.org/officeDocument/2006/relationships/image" Target="../media/image141.png"/><Relationship Id="rId42" Type="http://schemas.openxmlformats.org/officeDocument/2006/relationships/image" Target="../media/image162.png"/><Relationship Id="rId47" Type="http://schemas.openxmlformats.org/officeDocument/2006/relationships/image" Target="../media/image167.png"/><Relationship Id="rId63" Type="http://schemas.openxmlformats.org/officeDocument/2006/relationships/image" Target="../media/image183.png"/><Relationship Id="rId68" Type="http://schemas.openxmlformats.org/officeDocument/2006/relationships/image" Target="../media/image188.png"/><Relationship Id="rId2" Type="http://schemas.openxmlformats.org/officeDocument/2006/relationships/image" Target="../media/image122.png"/><Relationship Id="rId16" Type="http://schemas.openxmlformats.org/officeDocument/2006/relationships/image" Target="../media/image136.png"/><Relationship Id="rId29" Type="http://schemas.openxmlformats.org/officeDocument/2006/relationships/image" Target="../media/image149.png"/><Relationship Id="rId11" Type="http://schemas.openxmlformats.org/officeDocument/2006/relationships/image" Target="../media/image131.png"/><Relationship Id="rId24" Type="http://schemas.openxmlformats.org/officeDocument/2006/relationships/image" Target="../media/image144.png"/><Relationship Id="rId32" Type="http://schemas.openxmlformats.org/officeDocument/2006/relationships/image" Target="../media/image152.png"/><Relationship Id="rId37" Type="http://schemas.openxmlformats.org/officeDocument/2006/relationships/image" Target="../media/image157.png"/><Relationship Id="rId40" Type="http://schemas.openxmlformats.org/officeDocument/2006/relationships/image" Target="../media/image160.png"/><Relationship Id="rId45" Type="http://schemas.openxmlformats.org/officeDocument/2006/relationships/image" Target="../media/image165.png"/><Relationship Id="rId53" Type="http://schemas.openxmlformats.org/officeDocument/2006/relationships/image" Target="../media/image173.png"/><Relationship Id="rId58" Type="http://schemas.openxmlformats.org/officeDocument/2006/relationships/image" Target="../media/image178.png"/><Relationship Id="rId66" Type="http://schemas.openxmlformats.org/officeDocument/2006/relationships/image" Target="../media/image186.png"/><Relationship Id="rId5" Type="http://schemas.openxmlformats.org/officeDocument/2006/relationships/image" Target="../media/image125.png"/><Relationship Id="rId61" Type="http://schemas.openxmlformats.org/officeDocument/2006/relationships/image" Target="../media/image181.png"/><Relationship Id="rId19" Type="http://schemas.openxmlformats.org/officeDocument/2006/relationships/image" Target="../media/image139.png"/><Relationship Id="rId14" Type="http://schemas.openxmlformats.org/officeDocument/2006/relationships/image" Target="../media/image134.png"/><Relationship Id="rId22" Type="http://schemas.openxmlformats.org/officeDocument/2006/relationships/image" Target="../media/image142.png"/><Relationship Id="rId27" Type="http://schemas.openxmlformats.org/officeDocument/2006/relationships/image" Target="../media/image147.png"/><Relationship Id="rId30" Type="http://schemas.openxmlformats.org/officeDocument/2006/relationships/image" Target="../media/image150.png"/><Relationship Id="rId35" Type="http://schemas.openxmlformats.org/officeDocument/2006/relationships/image" Target="../media/image155.png"/><Relationship Id="rId43" Type="http://schemas.openxmlformats.org/officeDocument/2006/relationships/image" Target="../media/image163.png"/><Relationship Id="rId48" Type="http://schemas.openxmlformats.org/officeDocument/2006/relationships/image" Target="../media/image168.png"/><Relationship Id="rId56" Type="http://schemas.openxmlformats.org/officeDocument/2006/relationships/image" Target="../media/image176.png"/><Relationship Id="rId64" Type="http://schemas.openxmlformats.org/officeDocument/2006/relationships/image" Target="../media/image184.png"/><Relationship Id="rId69" Type="http://schemas.openxmlformats.org/officeDocument/2006/relationships/image" Target="../media/image189.png"/><Relationship Id="rId8" Type="http://schemas.openxmlformats.org/officeDocument/2006/relationships/image" Target="../media/image128.png"/><Relationship Id="rId51" Type="http://schemas.openxmlformats.org/officeDocument/2006/relationships/image" Target="../media/image171.png"/><Relationship Id="rId72" Type="http://schemas.openxmlformats.org/officeDocument/2006/relationships/image" Target="../media/image192.png"/><Relationship Id="rId3" Type="http://schemas.openxmlformats.org/officeDocument/2006/relationships/image" Target="../media/image123.png"/><Relationship Id="rId12" Type="http://schemas.openxmlformats.org/officeDocument/2006/relationships/image" Target="../media/image132.png"/><Relationship Id="rId17" Type="http://schemas.openxmlformats.org/officeDocument/2006/relationships/image" Target="../media/image137.png"/><Relationship Id="rId25" Type="http://schemas.openxmlformats.org/officeDocument/2006/relationships/image" Target="../media/image145.png"/><Relationship Id="rId33" Type="http://schemas.openxmlformats.org/officeDocument/2006/relationships/image" Target="../media/image153.png"/><Relationship Id="rId38" Type="http://schemas.openxmlformats.org/officeDocument/2006/relationships/image" Target="../media/image158.png"/><Relationship Id="rId46" Type="http://schemas.openxmlformats.org/officeDocument/2006/relationships/image" Target="../media/image166.png"/><Relationship Id="rId59" Type="http://schemas.openxmlformats.org/officeDocument/2006/relationships/image" Target="../media/image179.png"/><Relationship Id="rId67" Type="http://schemas.openxmlformats.org/officeDocument/2006/relationships/image" Target="../media/image187.png"/><Relationship Id="rId20" Type="http://schemas.openxmlformats.org/officeDocument/2006/relationships/image" Target="../media/image140.png"/><Relationship Id="rId41" Type="http://schemas.openxmlformats.org/officeDocument/2006/relationships/image" Target="../media/image161.png"/><Relationship Id="rId54" Type="http://schemas.openxmlformats.org/officeDocument/2006/relationships/image" Target="../media/image174.png"/><Relationship Id="rId62" Type="http://schemas.openxmlformats.org/officeDocument/2006/relationships/image" Target="../media/image182.png"/><Relationship Id="rId70" Type="http://schemas.openxmlformats.org/officeDocument/2006/relationships/image" Target="../media/image190.png"/><Relationship Id="rId1" Type="http://schemas.openxmlformats.org/officeDocument/2006/relationships/slideLayout" Target="../slideLayouts/slideLayout2.xml"/><Relationship Id="rId6" Type="http://schemas.openxmlformats.org/officeDocument/2006/relationships/image" Target="../media/image126.png"/><Relationship Id="rId15" Type="http://schemas.openxmlformats.org/officeDocument/2006/relationships/image" Target="../media/image135.png"/><Relationship Id="rId23" Type="http://schemas.openxmlformats.org/officeDocument/2006/relationships/image" Target="../media/image143.png"/><Relationship Id="rId28" Type="http://schemas.openxmlformats.org/officeDocument/2006/relationships/image" Target="../media/image148.png"/><Relationship Id="rId36" Type="http://schemas.openxmlformats.org/officeDocument/2006/relationships/image" Target="../media/image156.png"/><Relationship Id="rId49" Type="http://schemas.openxmlformats.org/officeDocument/2006/relationships/image" Target="../media/image169.png"/><Relationship Id="rId57" Type="http://schemas.openxmlformats.org/officeDocument/2006/relationships/image" Target="../media/image177.png"/><Relationship Id="rId10" Type="http://schemas.openxmlformats.org/officeDocument/2006/relationships/image" Target="../media/image130.png"/><Relationship Id="rId31" Type="http://schemas.openxmlformats.org/officeDocument/2006/relationships/image" Target="../media/image151.png"/><Relationship Id="rId44" Type="http://schemas.openxmlformats.org/officeDocument/2006/relationships/image" Target="../media/image164.png"/><Relationship Id="rId52" Type="http://schemas.openxmlformats.org/officeDocument/2006/relationships/image" Target="../media/image172.png"/><Relationship Id="rId60" Type="http://schemas.openxmlformats.org/officeDocument/2006/relationships/image" Target="../media/image180.png"/><Relationship Id="rId65" Type="http://schemas.openxmlformats.org/officeDocument/2006/relationships/image" Target="../media/image185.png"/><Relationship Id="rId73" Type="http://schemas.openxmlformats.org/officeDocument/2006/relationships/image" Target="../media/image193.png"/><Relationship Id="rId4" Type="http://schemas.openxmlformats.org/officeDocument/2006/relationships/image" Target="../media/image124.png"/><Relationship Id="rId9" Type="http://schemas.openxmlformats.org/officeDocument/2006/relationships/image" Target="../media/image129.png"/><Relationship Id="rId13" Type="http://schemas.openxmlformats.org/officeDocument/2006/relationships/image" Target="../media/image133.png"/><Relationship Id="rId18" Type="http://schemas.openxmlformats.org/officeDocument/2006/relationships/image" Target="../media/image138.png"/><Relationship Id="rId39" Type="http://schemas.openxmlformats.org/officeDocument/2006/relationships/image" Target="../media/image159.png"/><Relationship Id="rId34" Type="http://schemas.openxmlformats.org/officeDocument/2006/relationships/image" Target="../media/image154.png"/><Relationship Id="rId50" Type="http://schemas.openxmlformats.org/officeDocument/2006/relationships/image" Target="../media/image170.png"/><Relationship Id="rId55" Type="http://schemas.openxmlformats.org/officeDocument/2006/relationships/image" Target="../media/image175.png"/><Relationship Id="rId7" Type="http://schemas.openxmlformats.org/officeDocument/2006/relationships/image" Target="../media/image127.png"/><Relationship Id="rId71" Type="http://schemas.openxmlformats.org/officeDocument/2006/relationships/image" Target="../media/image191.png"/></Relationships>
</file>

<file path=ppt/slides/_rels/slide5.xml.rels><?xml version="1.0" encoding="UTF-8" standalone="yes"?>
<Relationships xmlns="http://schemas.openxmlformats.org/package/2006/relationships"><Relationship Id="rId8" Type="http://schemas.openxmlformats.org/officeDocument/2006/relationships/image" Target="../media/image200.png"/><Relationship Id="rId13" Type="http://schemas.openxmlformats.org/officeDocument/2006/relationships/image" Target="../media/image205.png"/><Relationship Id="rId18" Type="http://schemas.openxmlformats.org/officeDocument/2006/relationships/image" Target="../media/image210.png"/><Relationship Id="rId3" Type="http://schemas.openxmlformats.org/officeDocument/2006/relationships/image" Target="../media/image195.png"/><Relationship Id="rId21" Type="http://schemas.openxmlformats.org/officeDocument/2006/relationships/image" Target="../media/image213.png"/><Relationship Id="rId7" Type="http://schemas.openxmlformats.org/officeDocument/2006/relationships/image" Target="../media/image199.png"/><Relationship Id="rId12" Type="http://schemas.openxmlformats.org/officeDocument/2006/relationships/image" Target="../media/image204.png"/><Relationship Id="rId17" Type="http://schemas.openxmlformats.org/officeDocument/2006/relationships/image" Target="../media/image209.png"/><Relationship Id="rId25" Type="http://schemas.openxmlformats.org/officeDocument/2006/relationships/image" Target="../media/image217.png"/><Relationship Id="rId2" Type="http://schemas.openxmlformats.org/officeDocument/2006/relationships/image" Target="../media/image194.png"/><Relationship Id="rId16" Type="http://schemas.openxmlformats.org/officeDocument/2006/relationships/image" Target="../media/image208.png"/><Relationship Id="rId20" Type="http://schemas.openxmlformats.org/officeDocument/2006/relationships/image" Target="../media/image212.png"/><Relationship Id="rId1" Type="http://schemas.openxmlformats.org/officeDocument/2006/relationships/slideLayout" Target="../slideLayouts/slideLayout2.xml"/><Relationship Id="rId6" Type="http://schemas.openxmlformats.org/officeDocument/2006/relationships/image" Target="../media/image198.png"/><Relationship Id="rId11" Type="http://schemas.openxmlformats.org/officeDocument/2006/relationships/image" Target="../media/image203.png"/><Relationship Id="rId24" Type="http://schemas.openxmlformats.org/officeDocument/2006/relationships/image" Target="../media/image216.png"/><Relationship Id="rId5" Type="http://schemas.openxmlformats.org/officeDocument/2006/relationships/image" Target="../media/image197.png"/><Relationship Id="rId15" Type="http://schemas.openxmlformats.org/officeDocument/2006/relationships/image" Target="../media/image207.png"/><Relationship Id="rId23" Type="http://schemas.openxmlformats.org/officeDocument/2006/relationships/image" Target="../media/image215.png"/><Relationship Id="rId10" Type="http://schemas.openxmlformats.org/officeDocument/2006/relationships/image" Target="../media/image202.png"/><Relationship Id="rId19" Type="http://schemas.openxmlformats.org/officeDocument/2006/relationships/image" Target="../media/image211.png"/><Relationship Id="rId4" Type="http://schemas.openxmlformats.org/officeDocument/2006/relationships/image" Target="../media/image196.png"/><Relationship Id="rId9" Type="http://schemas.openxmlformats.org/officeDocument/2006/relationships/image" Target="../media/image201.png"/><Relationship Id="rId14" Type="http://schemas.openxmlformats.org/officeDocument/2006/relationships/image" Target="../media/image206.png"/><Relationship Id="rId22" Type="http://schemas.openxmlformats.org/officeDocument/2006/relationships/image" Target="../media/image214.png"/></Relationships>
</file>

<file path=ppt/slides/_rels/slide6.xml.rels><?xml version="1.0" encoding="UTF-8" standalone="yes"?>
<Relationships xmlns="http://schemas.openxmlformats.org/package/2006/relationships"><Relationship Id="rId8" Type="http://schemas.openxmlformats.org/officeDocument/2006/relationships/image" Target="../media/image224.png"/><Relationship Id="rId13" Type="http://schemas.openxmlformats.org/officeDocument/2006/relationships/image" Target="../media/image229.png"/><Relationship Id="rId3" Type="http://schemas.openxmlformats.org/officeDocument/2006/relationships/image" Target="../media/image219.png"/><Relationship Id="rId7" Type="http://schemas.openxmlformats.org/officeDocument/2006/relationships/image" Target="../media/image223.png"/><Relationship Id="rId12" Type="http://schemas.openxmlformats.org/officeDocument/2006/relationships/image" Target="../media/image228.png"/><Relationship Id="rId2" Type="http://schemas.openxmlformats.org/officeDocument/2006/relationships/image" Target="../media/image218.png"/><Relationship Id="rId16" Type="http://schemas.openxmlformats.org/officeDocument/2006/relationships/image" Target="../media/image232.png"/><Relationship Id="rId1" Type="http://schemas.openxmlformats.org/officeDocument/2006/relationships/slideLayout" Target="../slideLayouts/slideLayout2.xml"/><Relationship Id="rId6" Type="http://schemas.openxmlformats.org/officeDocument/2006/relationships/image" Target="../media/image222.png"/><Relationship Id="rId11" Type="http://schemas.openxmlformats.org/officeDocument/2006/relationships/image" Target="../media/image227.png"/><Relationship Id="rId5" Type="http://schemas.openxmlformats.org/officeDocument/2006/relationships/image" Target="../media/image221.png"/><Relationship Id="rId15" Type="http://schemas.openxmlformats.org/officeDocument/2006/relationships/image" Target="../media/image231.png"/><Relationship Id="rId10" Type="http://schemas.openxmlformats.org/officeDocument/2006/relationships/image" Target="../media/image226.png"/><Relationship Id="rId4" Type="http://schemas.openxmlformats.org/officeDocument/2006/relationships/image" Target="../media/image220.png"/><Relationship Id="rId9" Type="http://schemas.openxmlformats.org/officeDocument/2006/relationships/image" Target="../media/image225.png"/><Relationship Id="rId14" Type="http://schemas.openxmlformats.org/officeDocument/2006/relationships/image" Target="../media/image230.png"/></Relationships>
</file>

<file path=ppt/slides/_rels/slide7.xml.rels><?xml version="1.0" encoding="UTF-8" standalone="yes"?>
<Relationships xmlns="http://schemas.openxmlformats.org/package/2006/relationships"><Relationship Id="rId8" Type="http://schemas.openxmlformats.org/officeDocument/2006/relationships/image" Target="../media/image239.png"/><Relationship Id="rId13" Type="http://schemas.openxmlformats.org/officeDocument/2006/relationships/image" Target="../media/image244.png"/><Relationship Id="rId3" Type="http://schemas.openxmlformats.org/officeDocument/2006/relationships/image" Target="../media/image234.png"/><Relationship Id="rId7" Type="http://schemas.openxmlformats.org/officeDocument/2006/relationships/image" Target="../media/image238.png"/><Relationship Id="rId12" Type="http://schemas.openxmlformats.org/officeDocument/2006/relationships/image" Target="../media/image243.png"/><Relationship Id="rId2" Type="http://schemas.openxmlformats.org/officeDocument/2006/relationships/image" Target="../media/image233.png"/><Relationship Id="rId16" Type="http://schemas.openxmlformats.org/officeDocument/2006/relationships/image" Target="../media/image247.png"/><Relationship Id="rId1" Type="http://schemas.openxmlformats.org/officeDocument/2006/relationships/slideLayout" Target="../slideLayouts/slideLayout2.xml"/><Relationship Id="rId6" Type="http://schemas.openxmlformats.org/officeDocument/2006/relationships/image" Target="../media/image237.png"/><Relationship Id="rId11" Type="http://schemas.openxmlformats.org/officeDocument/2006/relationships/image" Target="../media/image242.png"/><Relationship Id="rId5" Type="http://schemas.openxmlformats.org/officeDocument/2006/relationships/image" Target="../media/image236.png"/><Relationship Id="rId15" Type="http://schemas.openxmlformats.org/officeDocument/2006/relationships/image" Target="../media/image246.png"/><Relationship Id="rId10" Type="http://schemas.openxmlformats.org/officeDocument/2006/relationships/image" Target="../media/image241.png"/><Relationship Id="rId4" Type="http://schemas.openxmlformats.org/officeDocument/2006/relationships/image" Target="../media/image235.png"/><Relationship Id="rId9" Type="http://schemas.openxmlformats.org/officeDocument/2006/relationships/image" Target="../media/image240.png"/><Relationship Id="rId14" Type="http://schemas.openxmlformats.org/officeDocument/2006/relationships/image" Target="../media/image2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16F057-10EB-88CE-B3B0-1EE818B57A42}"/>
              </a:ext>
            </a:extLst>
          </p:cNvPr>
          <p:cNvSpPr txBox="1"/>
          <p:nvPr/>
        </p:nvSpPr>
        <p:spPr>
          <a:xfrm>
            <a:off x="687804" y="790422"/>
            <a:ext cx="5482391" cy="6263253"/>
          </a:xfrm>
          <a:prstGeom prst="rect">
            <a:avLst/>
          </a:prstGeom>
          <a:noFill/>
        </p:spPr>
        <p:txBody>
          <a:bodyPr wrap="square">
            <a:spAutoFit/>
          </a:bodyPr>
          <a:lstStyle/>
          <a:p>
            <a:pPr algn="ctr"/>
            <a:r>
              <a:rPr lang="en-US" b="1" dirty="0">
                <a:latin typeface="Times New Roman" panose="02020603050405020304" pitchFamily="18" charset="0"/>
                <a:cs typeface="Times New Roman" panose="02020603050405020304" pitchFamily="18" charset="0"/>
              </a:rPr>
              <a:t>Supplementary Figures S1</a:t>
            </a:r>
            <a:r>
              <a:rPr lang="en-US" b="1">
                <a:latin typeface="Times New Roman" panose="02020603050405020304" pitchFamily="18" charset="0"/>
                <a:cs typeface="Times New Roman" panose="02020603050405020304" pitchFamily="18" charset="0"/>
              </a:rPr>
              <a:t>–S5</a:t>
            </a:r>
            <a:endParaRPr lang="en-US" b="1" dirty="0">
              <a:latin typeface="Times New Roman" panose="02020603050405020304" pitchFamily="18" charset="0"/>
              <a:cs typeface="Times New Roman" panose="02020603050405020304" pitchFamily="18" charset="0"/>
            </a:endParaRPr>
          </a:p>
          <a:p>
            <a:pPr algn="ctr"/>
            <a:endParaRPr lang="en-US" b="1" dirty="0">
              <a:latin typeface="Times New Roman" panose="02020603050405020304" pitchFamily="18" charset="0"/>
              <a:cs typeface="Times New Roman" panose="02020603050405020304" pitchFamily="18" charset="0"/>
            </a:endParaRPr>
          </a:p>
          <a:p>
            <a:pPr algn="ctr"/>
            <a:endParaRPr lang="en-US" sz="1600" b="1" dirty="0">
              <a:latin typeface="Times New Roman" panose="02020603050405020304" pitchFamily="18" charset="0"/>
              <a:cs typeface="Times New Roman" panose="02020603050405020304" pitchFamily="18" charset="0"/>
            </a:endParaRPr>
          </a:p>
          <a:p>
            <a:pPr algn="ctr"/>
            <a:r>
              <a:rPr lang="en-US" sz="1600" b="1" dirty="0">
                <a:latin typeface="Times New Roman" panose="02020603050405020304" pitchFamily="18" charset="0"/>
                <a:cs typeface="Times New Roman" panose="02020603050405020304" pitchFamily="18" charset="0"/>
              </a:rPr>
              <a:t>A Neuron Projection Guidance signature associates with immune-cold tumor microenvironment and poor outcomes in breast cancer</a:t>
            </a:r>
          </a:p>
          <a:p>
            <a:pPr algn="ctr"/>
            <a:endParaRPr lang="en-US" sz="1600" b="1" dirty="0">
              <a:latin typeface="Times New Roman" panose="02020603050405020304" pitchFamily="18" charset="0"/>
              <a:cs typeface="Times New Roman" panose="02020603050405020304" pitchFamily="18" charset="0"/>
            </a:endParaRPr>
          </a:p>
          <a:p>
            <a:pPr algn="ctr"/>
            <a:r>
              <a:rPr lang="en-US" sz="1600" b="1" dirty="0">
                <a:latin typeface="Times New Roman" panose="02020603050405020304" pitchFamily="18" charset="0"/>
                <a:cs typeface="Times New Roman" panose="02020603050405020304" pitchFamily="18" charset="0"/>
              </a:rPr>
              <a:t> </a:t>
            </a:r>
          </a:p>
          <a:p>
            <a:r>
              <a:rPr lang="en-US" sz="1200" dirty="0">
                <a:latin typeface="Times New Roman" panose="02020603050405020304" pitchFamily="18" charset="0"/>
                <a:cs typeface="Times New Roman" panose="02020603050405020304" pitchFamily="18" charset="0"/>
              </a:rPr>
              <a:t>Kei Kawashima MD1,2, Kohei Chida MD1, Masanori Oshi MD, PhD2, Akimitsu Yamada MD, PhD2, </a:t>
            </a:r>
            <a:r>
              <a:rPr lang="en-US" sz="1200" dirty="0" err="1">
                <a:latin typeface="Times New Roman" panose="02020603050405020304" pitchFamily="18" charset="0"/>
                <a:cs typeface="Times New Roman" panose="02020603050405020304" pitchFamily="18" charset="0"/>
              </a:rPr>
              <a:t>Kazutaka</a:t>
            </a:r>
            <a:r>
              <a:rPr lang="en-US" sz="1200" dirty="0">
                <a:latin typeface="Times New Roman" panose="02020603050405020304" pitchFamily="18" charset="0"/>
                <a:cs typeface="Times New Roman" panose="02020603050405020304" pitchFamily="18" charset="0"/>
              </a:rPr>
              <a:t> </a:t>
            </a:r>
            <a:r>
              <a:rPr lang="en-US" sz="1200" dirty="0" err="1">
                <a:latin typeface="Times New Roman" panose="02020603050405020304" pitchFamily="18" charset="0"/>
                <a:cs typeface="Times New Roman" panose="02020603050405020304" pitchFamily="18" charset="0"/>
              </a:rPr>
              <a:t>Narui</a:t>
            </a:r>
            <a:r>
              <a:rPr lang="en-US" sz="1200" dirty="0">
                <a:latin typeface="Times New Roman" panose="02020603050405020304" pitchFamily="18" charset="0"/>
                <a:cs typeface="Times New Roman" panose="02020603050405020304" pitchFamily="18" charset="0"/>
              </a:rPr>
              <a:t> MD, PhD3, Shipra Gandhi MD4, John M. L. </a:t>
            </a:r>
            <a:r>
              <a:rPr lang="en-US" sz="1200" dirty="0" err="1">
                <a:latin typeface="Times New Roman" panose="02020603050405020304" pitchFamily="18" charset="0"/>
                <a:cs typeface="Times New Roman" panose="02020603050405020304" pitchFamily="18" charset="0"/>
              </a:rPr>
              <a:t>Ebos</a:t>
            </a:r>
            <a:r>
              <a:rPr lang="en-US" sz="1200" dirty="0">
                <a:latin typeface="Times New Roman" panose="02020603050405020304" pitchFamily="18" charset="0"/>
                <a:cs typeface="Times New Roman" panose="02020603050405020304" pitchFamily="18" charset="0"/>
              </a:rPr>
              <a:t> PhD5, Scott I. Abrams PhD6, Arin Bhattacharjee PhD7, </a:t>
            </a:r>
            <a:r>
              <a:rPr lang="en-US" sz="1200" dirty="0" err="1">
                <a:latin typeface="Times New Roman" panose="02020603050405020304" pitchFamily="18" charset="0"/>
                <a:cs typeface="Times New Roman" panose="02020603050405020304" pitchFamily="18" charset="0"/>
              </a:rPr>
              <a:t>Itaru</a:t>
            </a:r>
            <a:r>
              <a:rPr lang="en-US" sz="1200" dirty="0">
                <a:latin typeface="Times New Roman" panose="02020603050405020304" pitchFamily="18" charset="0"/>
                <a:cs typeface="Times New Roman" panose="02020603050405020304" pitchFamily="18" charset="0"/>
              </a:rPr>
              <a:t> Endo MD, PhD2, Kazuaki Takabe, MD, PhD, FACS, FSSO1,2,8,9,10,11</a:t>
            </a:r>
          </a:p>
          <a:p>
            <a:r>
              <a:rPr lang="en-US" sz="1200" dirty="0">
                <a:latin typeface="Times New Roman" panose="02020603050405020304" pitchFamily="18" charset="0"/>
                <a:cs typeface="Times New Roman" panose="02020603050405020304" pitchFamily="18" charset="0"/>
              </a:rPr>
              <a:t> </a:t>
            </a:r>
          </a:p>
          <a:p>
            <a:r>
              <a:rPr lang="en-US" sz="1100" dirty="0">
                <a:latin typeface="Times New Roman" panose="02020603050405020304" pitchFamily="18" charset="0"/>
                <a:cs typeface="Times New Roman" panose="02020603050405020304" pitchFamily="18" charset="0"/>
              </a:rPr>
              <a:t>1 Department of Surgical Oncology, Roswell Park Comprehensive Cancer Center, Buffalo, NY 14263, USA</a:t>
            </a:r>
          </a:p>
          <a:p>
            <a:r>
              <a:rPr lang="en-US" sz="1100" dirty="0">
                <a:latin typeface="Times New Roman" panose="02020603050405020304" pitchFamily="18" charset="0"/>
                <a:cs typeface="Times New Roman" panose="02020603050405020304" pitchFamily="18" charset="0"/>
              </a:rPr>
              <a:t>2 Department of Gastroenterological Surgery, Yokohama City University Graduate School of Medicine, Kanagawa, 236-0004, Japan</a:t>
            </a:r>
          </a:p>
          <a:p>
            <a:r>
              <a:rPr lang="en-US" sz="1100" dirty="0">
                <a:latin typeface="Times New Roman" panose="02020603050405020304" pitchFamily="18" charset="0"/>
                <a:cs typeface="Times New Roman" panose="02020603050405020304" pitchFamily="18" charset="0"/>
              </a:rPr>
              <a:t>3 Department of Breast and Thyroid Surgery, Yokohama City University Medical Center, 4-57 </a:t>
            </a:r>
            <a:r>
              <a:rPr lang="en-US" sz="1100" dirty="0" err="1">
                <a:latin typeface="Times New Roman" panose="02020603050405020304" pitchFamily="18" charset="0"/>
                <a:cs typeface="Times New Roman" panose="02020603050405020304" pitchFamily="18" charset="0"/>
              </a:rPr>
              <a:t>Urafune-cho</a:t>
            </a:r>
            <a:r>
              <a:rPr lang="en-US" sz="1100" dirty="0">
                <a:latin typeface="Times New Roman" panose="02020603050405020304" pitchFamily="18" charset="0"/>
                <a:cs typeface="Times New Roman" panose="02020603050405020304" pitchFamily="18" charset="0"/>
              </a:rPr>
              <a:t>, Minami-</a:t>
            </a:r>
            <a:r>
              <a:rPr lang="en-US" sz="1100" dirty="0" err="1">
                <a:latin typeface="Times New Roman" panose="02020603050405020304" pitchFamily="18" charset="0"/>
                <a:cs typeface="Times New Roman" panose="02020603050405020304" pitchFamily="18" charset="0"/>
              </a:rPr>
              <a:t>ku</a:t>
            </a:r>
            <a:r>
              <a:rPr lang="en-US" sz="1100" dirty="0">
                <a:latin typeface="Times New Roman" panose="02020603050405020304" pitchFamily="18" charset="0"/>
                <a:cs typeface="Times New Roman" panose="02020603050405020304" pitchFamily="18" charset="0"/>
              </a:rPr>
              <a:t>, Yokohama City, Kanagawa, 232-0024, Japan.</a:t>
            </a:r>
          </a:p>
          <a:p>
            <a:r>
              <a:rPr lang="en-US" sz="1100" dirty="0">
                <a:latin typeface="Times New Roman" panose="02020603050405020304" pitchFamily="18" charset="0"/>
                <a:cs typeface="Times New Roman" panose="02020603050405020304" pitchFamily="18" charset="0"/>
              </a:rPr>
              <a:t>4 Department of Medicine, Winship Cancer Institute of Emory University, Atlanta, GA, USA. </a:t>
            </a:r>
          </a:p>
          <a:p>
            <a:r>
              <a:rPr lang="en-US" sz="1100" dirty="0">
                <a:latin typeface="Times New Roman" panose="02020603050405020304" pitchFamily="18" charset="0"/>
                <a:cs typeface="Times New Roman" panose="02020603050405020304" pitchFamily="18" charset="0"/>
              </a:rPr>
              <a:t>5 Department of Cancer Genetics and Genomics, Roswell Park Comprehensive Cancer Center, Buffalo, NY, USA.</a:t>
            </a:r>
          </a:p>
          <a:p>
            <a:r>
              <a:rPr lang="en-US" sz="1100" dirty="0">
                <a:latin typeface="Times New Roman" panose="02020603050405020304" pitchFamily="18" charset="0"/>
                <a:cs typeface="Times New Roman" panose="02020603050405020304" pitchFamily="18" charset="0"/>
              </a:rPr>
              <a:t>6 Department of Immunology, Roswell Park Comprehensive Cancer Center, Buffalo, NY, USA </a:t>
            </a:r>
          </a:p>
          <a:p>
            <a:r>
              <a:rPr lang="en-US" sz="1100" dirty="0">
                <a:latin typeface="Times New Roman" panose="02020603050405020304" pitchFamily="18" charset="0"/>
                <a:cs typeface="Times New Roman" panose="02020603050405020304" pitchFamily="18" charset="0"/>
              </a:rPr>
              <a:t>7 Department of Pharmacology and Toxicology, University at Buffalo Jacobs School of Medicine and Biomedical Sciences, the State University of New York, Buffalo, NY, USA</a:t>
            </a:r>
          </a:p>
          <a:p>
            <a:r>
              <a:rPr lang="en-US" sz="1100" dirty="0">
                <a:latin typeface="Times New Roman" panose="02020603050405020304" pitchFamily="18" charset="0"/>
                <a:cs typeface="Times New Roman" panose="02020603050405020304" pitchFamily="18" charset="0"/>
              </a:rPr>
              <a:t>8 Department of Surgery, University at Buffalo Jacobs School of Medicine and Biomedical Sciences, the State University of New York, Buffalo, NY, USA</a:t>
            </a:r>
          </a:p>
          <a:p>
            <a:r>
              <a:rPr lang="en-US" sz="1100" dirty="0">
                <a:latin typeface="Times New Roman" panose="02020603050405020304" pitchFamily="18" charset="0"/>
                <a:cs typeface="Times New Roman" panose="02020603050405020304" pitchFamily="18" charset="0"/>
              </a:rPr>
              <a:t>9 Division of Digestive and General Surgery, Niigata University Graduate School of Medical and Dental Sciences, Niigata, Japan </a:t>
            </a:r>
          </a:p>
          <a:p>
            <a:r>
              <a:rPr lang="en-US" sz="1100" dirty="0">
                <a:latin typeface="Times New Roman" panose="02020603050405020304" pitchFamily="18" charset="0"/>
                <a:cs typeface="Times New Roman" panose="02020603050405020304" pitchFamily="18" charset="0"/>
              </a:rPr>
              <a:t>10 Department of Breast Surgery and Oncology, Tokyo Medical University, Tokyo, Japan</a:t>
            </a:r>
          </a:p>
          <a:p>
            <a:r>
              <a:rPr lang="en-US" sz="1100" dirty="0">
                <a:latin typeface="Times New Roman" panose="02020603050405020304" pitchFamily="18" charset="0"/>
                <a:cs typeface="Times New Roman" panose="02020603050405020304" pitchFamily="18" charset="0"/>
              </a:rPr>
              <a:t>11 Department of Breast Surgery, Fukushima Medical University, Fukushima, Japan</a:t>
            </a:r>
          </a:p>
        </p:txBody>
      </p:sp>
    </p:spTree>
    <p:extLst>
      <p:ext uri="{BB962C8B-B14F-4D97-AF65-F5344CB8AC3E}">
        <p14:creationId xmlns:p14="http://schemas.microsoft.com/office/powerpoint/2010/main" val="3565243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B576EFA-C766-1491-663C-E204FE45F5C1}"/>
              </a:ext>
            </a:extLst>
          </p:cNvPr>
          <p:cNvSpPr txBox="1"/>
          <p:nvPr/>
        </p:nvSpPr>
        <p:spPr>
          <a:xfrm rot="16200000">
            <a:off x="-543293" y="3034867"/>
            <a:ext cx="1429387" cy="215444"/>
          </a:xfrm>
          <a:prstGeom prst="rect">
            <a:avLst/>
          </a:prstGeom>
          <a:noFill/>
          <a:ln w="9525">
            <a:solidFill>
              <a:schemeClr val="tx1"/>
            </a:solidFill>
          </a:ln>
        </p:spPr>
        <p:txBody>
          <a:bodyPr wrap="square" rtlCol="0">
            <a:spAutoFit/>
          </a:bodyPr>
          <a:lstStyle/>
          <a:p>
            <a:pPr algn="ctr"/>
            <a:r>
              <a:rPr lang="en-US" sz="800" b="1" dirty="0"/>
              <a:t>TCGA</a:t>
            </a:r>
          </a:p>
        </p:txBody>
      </p:sp>
      <p:sp>
        <p:nvSpPr>
          <p:cNvPr id="5" name="TextBox 4">
            <a:extLst>
              <a:ext uri="{FF2B5EF4-FFF2-40B4-BE49-F238E27FC236}">
                <a16:creationId xmlns:a16="http://schemas.microsoft.com/office/drawing/2014/main" id="{C25936C9-9F3B-4E72-667C-B1F51ECEE599}"/>
              </a:ext>
            </a:extLst>
          </p:cNvPr>
          <p:cNvSpPr txBox="1"/>
          <p:nvPr/>
        </p:nvSpPr>
        <p:spPr>
          <a:xfrm>
            <a:off x="1309456" y="1839640"/>
            <a:ext cx="914400" cy="338554"/>
          </a:xfrm>
          <a:prstGeom prst="rect">
            <a:avLst/>
          </a:prstGeom>
          <a:noFill/>
          <a:ln w="9525">
            <a:solidFill>
              <a:schemeClr val="tx1"/>
            </a:solidFill>
          </a:ln>
        </p:spPr>
        <p:txBody>
          <a:bodyPr wrap="square" rtlCol="0" anchor="ctr">
            <a:spAutoFit/>
          </a:bodyPr>
          <a:lstStyle/>
          <a:p>
            <a:pPr algn="ctr"/>
            <a:r>
              <a:rPr lang="en-US" sz="800" b="1" dirty="0"/>
              <a:t>Sensory </a:t>
            </a:r>
          </a:p>
          <a:p>
            <a:pPr algn="ctr"/>
            <a:r>
              <a:rPr lang="en-US" sz="800" b="1" dirty="0"/>
              <a:t>nerve</a:t>
            </a:r>
          </a:p>
        </p:txBody>
      </p:sp>
      <p:sp>
        <p:nvSpPr>
          <p:cNvPr id="6" name="TextBox 5">
            <a:extLst>
              <a:ext uri="{FF2B5EF4-FFF2-40B4-BE49-F238E27FC236}">
                <a16:creationId xmlns:a16="http://schemas.microsoft.com/office/drawing/2014/main" id="{79D45A48-2F47-8E8D-3DA7-0451E9945ED5}"/>
              </a:ext>
            </a:extLst>
          </p:cNvPr>
          <p:cNvSpPr txBox="1"/>
          <p:nvPr/>
        </p:nvSpPr>
        <p:spPr>
          <a:xfrm>
            <a:off x="2335600" y="1839640"/>
            <a:ext cx="914400" cy="338554"/>
          </a:xfrm>
          <a:prstGeom prst="rect">
            <a:avLst/>
          </a:prstGeom>
          <a:noFill/>
          <a:ln w="9525">
            <a:solidFill>
              <a:schemeClr val="tx1"/>
            </a:solidFill>
          </a:ln>
        </p:spPr>
        <p:txBody>
          <a:bodyPr wrap="square" rtlCol="0" anchor="ctr">
            <a:spAutoFit/>
          </a:bodyPr>
          <a:lstStyle/>
          <a:p>
            <a:pPr algn="ctr"/>
            <a:r>
              <a:rPr lang="en-US" sz="800" b="1" dirty="0"/>
              <a:t>Sympathetic nerve</a:t>
            </a:r>
          </a:p>
        </p:txBody>
      </p:sp>
      <p:sp>
        <p:nvSpPr>
          <p:cNvPr id="7" name="TextBox 6">
            <a:extLst>
              <a:ext uri="{FF2B5EF4-FFF2-40B4-BE49-F238E27FC236}">
                <a16:creationId xmlns:a16="http://schemas.microsoft.com/office/drawing/2014/main" id="{5B8E3F3F-6B42-1626-6B98-43D9493C0420}"/>
              </a:ext>
            </a:extLst>
          </p:cNvPr>
          <p:cNvSpPr txBox="1"/>
          <p:nvPr/>
        </p:nvSpPr>
        <p:spPr>
          <a:xfrm>
            <a:off x="3370273" y="1839640"/>
            <a:ext cx="3168862" cy="338554"/>
          </a:xfrm>
          <a:prstGeom prst="rect">
            <a:avLst/>
          </a:prstGeom>
          <a:noFill/>
          <a:ln w="9525">
            <a:solidFill>
              <a:schemeClr val="tx1"/>
            </a:solidFill>
          </a:ln>
        </p:spPr>
        <p:txBody>
          <a:bodyPr wrap="square" rtlCol="0" anchor="ctr">
            <a:spAutoFit/>
          </a:bodyPr>
          <a:lstStyle/>
          <a:p>
            <a:pPr algn="ctr"/>
            <a:r>
              <a:rPr lang="en-US" sz="800" b="1" dirty="0"/>
              <a:t>Axonal cytoskeleton/ </a:t>
            </a:r>
          </a:p>
          <a:p>
            <a:pPr algn="ctr"/>
            <a:r>
              <a:rPr lang="en-US" sz="800" b="1" dirty="0"/>
              <a:t>Growth cone</a:t>
            </a:r>
          </a:p>
        </p:txBody>
      </p:sp>
      <p:sp>
        <p:nvSpPr>
          <p:cNvPr id="8" name="TextBox 7">
            <a:extLst>
              <a:ext uri="{FF2B5EF4-FFF2-40B4-BE49-F238E27FC236}">
                <a16:creationId xmlns:a16="http://schemas.microsoft.com/office/drawing/2014/main" id="{FA38710D-AD6E-E157-4DEE-DD4A0BA14F6B}"/>
              </a:ext>
            </a:extLst>
          </p:cNvPr>
          <p:cNvSpPr txBox="1"/>
          <p:nvPr/>
        </p:nvSpPr>
        <p:spPr>
          <a:xfrm>
            <a:off x="1145206" y="2162039"/>
            <a:ext cx="731520" cy="215444"/>
          </a:xfrm>
          <a:prstGeom prst="rect">
            <a:avLst/>
          </a:prstGeom>
          <a:noFill/>
        </p:spPr>
        <p:txBody>
          <a:bodyPr wrap="square" rtlCol="0">
            <a:spAutoFit/>
          </a:bodyPr>
          <a:lstStyle/>
          <a:p>
            <a:pPr algn="ctr"/>
            <a:r>
              <a:rPr lang="en-US" sz="800" b="1" dirty="0"/>
              <a:t>TRPV1</a:t>
            </a:r>
          </a:p>
        </p:txBody>
      </p:sp>
      <p:sp>
        <p:nvSpPr>
          <p:cNvPr id="9" name="TextBox 8">
            <a:extLst>
              <a:ext uri="{FF2B5EF4-FFF2-40B4-BE49-F238E27FC236}">
                <a16:creationId xmlns:a16="http://schemas.microsoft.com/office/drawing/2014/main" id="{55980B60-0C7A-552F-4397-C37CEE39929C}"/>
              </a:ext>
            </a:extLst>
          </p:cNvPr>
          <p:cNvSpPr txBox="1"/>
          <p:nvPr/>
        </p:nvSpPr>
        <p:spPr>
          <a:xfrm>
            <a:off x="1643970" y="2162039"/>
            <a:ext cx="731520" cy="215444"/>
          </a:xfrm>
          <a:prstGeom prst="rect">
            <a:avLst/>
          </a:prstGeom>
          <a:noFill/>
        </p:spPr>
        <p:txBody>
          <a:bodyPr wrap="square" rtlCol="0">
            <a:spAutoFit/>
          </a:bodyPr>
          <a:lstStyle/>
          <a:p>
            <a:pPr algn="ctr"/>
            <a:r>
              <a:rPr lang="en-US" sz="800" b="1" dirty="0"/>
              <a:t>CALCA</a:t>
            </a:r>
          </a:p>
        </p:txBody>
      </p:sp>
      <p:sp>
        <p:nvSpPr>
          <p:cNvPr id="10" name="TextBox 9">
            <a:extLst>
              <a:ext uri="{FF2B5EF4-FFF2-40B4-BE49-F238E27FC236}">
                <a16:creationId xmlns:a16="http://schemas.microsoft.com/office/drawing/2014/main" id="{894F06E1-E632-DD22-33D1-0576D7359962}"/>
              </a:ext>
            </a:extLst>
          </p:cNvPr>
          <p:cNvSpPr txBox="1"/>
          <p:nvPr/>
        </p:nvSpPr>
        <p:spPr>
          <a:xfrm>
            <a:off x="2216474" y="2162039"/>
            <a:ext cx="731520" cy="215444"/>
          </a:xfrm>
          <a:prstGeom prst="rect">
            <a:avLst/>
          </a:prstGeom>
          <a:noFill/>
        </p:spPr>
        <p:txBody>
          <a:bodyPr wrap="square" rtlCol="0">
            <a:spAutoFit/>
          </a:bodyPr>
          <a:lstStyle/>
          <a:p>
            <a:pPr algn="ctr"/>
            <a:r>
              <a:rPr lang="en-US" sz="800" b="1" dirty="0"/>
              <a:t>TH</a:t>
            </a:r>
          </a:p>
        </p:txBody>
      </p:sp>
      <p:sp>
        <p:nvSpPr>
          <p:cNvPr id="11" name="TextBox 10">
            <a:extLst>
              <a:ext uri="{FF2B5EF4-FFF2-40B4-BE49-F238E27FC236}">
                <a16:creationId xmlns:a16="http://schemas.microsoft.com/office/drawing/2014/main" id="{579172D0-C750-4946-B1CA-E9D173722272}"/>
              </a:ext>
            </a:extLst>
          </p:cNvPr>
          <p:cNvSpPr txBox="1"/>
          <p:nvPr/>
        </p:nvSpPr>
        <p:spPr>
          <a:xfrm>
            <a:off x="2737360" y="2162039"/>
            <a:ext cx="731520" cy="215444"/>
          </a:xfrm>
          <a:prstGeom prst="rect">
            <a:avLst/>
          </a:prstGeom>
          <a:noFill/>
        </p:spPr>
        <p:txBody>
          <a:bodyPr wrap="square" rtlCol="0">
            <a:spAutoFit/>
          </a:bodyPr>
          <a:lstStyle/>
          <a:p>
            <a:pPr algn="ctr"/>
            <a:r>
              <a:rPr lang="en-US" sz="800" b="1" dirty="0"/>
              <a:t>DBH</a:t>
            </a:r>
          </a:p>
        </p:txBody>
      </p:sp>
      <p:sp>
        <p:nvSpPr>
          <p:cNvPr id="12" name="TextBox 11">
            <a:extLst>
              <a:ext uri="{FF2B5EF4-FFF2-40B4-BE49-F238E27FC236}">
                <a16:creationId xmlns:a16="http://schemas.microsoft.com/office/drawing/2014/main" id="{C62862CF-FD83-EB6F-ED88-3069A5F185A4}"/>
              </a:ext>
            </a:extLst>
          </p:cNvPr>
          <p:cNvSpPr txBox="1"/>
          <p:nvPr/>
        </p:nvSpPr>
        <p:spPr>
          <a:xfrm>
            <a:off x="3287742" y="2162039"/>
            <a:ext cx="731520" cy="215444"/>
          </a:xfrm>
          <a:prstGeom prst="rect">
            <a:avLst/>
          </a:prstGeom>
          <a:noFill/>
        </p:spPr>
        <p:txBody>
          <a:bodyPr wrap="square" rtlCol="0">
            <a:spAutoFit/>
          </a:bodyPr>
          <a:lstStyle/>
          <a:p>
            <a:pPr algn="ctr"/>
            <a:r>
              <a:rPr lang="en-US" sz="800" b="1" dirty="0"/>
              <a:t>TUBB3</a:t>
            </a:r>
          </a:p>
        </p:txBody>
      </p:sp>
      <p:sp>
        <p:nvSpPr>
          <p:cNvPr id="13" name="TextBox 12">
            <a:extLst>
              <a:ext uri="{FF2B5EF4-FFF2-40B4-BE49-F238E27FC236}">
                <a16:creationId xmlns:a16="http://schemas.microsoft.com/office/drawing/2014/main" id="{A827855B-4718-D602-87D0-35FA986ECDDA}"/>
              </a:ext>
            </a:extLst>
          </p:cNvPr>
          <p:cNvSpPr txBox="1"/>
          <p:nvPr/>
        </p:nvSpPr>
        <p:spPr>
          <a:xfrm>
            <a:off x="3816002" y="2162039"/>
            <a:ext cx="731520" cy="215444"/>
          </a:xfrm>
          <a:prstGeom prst="rect">
            <a:avLst/>
          </a:prstGeom>
          <a:noFill/>
        </p:spPr>
        <p:txBody>
          <a:bodyPr wrap="square" rtlCol="0">
            <a:spAutoFit/>
          </a:bodyPr>
          <a:lstStyle/>
          <a:p>
            <a:pPr algn="ctr"/>
            <a:r>
              <a:rPr lang="en-US" sz="800" b="1" dirty="0"/>
              <a:t>NEFL</a:t>
            </a:r>
          </a:p>
        </p:txBody>
      </p:sp>
      <p:sp>
        <p:nvSpPr>
          <p:cNvPr id="14" name="TextBox 13">
            <a:extLst>
              <a:ext uri="{FF2B5EF4-FFF2-40B4-BE49-F238E27FC236}">
                <a16:creationId xmlns:a16="http://schemas.microsoft.com/office/drawing/2014/main" id="{8AA81B59-CCD5-AF6D-CB7A-44D9A062D4D8}"/>
              </a:ext>
            </a:extLst>
          </p:cNvPr>
          <p:cNvSpPr txBox="1"/>
          <p:nvPr/>
        </p:nvSpPr>
        <p:spPr>
          <a:xfrm>
            <a:off x="4373758" y="2162039"/>
            <a:ext cx="731520" cy="215444"/>
          </a:xfrm>
          <a:prstGeom prst="rect">
            <a:avLst/>
          </a:prstGeom>
          <a:noFill/>
        </p:spPr>
        <p:txBody>
          <a:bodyPr wrap="square" rtlCol="0">
            <a:spAutoFit/>
          </a:bodyPr>
          <a:lstStyle/>
          <a:p>
            <a:pPr algn="ctr"/>
            <a:r>
              <a:rPr lang="en-US" sz="800" b="1" dirty="0"/>
              <a:t>DCX</a:t>
            </a:r>
          </a:p>
        </p:txBody>
      </p:sp>
      <p:sp>
        <p:nvSpPr>
          <p:cNvPr id="15" name="TextBox 14">
            <a:extLst>
              <a:ext uri="{FF2B5EF4-FFF2-40B4-BE49-F238E27FC236}">
                <a16:creationId xmlns:a16="http://schemas.microsoft.com/office/drawing/2014/main" id="{C5F8FC50-F61D-5AAC-1DF6-63E38DDFA536}"/>
              </a:ext>
            </a:extLst>
          </p:cNvPr>
          <p:cNvSpPr txBox="1"/>
          <p:nvPr/>
        </p:nvSpPr>
        <p:spPr>
          <a:xfrm>
            <a:off x="5445026" y="2162039"/>
            <a:ext cx="731520" cy="215444"/>
          </a:xfrm>
          <a:prstGeom prst="rect">
            <a:avLst/>
          </a:prstGeom>
          <a:noFill/>
        </p:spPr>
        <p:txBody>
          <a:bodyPr wrap="square" rtlCol="0">
            <a:spAutoFit/>
          </a:bodyPr>
          <a:lstStyle/>
          <a:p>
            <a:pPr algn="ctr"/>
            <a:r>
              <a:rPr lang="en-US" sz="800" b="1" dirty="0"/>
              <a:t>PRPH</a:t>
            </a:r>
          </a:p>
        </p:txBody>
      </p:sp>
      <p:sp>
        <p:nvSpPr>
          <p:cNvPr id="16" name="TextBox 15">
            <a:extLst>
              <a:ext uri="{FF2B5EF4-FFF2-40B4-BE49-F238E27FC236}">
                <a16:creationId xmlns:a16="http://schemas.microsoft.com/office/drawing/2014/main" id="{97E9E973-AFE9-98AB-B887-FECA0DA6487C}"/>
              </a:ext>
            </a:extLst>
          </p:cNvPr>
          <p:cNvSpPr txBox="1"/>
          <p:nvPr/>
        </p:nvSpPr>
        <p:spPr>
          <a:xfrm>
            <a:off x="4902018" y="2162039"/>
            <a:ext cx="731520" cy="215444"/>
          </a:xfrm>
          <a:prstGeom prst="rect">
            <a:avLst/>
          </a:prstGeom>
          <a:noFill/>
        </p:spPr>
        <p:txBody>
          <a:bodyPr wrap="square" rtlCol="0">
            <a:spAutoFit/>
          </a:bodyPr>
          <a:lstStyle/>
          <a:p>
            <a:pPr algn="ctr"/>
            <a:r>
              <a:rPr lang="en-US" sz="800" b="1" dirty="0"/>
              <a:t>STMN2</a:t>
            </a:r>
          </a:p>
        </p:txBody>
      </p:sp>
      <p:sp>
        <p:nvSpPr>
          <p:cNvPr id="17" name="TextBox 16">
            <a:extLst>
              <a:ext uri="{FF2B5EF4-FFF2-40B4-BE49-F238E27FC236}">
                <a16:creationId xmlns:a16="http://schemas.microsoft.com/office/drawing/2014/main" id="{D9407D7F-943C-0E98-FC96-79F3ED286988}"/>
              </a:ext>
            </a:extLst>
          </p:cNvPr>
          <p:cNvSpPr txBox="1"/>
          <p:nvPr/>
        </p:nvSpPr>
        <p:spPr>
          <a:xfrm>
            <a:off x="5988037" y="2162039"/>
            <a:ext cx="731520" cy="215444"/>
          </a:xfrm>
          <a:prstGeom prst="rect">
            <a:avLst/>
          </a:prstGeom>
          <a:noFill/>
        </p:spPr>
        <p:txBody>
          <a:bodyPr wrap="square" rtlCol="0">
            <a:spAutoFit/>
          </a:bodyPr>
          <a:lstStyle/>
          <a:p>
            <a:pPr algn="ctr"/>
            <a:r>
              <a:rPr lang="en-US" sz="800" b="1" dirty="0"/>
              <a:t>GAP43</a:t>
            </a:r>
          </a:p>
        </p:txBody>
      </p:sp>
      <p:sp>
        <p:nvSpPr>
          <p:cNvPr id="18" name="TextBox 17">
            <a:extLst>
              <a:ext uri="{FF2B5EF4-FFF2-40B4-BE49-F238E27FC236}">
                <a16:creationId xmlns:a16="http://schemas.microsoft.com/office/drawing/2014/main" id="{55178943-B39B-9EC7-0DAF-C2E8FC256A54}"/>
              </a:ext>
            </a:extLst>
          </p:cNvPr>
          <p:cNvSpPr txBox="1"/>
          <p:nvPr/>
        </p:nvSpPr>
        <p:spPr>
          <a:xfrm>
            <a:off x="456261" y="2162039"/>
            <a:ext cx="881881" cy="215444"/>
          </a:xfrm>
          <a:prstGeom prst="rect">
            <a:avLst/>
          </a:prstGeom>
          <a:noFill/>
        </p:spPr>
        <p:txBody>
          <a:bodyPr wrap="square" rtlCol="0">
            <a:spAutoFit/>
          </a:bodyPr>
          <a:lstStyle/>
          <a:p>
            <a:pPr algn="ctr"/>
            <a:r>
              <a:rPr lang="en-US" sz="800" b="1" dirty="0"/>
              <a:t>Neuron</a:t>
            </a:r>
          </a:p>
        </p:txBody>
      </p:sp>
      <p:sp>
        <p:nvSpPr>
          <p:cNvPr id="19" name="TextBox 18">
            <a:extLst>
              <a:ext uri="{FF2B5EF4-FFF2-40B4-BE49-F238E27FC236}">
                <a16:creationId xmlns:a16="http://schemas.microsoft.com/office/drawing/2014/main" id="{2DD3EC09-5372-2E2E-021A-ADA6AECFD5FF}"/>
              </a:ext>
            </a:extLst>
          </p:cNvPr>
          <p:cNvSpPr txBox="1"/>
          <p:nvPr/>
        </p:nvSpPr>
        <p:spPr>
          <a:xfrm rot="16200000">
            <a:off x="52977" y="2684516"/>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20" name="TextBox 19">
            <a:extLst>
              <a:ext uri="{FF2B5EF4-FFF2-40B4-BE49-F238E27FC236}">
                <a16:creationId xmlns:a16="http://schemas.microsoft.com/office/drawing/2014/main" id="{B663108F-AF3B-C5ED-AAF7-FF5B73687CD8}"/>
              </a:ext>
            </a:extLst>
          </p:cNvPr>
          <p:cNvSpPr txBox="1"/>
          <p:nvPr/>
        </p:nvSpPr>
        <p:spPr>
          <a:xfrm rot="16200000">
            <a:off x="52977" y="3385219"/>
            <a:ext cx="728684" cy="215444"/>
          </a:xfrm>
          <a:prstGeom prst="rect">
            <a:avLst/>
          </a:prstGeom>
          <a:noFill/>
          <a:ln w="9525">
            <a:solidFill>
              <a:schemeClr val="tx1"/>
            </a:solidFill>
          </a:ln>
        </p:spPr>
        <p:txBody>
          <a:bodyPr wrap="square" rtlCol="0">
            <a:spAutoFit/>
          </a:bodyPr>
          <a:lstStyle/>
          <a:p>
            <a:pPr algn="ctr"/>
            <a:r>
              <a:rPr lang="en-US" sz="800" b="1" dirty="0"/>
              <a:t>HER2+</a:t>
            </a:r>
          </a:p>
        </p:txBody>
      </p:sp>
      <p:pic>
        <p:nvPicPr>
          <p:cNvPr id="21" name="Picture 20">
            <a:extLst>
              <a:ext uri="{FF2B5EF4-FFF2-40B4-BE49-F238E27FC236}">
                <a16:creationId xmlns:a16="http://schemas.microsoft.com/office/drawing/2014/main" id="{F11AC82A-1EAD-C640-9821-6601F69B04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411" y="2377483"/>
            <a:ext cx="514350" cy="685800"/>
          </a:xfrm>
          <a:prstGeom prst="rect">
            <a:avLst/>
          </a:prstGeom>
        </p:spPr>
      </p:pic>
      <p:pic>
        <p:nvPicPr>
          <p:cNvPr id="22" name="Picture 21">
            <a:extLst>
              <a:ext uri="{FF2B5EF4-FFF2-40B4-BE49-F238E27FC236}">
                <a16:creationId xmlns:a16="http://schemas.microsoft.com/office/drawing/2014/main" id="{801F3A09-1F1F-EB3E-20A5-1E541ECCC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411" y="3172474"/>
            <a:ext cx="514350" cy="685800"/>
          </a:xfrm>
          <a:prstGeom prst="rect">
            <a:avLst/>
          </a:prstGeom>
        </p:spPr>
      </p:pic>
      <p:pic>
        <p:nvPicPr>
          <p:cNvPr id="23" name="Picture 22">
            <a:extLst>
              <a:ext uri="{FF2B5EF4-FFF2-40B4-BE49-F238E27FC236}">
                <a16:creationId xmlns:a16="http://schemas.microsoft.com/office/drawing/2014/main" id="{8C9D0E3A-1200-7599-FC7C-518BA28BE4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6411" y="4003174"/>
            <a:ext cx="514350" cy="685800"/>
          </a:xfrm>
          <a:prstGeom prst="rect">
            <a:avLst/>
          </a:prstGeom>
        </p:spPr>
      </p:pic>
      <p:pic>
        <p:nvPicPr>
          <p:cNvPr id="24" name="Picture 23">
            <a:extLst>
              <a:ext uri="{FF2B5EF4-FFF2-40B4-BE49-F238E27FC236}">
                <a16:creationId xmlns:a16="http://schemas.microsoft.com/office/drawing/2014/main" id="{DDCDD399-DD94-A77A-50BE-4D03D4514F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6612" y="4799849"/>
            <a:ext cx="514350" cy="685800"/>
          </a:xfrm>
          <a:prstGeom prst="rect">
            <a:avLst/>
          </a:prstGeom>
        </p:spPr>
      </p:pic>
      <p:pic>
        <p:nvPicPr>
          <p:cNvPr id="25" name="Picture 24">
            <a:extLst>
              <a:ext uri="{FF2B5EF4-FFF2-40B4-BE49-F238E27FC236}">
                <a16:creationId xmlns:a16="http://schemas.microsoft.com/office/drawing/2014/main" id="{4A2537CB-8601-ABF5-92FC-1F82851087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8885" y="5686973"/>
            <a:ext cx="514350" cy="685800"/>
          </a:xfrm>
          <a:prstGeom prst="rect">
            <a:avLst/>
          </a:prstGeom>
        </p:spPr>
      </p:pic>
      <p:pic>
        <p:nvPicPr>
          <p:cNvPr id="26" name="Picture 25">
            <a:extLst>
              <a:ext uri="{FF2B5EF4-FFF2-40B4-BE49-F238E27FC236}">
                <a16:creationId xmlns:a16="http://schemas.microsoft.com/office/drawing/2014/main" id="{CC1C9A1D-9760-7779-FFE2-F8D818C0AF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88885" y="6474630"/>
            <a:ext cx="514350" cy="685800"/>
          </a:xfrm>
          <a:prstGeom prst="rect">
            <a:avLst/>
          </a:prstGeom>
        </p:spPr>
      </p:pic>
      <p:pic>
        <p:nvPicPr>
          <p:cNvPr id="27" name="Picture 26">
            <a:extLst>
              <a:ext uri="{FF2B5EF4-FFF2-40B4-BE49-F238E27FC236}">
                <a16:creationId xmlns:a16="http://schemas.microsoft.com/office/drawing/2014/main" id="{1B77788C-4EDC-B0B5-2373-B22F788034B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2358" y="2377483"/>
            <a:ext cx="480060" cy="640080"/>
          </a:xfrm>
          <a:prstGeom prst="rect">
            <a:avLst/>
          </a:prstGeom>
        </p:spPr>
      </p:pic>
      <p:pic>
        <p:nvPicPr>
          <p:cNvPr id="28" name="Picture 27">
            <a:extLst>
              <a:ext uri="{FF2B5EF4-FFF2-40B4-BE49-F238E27FC236}">
                <a16:creationId xmlns:a16="http://schemas.microsoft.com/office/drawing/2014/main" id="{2DC1DC80-B048-2A7E-63DF-455A850009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77549" y="2377483"/>
            <a:ext cx="480060" cy="640080"/>
          </a:xfrm>
          <a:prstGeom prst="rect">
            <a:avLst/>
          </a:prstGeom>
        </p:spPr>
      </p:pic>
      <p:pic>
        <p:nvPicPr>
          <p:cNvPr id="29" name="Picture 28">
            <a:extLst>
              <a:ext uri="{FF2B5EF4-FFF2-40B4-BE49-F238E27FC236}">
                <a16:creationId xmlns:a16="http://schemas.microsoft.com/office/drawing/2014/main" id="{FFA23AE0-FD59-6CC3-B293-48E9600B9D0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312740" y="2377483"/>
            <a:ext cx="480060" cy="640080"/>
          </a:xfrm>
          <a:prstGeom prst="rect">
            <a:avLst/>
          </a:prstGeom>
        </p:spPr>
      </p:pic>
      <p:pic>
        <p:nvPicPr>
          <p:cNvPr id="30" name="Picture 29">
            <a:extLst>
              <a:ext uri="{FF2B5EF4-FFF2-40B4-BE49-F238E27FC236}">
                <a16:creationId xmlns:a16="http://schemas.microsoft.com/office/drawing/2014/main" id="{26FE17F8-981D-5F1C-2C6C-4A9077F4F39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47931" y="2377483"/>
            <a:ext cx="480060" cy="640080"/>
          </a:xfrm>
          <a:prstGeom prst="rect">
            <a:avLst/>
          </a:prstGeom>
        </p:spPr>
      </p:pic>
      <p:pic>
        <p:nvPicPr>
          <p:cNvPr id="31" name="Picture 30">
            <a:extLst>
              <a:ext uri="{FF2B5EF4-FFF2-40B4-BE49-F238E27FC236}">
                <a16:creationId xmlns:a16="http://schemas.microsoft.com/office/drawing/2014/main" id="{A36A4BC5-E4FF-2C17-BDC5-6C66204CF9C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383122" y="2377483"/>
            <a:ext cx="480060" cy="640080"/>
          </a:xfrm>
          <a:prstGeom prst="rect">
            <a:avLst/>
          </a:prstGeom>
        </p:spPr>
      </p:pic>
      <p:pic>
        <p:nvPicPr>
          <p:cNvPr id="32" name="Picture 31">
            <a:extLst>
              <a:ext uri="{FF2B5EF4-FFF2-40B4-BE49-F238E27FC236}">
                <a16:creationId xmlns:a16="http://schemas.microsoft.com/office/drawing/2014/main" id="{A816D2A0-9FAE-BF20-2ADF-26D716963B0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918313" y="2377483"/>
            <a:ext cx="480060" cy="640080"/>
          </a:xfrm>
          <a:prstGeom prst="rect">
            <a:avLst/>
          </a:prstGeom>
        </p:spPr>
      </p:pic>
      <p:pic>
        <p:nvPicPr>
          <p:cNvPr id="33" name="Picture 32">
            <a:extLst>
              <a:ext uri="{FF2B5EF4-FFF2-40B4-BE49-F238E27FC236}">
                <a16:creationId xmlns:a16="http://schemas.microsoft.com/office/drawing/2014/main" id="{C5578B89-DD98-6911-097A-CDD276E491E0}"/>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453504" y="2377483"/>
            <a:ext cx="480060" cy="640080"/>
          </a:xfrm>
          <a:prstGeom prst="rect">
            <a:avLst/>
          </a:prstGeom>
        </p:spPr>
      </p:pic>
      <p:pic>
        <p:nvPicPr>
          <p:cNvPr id="34" name="Picture 33">
            <a:extLst>
              <a:ext uri="{FF2B5EF4-FFF2-40B4-BE49-F238E27FC236}">
                <a16:creationId xmlns:a16="http://schemas.microsoft.com/office/drawing/2014/main" id="{816687A4-1DEE-1B75-D23F-67DE607C532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988695" y="2377483"/>
            <a:ext cx="480060" cy="640080"/>
          </a:xfrm>
          <a:prstGeom prst="rect">
            <a:avLst/>
          </a:prstGeom>
        </p:spPr>
      </p:pic>
      <p:pic>
        <p:nvPicPr>
          <p:cNvPr id="35" name="Picture 34">
            <a:extLst>
              <a:ext uri="{FF2B5EF4-FFF2-40B4-BE49-F238E27FC236}">
                <a16:creationId xmlns:a16="http://schemas.microsoft.com/office/drawing/2014/main" id="{64661217-BD86-3AE3-9EEB-9D368F26159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523886" y="2377483"/>
            <a:ext cx="480060" cy="640080"/>
          </a:xfrm>
          <a:prstGeom prst="rect">
            <a:avLst/>
          </a:prstGeom>
        </p:spPr>
      </p:pic>
      <p:pic>
        <p:nvPicPr>
          <p:cNvPr id="36" name="Picture 35">
            <a:extLst>
              <a:ext uri="{FF2B5EF4-FFF2-40B4-BE49-F238E27FC236}">
                <a16:creationId xmlns:a16="http://schemas.microsoft.com/office/drawing/2014/main" id="{63B01C86-A7FF-ED92-4180-56ADA6BDC6A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059075" y="2377483"/>
            <a:ext cx="480060" cy="640080"/>
          </a:xfrm>
          <a:prstGeom prst="rect">
            <a:avLst/>
          </a:prstGeom>
        </p:spPr>
      </p:pic>
      <p:pic>
        <p:nvPicPr>
          <p:cNvPr id="37" name="Picture 36">
            <a:extLst>
              <a:ext uri="{FF2B5EF4-FFF2-40B4-BE49-F238E27FC236}">
                <a16:creationId xmlns:a16="http://schemas.microsoft.com/office/drawing/2014/main" id="{B94F0C2A-AC31-BC9E-AF02-6817F6DDC1A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230104" y="3207310"/>
            <a:ext cx="480060" cy="640080"/>
          </a:xfrm>
          <a:prstGeom prst="rect">
            <a:avLst/>
          </a:prstGeom>
        </p:spPr>
      </p:pic>
      <p:pic>
        <p:nvPicPr>
          <p:cNvPr id="38" name="Picture 37">
            <a:extLst>
              <a:ext uri="{FF2B5EF4-FFF2-40B4-BE49-F238E27FC236}">
                <a16:creationId xmlns:a16="http://schemas.microsoft.com/office/drawing/2014/main" id="{DBB2148C-5C85-C976-C2C6-AF4A8F33DE9F}"/>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766656" y="3207310"/>
            <a:ext cx="480060" cy="640080"/>
          </a:xfrm>
          <a:prstGeom prst="rect">
            <a:avLst/>
          </a:prstGeom>
        </p:spPr>
      </p:pic>
      <p:pic>
        <p:nvPicPr>
          <p:cNvPr id="39" name="Picture 38">
            <a:extLst>
              <a:ext uri="{FF2B5EF4-FFF2-40B4-BE49-F238E27FC236}">
                <a16:creationId xmlns:a16="http://schemas.microsoft.com/office/drawing/2014/main" id="{C1B69A2E-3E1F-FF32-30E0-2565CB6CDEE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303208" y="3207310"/>
            <a:ext cx="480060" cy="640080"/>
          </a:xfrm>
          <a:prstGeom prst="rect">
            <a:avLst/>
          </a:prstGeom>
        </p:spPr>
      </p:pic>
      <p:pic>
        <p:nvPicPr>
          <p:cNvPr id="40" name="Picture 39">
            <a:extLst>
              <a:ext uri="{FF2B5EF4-FFF2-40B4-BE49-F238E27FC236}">
                <a16:creationId xmlns:a16="http://schemas.microsoft.com/office/drawing/2014/main" id="{CA03903F-7741-81E6-8D09-3DA68DFA1AA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839760" y="3207310"/>
            <a:ext cx="480060" cy="640080"/>
          </a:xfrm>
          <a:prstGeom prst="rect">
            <a:avLst/>
          </a:prstGeom>
        </p:spPr>
      </p:pic>
      <p:pic>
        <p:nvPicPr>
          <p:cNvPr id="41" name="Picture 40">
            <a:extLst>
              <a:ext uri="{FF2B5EF4-FFF2-40B4-BE49-F238E27FC236}">
                <a16:creationId xmlns:a16="http://schemas.microsoft.com/office/drawing/2014/main" id="{1631A9AF-8F4E-951C-ADFE-3C9CD2E74F3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3376312" y="3207310"/>
            <a:ext cx="480060" cy="640080"/>
          </a:xfrm>
          <a:prstGeom prst="rect">
            <a:avLst/>
          </a:prstGeom>
        </p:spPr>
      </p:pic>
      <p:pic>
        <p:nvPicPr>
          <p:cNvPr id="42" name="Picture 41">
            <a:extLst>
              <a:ext uri="{FF2B5EF4-FFF2-40B4-BE49-F238E27FC236}">
                <a16:creationId xmlns:a16="http://schemas.microsoft.com/office/drawing/2014/main" id="{62B8CA2D-7683-DAE7-BAB6-A0BAA66F7895}"/>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912864" y="3207310"/>
            <a:ext cx="480060" cy="640080"/>
          </a:xfrm>
          <a:prstGeom prst="rect">
            <a:avLst/>
          </a:prstGeom>
        </p:spPr>
      </p:pic>
      <p:pic>
        <p:nvPicPr>
          <p:cNvPr id="43" name="Picture 42">
            <a:extLst>
              <a:ext uri="{FF2B5EF4-FFF2-40B4-BE49-F238E27FC236}">
                <a16:creationId xmlns:a16="http://schemas.microsoft.com/office/drawing/2014/main" id="{50A176D1-8126-9F51-BDB5-DA1BD1B756B2}"/>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449416" y="3207310"/>
            <a:ext cx="480060" cy="640080"/>
          </a:xfrm>
          <a:prstGeom prst="rect">
            <a:avLst/>
          </a:prstGeom>
        </p:spPr>
      </p:pic>
      <p:pic>
        <p:nvPicPr>
          <p:cNvPr id="44" name="Picture 43">
            <a:extLst>
              <a:ext uri="{FF2B5EF4-FFF2-40B4-BE49-F238E27FC236}">
                <a16:creationId xmlns:a16="http://schemas.microsoft.com/office/drawing/2014/main" id="{0C28EF33-EFB7-25BE-1624-454619460242}"/>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985968" y="3207310"/>
            <a:ext cx="480060" cy="640080"/>
          </a:xfrm>
          <a:prstGeom prst="rect">
            <a:avLst/>
          </a:prstGeom>
        </p:spPr>
      </p:pic>
      <p:pic>
        <p:nvPicPr>
          <p:cNvPr id="45" name="Picture 44">
            <a:extLst>
              <a:ext uri="{FF2B5EF4-FFF2-40B4-BE49-F238E27FC236}">
                <a16:creationId xmlns:a16="http://schemas.microsoft.com/office/drawing/2014/main" id="{2E9DE14C-2CD4-7C82-C757-5AB3BC95ABF4}"/>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5522520" y="3207310"/>
            <a:ext cx="480060" cy="640080"/>
          </a:xfrm>
          <a:prstGeom prst="rect">
            <a:avLst/>
          </a:prstGeom>
        </p:spPr>
      </p:pic>
      <p:pic>
        <p:nvPicPr>
          <p:cNvPr id="46" name="Picture 45">
            <a:extLst>
              <a:ext uri="{FF2B5EF4-FFF2-40B4-BE49-F238E27FC236}">
                <a16:creationId xmlns:a16="http://schemas.microsoft.com/office/drawing/2014/main" id="{CCFE8285-6DAC-4F82-692F-673AE2DF8B47}"/>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6059075" y="3207310"/>
            <a:ext cx="480060" cy="640080"/>
          </a:xfrm>
          <a:prstGeom prst="rect">
            <a:avLst/>
          </a:prstGeom>
        </p:spPr>
      </p:pic>
      <p:pic>
        <p:nvPicPr>
          <p:cNvPr id="47" name="Picture 46">
            <a:extLst>
              <a:ext uri="{FF2B5EF4-FFF2-40B4-BE49-F238E27FC236}">
                <a16:creationId xmlns:a16="http://schemas.microsoft.com/office/drawing/2014/main" id="{96EF0043-E76C-4027-713E-A33C786D8849}"/>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1254759" y="4048894"/>
            <a:ext cx="480060" cy="640080"/>
          </a:xfrm>
          <a:prstGeom prst="rect">
            <a:avLst/>
          </a:prstGeom>
        </p:spPr>
      </p:pic>
      <p:pic>
        <p:nvPicPr>
          <p:cNvPr id="48" name="Picture 47">
            <a:extLst>
              <a:ext uri="{FF2B5EF4-FFF2-40B4-BE49-F238E27FC236}">
                <a16:creationId xmlns:a16="http://schemas.microsoft.com/office/drawing/2014/main" id="{D4B00974-B978-2F6B-D97F-A2C0968B5E24}"/>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789630" y="4048894"/>
            <a:ext cx="480060" cy="640080"/>
          </a:xfrm>
          <a:prstGeom prst="rect">
            <a:avLst/>
          </a:prstGeom>
        </p:spPr>
      </p:pic>
      <p:pic>
        <p:nvPicPr>
          <p:cNvPr id="49" name="Picture 48">
            <a:extLst>
              <a:ext uri="{FF2B5EF4-FFF2-40B4-BE49-F238E27FC236}">
                <a16:creationId xmlns:a16="http://schemas.microsoft.com/office/drawing/2014/main" id="{AC79C2A1-7561-2938-3C10-51F2223023F6}"/>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2324501" y="4048894"/>
            <a:ext cx="480060" cy="640080"/>
          </a:xfrm>
          <a:prstGeom prst="rect">
            <a:avLst/>
          </a:prstGeom>
        </p:spPr>
      </p:pic>
      <p:pic>
        <p:nvPicPr>
          <p:cNvPr id="50" name="Picture 49">
            <a:extLst>
              <a:ext uri="{FF2B5EF4-FFF2-40B4-BE49-F238E27FC236}">
                <a16:creationId xmlns:a16="http://schemas.microsoft.com/office/drawing/2014/main" id="{29145DF5-3C47-2FF0-B290-1F260532323D}"/>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2859372" y="4048894"/>
            <a:ext cx="480060" cy="640080"/>
          </a:xfrm>
          <a:prstGeom prst="rect">
            <a:avLst/>
          </a:prstGeom>
        </p:spPr>
      </p:pic>
      <p:pic>
        <p:nvPicPr>
          <p:cNvPr id="51" name="Picture 50">
            <a:extLst>
              <a:ext uri="{FF2B5EF4-FFF2-40B4-BE49-F238E27FC236}">
                <a16:creationId xmlns:a16="http://schemas.microsoft.com/office/drawing/2014/main" id="{4A8F43D7-417F-EB9E-AE39-79A4A9ECD930}"/>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3394243" y="4048894"/>
            <a:ext cx="480060" cy="640080"/>
          </a:xfrm>
          <a:prstGeom prst="rect">
            <a:avLst/>
          </a:prstGeom>
        </p:spPr>
      </p:pic>
      <p:pic>
        <p:nvPicPr>
          <p:cNvPr id="52" name="Picture 51">
            <a:extLst>
              <a:ext uri="{FF2B5EF4-FFF2-40B4-BE49-F238E27FC236}">
                <a16:creationId xmlns:a16="http://schemas.microsoft.com/office/drawing/2014/main" id="{F2EB4888-B20A-4BBD-5B07-C01B17F1DB6B}"/>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929114" y="4048894"/>
            <a:ext cx="480060" cy="640080"/>
          </a:xfrm>
          <a:prstGeom prst="rect">
            <a:avLst/>
          </a:prstGeom>
        </p:spPr>
      </p:pic>
      <p:pic>
        <p:nvPicPr>
          <p:cNvPr id="53" name="Picture 52">
            <a:extLst>
              <a:ext uri="{FF2B5EF4-FFF2-40B4-BE49-F238E27FC236}">
                <a16:creationId xmlns:a16="http://schemas.microsoft.com/office/drawing/2014/main" id="{CAF08436-76E3-7AFD-26DD-A991A07AB2B9}"/>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463985" y="4048894"/>
            <a:ext cx="480060" cy="640080"/>
          </a:xfrm>
          <a:prstGeom prst="rect">
            <a:avLst/>
          </a:prstGeom>
        </p:spPr>
      </p:pic>
      <p:pic>
        <p:nvPicPr>
          <p:cNvPr id="54" name="Picture 53">
            <a:extLst>
              <a:ext uri="{FF2B5EF4-FFF2-40B4-BE49-F238E27FC236}">
                <a16:creationId xmlns:a16="http://schemas.microsoft.com/office/drawing/2014/main" id="{2F612A57-3098-BFC3-7B5B-3B5BB6E35C99}"/>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4998856" y="4048894"/>
            <a:ext cx="480060" cy="640080"/>
          </a:xfrm>
          <a:prstGeom prst="rect">
            <a:avLst/>
          </a:prstGeom>
        </p:spPr>
      </p:pic>
      <p:pic>
        <p:nvPicPr>
          <p:cNvPr id="55" name="Picture 54">
            <a:extLst>
              <a:ext uri="{FF2B5EF4-FFF2-40B4-BE49-F238E27FC236}">
                <a16:creationId xmlns:a16="http://schemas.microsoft.com/office/drawing/2014/main" id="{7DFC6F86-3468-C573-BBAF-9109E75A4738}"/>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5533727" y="4048894"/>
            <a:ext cx="480060" cy="640080"/>
          </a:xfrm>
          <a:prstGeom prst="rect">
            <a:avLst/>
          </a:prstGeom>
        </p:spPr>
      </p:pic>
      <p:pic>
        <p:nvPicPr>
          <p:cNvPr id="56" name="Picture 55">
            <a:extLst>
              <a:ext uri="{FF2B5EF4-FFF2-40B4-BE49-F238E27FC236}">
                <a16:creationId xmlns:a16="http://schemas.microsoft.com/office/drawing/2014/main" id="{5472BB92-1F24-8968-56DE-4845E05C166A}"/>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6068596" y="4048894"/>
            <a:ext cx="480060" cy="640080"/>
          </a:xfrm>
          <a:prstGeom prst="rect">
            <a:avLst/>
          </a:prstGeom>
        </p:spPr>
      </p:pic>
      <p:pic>
        <p:nvPicPr>
          <p:cNvPr id="57" name="Picture 56">
            <a:extLst>
              <a:ext uri="{FF2B5EF4-FFF2-40B4-BE49-F238E27FC236}">
                <a16:creationId xmlns:a16="http://schemas.microsoft.com/office/drawing/2014/main" id="{7CA6645E-73B9-D128-46D6-16213F64ED03}"/>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1250887" y="4834685"/>
            <a:ext cx="480060" cy="640080"/>
          </a:xfrm>
          <a:prstGeom prst="rect">
            <a:avLst/>
          </a:prstGeom>
        </p:spPr>
      </p:pic>
      <p:pic>
        <p:nvPicPr>
          <p:cNvPr id="58" name="Picture 57">
            <a:extLst>
              <a:ext uri="{FF2B5EF4-FFF2-40B4-BE49-F238E27FC236}">
                <a16:creationId xmlns:a16="http://schemas.microsoft.com/office/drawing/2014/main" id="{F1F372BC-FF8A-C5A0-AC9C-7B8553BB938D}"/>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1786320" y="4834685"/>
            <a:ext cx="480060" cy="640080"/>
          </a:xfrm>
          <a:prstGeom prst="rect">
            <a:avLst/>
          </a:prstGeom>
        </p:spPr>
      </p:pic>
      <p:pic>
        <p:nvPicPr>
          <p:cNvPr id="59" name="Picture 58">
            <a:extLst>
              <a:ext uri="{FF2B5EF4-FFF2-40B4-BE49-F238E27FC236}">
                <a16:creationId xmlns:a16="http://schemas.microsoft.com/office/drawing/2014/main" id="{90CCD423-A1DB-3D2F-6A3C-E86845C99704}"/>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2321753" y="4834685"/>
            <a:ext cx="480060" cy="640080"/>
          </a:xfrm>
          <a:prstGeom prst="rect">
            <a:avLst/>
          </a:prstGeom>
        </p:spPr>
      </p:pic>
      <p:pic>
        <p:nvPicPr>
          <p:cNvPr id="60" name="Picture 59">
            <a:extLst>
              <a:ext uri="{FF2B5EF4-FFF2-40B4-BE49-F238E27FC236}">
                <a16:creationId xmlns:a16="http://schemas.microsoft.com/office/drawing/2014/main" id="{7EC7D393-4B76-38F1-5E01-A23CFEF9725B}"/>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2857186" y="4834685"/>
            <a:ext cx="480060" cy="640080"/>
          </a:xfrm>
          <a:prstGeom prst="rect">
            <a:avLst/>
          </a:prstGeom>
        </p:spPr>
      </p:pic>
      <p:pic>
        <p:nvPicPr>
          <p:cNvPr id="61" name="Picture 60">
            <a:extLst>
              <a:ext uri="{FF2B5EF4-FFF2-40B4-BE49-F238E27FC236}">
                <a16:creationId xmlns:a16="http://schemas.microsoft.com/office/drawing/2014/main" id="{F16E40CA-B398-95DA-9A28-1703A27EE541}"/>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392619" y="4834685"/>
            <a:ext cx="480060" cy="640080"/>
          </a:xfrm>
          <a:prstGeom prst="rect">
            <a:avLst/>
          </a:prstGeom>
        </p:spPr>
      </p:pic>
      <p:pic>
        <p:nvPicPr>
          <p:cNvPr id="62" name="Picture 61">
            <a:extLst>
              <a:ext uri="{FF2B5EF4-FFF2-40B4-BE49-F238E27FC236}">
                <a16:creationId xmlns:a16="http://schemas.microsoft.com/office/drawing/2014/main" id="{BDF87F51-3675-977A-AECD-7DA56B76BAE2}"/>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3928052" y="4834685"/>
            <a:ext cx="480060" cy="640080"/>
          </a:xfrm>
          <a:prstGeom prst="rect">
            <a:avLst/>
          </a:prstGeom>
        </p:spPr>
      </p:pic>
      <p:pic>
        <p:nvPicPr>
          <p:cNvPr id="63" name="Picture 62">
            <a:extLst>
              <a:ext uri="{FF2B5EF4-FFF2-40B4-BE49-F238E27FC236}">
                <a16:creationId xmlns:a16="http://schemas.microsoft.com/office/drawing/2014/main" id="{3533D013-4E76-D7F4-EEF9-CC1B5F814B30}"/>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4463485" y="4834685"/>
            <a:ext cx="480060" cy="640080"/>
          </a:xfrm>
          <a:prstGeom prst="rect">
            <a:avLst/>
          </a:prstGeom>
        </p:spPr>
      </p:pic>
      <p:pic>
        <p:nvPicPr>
          <p:cNvPr id="64" name="Picture 63">
            <a:extLst>
              <a:ext uri="{FF2B5EF4-FFF2-40B4-BE49-F238E27FC236}">
                <a16:creationId xmlns:a16="http://schemas.microsoft.com/office/drawing/2014/main" id="{5C5B7AFD-14A3-12F3-0EB4-7C4F9D8E8227}"/>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4998918" y="4834685"/>
            <a:ext cx="480060" cy="640080"/>
          </a:xfrm>
          <a:prstGeom prst="rect">
            <a:avLst/>
          </a:prstGeom>
        </p:spPr>
      </p:pic>
      <p:pic>
        <p:nvPicPr>
          <p:cNvPr id="65" name="Picture 64">
            <a:extLst>
              <a:ext uri="{FF2B5EF4-FFF2-40B4-BE49-F238E27FC236}">
                <a16:creationId xmlns:a16="http://schemas.microsoft.com/office/drawing/2014/main" id="{C53B12D1-59F3-915C-3628-D509A888924F}"/>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5534351" y="4834685"/>
            <a:ext cx="480060" cy="640080"/>
          </a:xfrm>
          <a:prstGeom prst="rect">
            <a:avLst/>
          </a:prstGeom>
        </p:spPr>
      </p:pic>
      <p:pic>
        <p:nvPicPr>
          <p:cNvPr id="66" name="Picture 65">
            <a:extLst>
              <a:ext uri="{FF2B5EF4-FFF2-40B4-BE49-F238E27FC236}">
                <a16:creationId xmlns:a16="http://schemas.microsoft.com/office/drawing/2014/main" id="{1BD91F5D-1643-5054-25C5-A1E642541E6B}"/>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6069788" y="4834685"/>
            <a:ext cx="480060" cy="640080"/>
          </a:xfrm>
          <a:prstGeom prst="rect">
            <a:avLst/>
          </a:prstGeom>
        </p:spPr>
      </p:pic>
      <p:pic>
        <p:nvPicPr>
          <p:cNvPr id="67" name="Picture 66">
            <a:extLst>
              <a:ext uri="{FF2B5EF4-FFF2-40B4-BE49-F238E27FC236}">
                <a16:creationId xmlns:a16="http://schemas.microsoft.com/office/drawing/2014/main" id="{5175D245-6AE9-A750-302C-0558B20F9781}"/>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253160" y="5707444"/>
            <a:ext cx="480060" cy="640080"/>
          </a:xfrm>
          <a:prstGeom prst="rect">
            <a:avLst/>
          </a:prstGeom>
        </p:spPr>
      </p:pic>
      <p:pic>
        <p:nvPicPr>
          <p:cNvPr id="68" name="Picture 67">
            <a:extLst>
              <a:ext uri="{FF2B5EF4-FFF2-40B4-BE49-F238E27FC236}">
                <a16:creationId xmlns:a16="http://schemas.microsoft.com/office/drawing/2014/main" id="{C5964E8C-65E0-59B9-BED3-655C531A90B5}"/>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2322834" y="5707444"/>
            <a:ext cx="480060" cy="640080"/>
          </a:xfrm>
          <a:prstGeom prst="rect">
            <a:avLst/>
          </a:prstGeom>
        </p:spPr>
      </p:pic>
      <p:pic>
        <p:nvPicPr>
          <p:cNvPr id="69" name="Picture 68">
            <a:extLst>
              <a:ext uri="{FF2B5EF4-FFF2-40B4-BE49-F238E27FC236}">
                <a16:creationId xmlns:a16="http://schemas.microsoft.com/office/drawing/2014/main" id="{7842029D-52C8-D078-8521-B928435454D3}"/>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2858267" y="5707444"/>
            <a:ext cx="480060" cy="640080"/>
          </a:xfrm>
          <a:prstGeom prst="rect">
            <a:avLst/>
          </a:prstGeom>
        </p:spPr>
      </p:pic>
      <p:pic>
        <p:nvPicPr>
          <p:cNvPr id="70" name="Picture 69">
            <a:extLst>
              <a:ext uri="{FF2B5EF4-FFF2-40B4-BE49-F238E27FC236}">
                <a16:creationId xmlns:a16="http://schemas.microsoft.com/office/drawing/2014/main" id="{5D62A528-2F50-6B6E-0B44-8E7DAD1D810E}"/>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3393700" y="5707444"/>
            <a:ext cx="480060" cy="640080"/>
          </a:xfrm>
          <a:prstGeom prst="rect">
            <a:avLst/>
          </a:prstGeom>
        </p:spPr>
      </p:pic>
      <p:pic>
        <p:nvPicPr>
          <p:cNvPr id="71" name="Picture 70">
            <a:extLst>
              <a:ext uri="{FF2B5EF4-FFF2-40B4-BE49-F238E27FC236}">
                <a16:creationId xmlns:a16="http://schemas.microsoft.com/office/drawing/2014/main" id="{1A953327-EDD8-1677-8838-05FB1CEB9D6D}"/>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3929133" y="5707444"/>
            <a:ext cx="480060" cy="640080"/>
          </a:xfrm>
          <a:prstGeom prst="rect">
            <a:avLst/>
          </a:prstGeom>
        </p:spPr>
      </p:pic>
      <p:pic>
        <p:nvPicPr>
          <p:cNvPr id="72" name="Picture 71">
            <a:extLst>
              <a:ext uri="{FF2B5EF4-FFF2-40B4-BE49-F238E27FC236}">
                <a16:creationId xmlns:a16="http://schemas.microsoft.com/office/drawing/2014/main" id="{202847EA-E47C-5D52-8BB8-3826E74AE4F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4464566" y="5707444"/>
            <a:ext cx="480060" cy="640080"/>
          </a:xfrm>
          <a:prstGeom prst="rect">
            <a:avLst/>
          </a:prstGeom>
        </p:spPr>
      </p:pic>
      <p:pic>
        <p:nvPicPr>
          <p:cNvPr id="73" name="Picture 72">
            <a:extLst>
              <a:ext uri="{FF2B5EF4-FFF2-40B4-BE49-F238E27FC236}">
                <a16:creationId xmlns:a16="http://schemas.microsoft.com/office/drawing/2014/main" id="{BA687DE9-5858-9C6D-FC4A-1381B5E2B36A}"/>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4999999" y="5707444"/>
            <a:ext cx="480060" cy="640080"/>
          </a:xfrm>
          <a:prstGeom prst="rect">
            <a:avLst/>
          </a:prstGeom>
        </p:spPr>
      </p:pic>
      <p:pic>
        <p:nvPicPr>
          <p:cNvPr id="74" name="Picture 73">
            <a:extLst>
              <a:ext uri="{FF2B5EF4-FFF2-40B4-BE49-F238E27FC236}">
                <a16:creationId xmlns:a16="http://schemas.microsoft.com/office/drawing/2014/main" id="{A6D3C305-A3E3-CC36-004D-2983F8A2147D}"/>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5535432" y="5707444"/>
            <a:ext cx="480060" cy="640080"/>
          </a:xfrm>
          <a:prstGeom prst="rect">
            <a:avLst/>
          </a:prstGeom>
        </p:spPr>
      </p:pic>
      <p:pic>
        <p:nvPicPr>
          <p:cNvPr id="75" name="Picture 74">
            <a:extLst>
              <a:ext uri="{FF2B5EF4-FFF2-40B4-BE49-F238E27FC236}">
                <a16:creationId xmlns:a16="http://schemas.microsoft.com/office/drawing/2014/main" id="{D9374244-1EF8-8388-D58B-33B508642570}"/>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6070869" y="5707444"/>
            <a:ext cx="480060" cy="640080"/>
          </a:xfrm>
          <a:prstGeom prst="rect">
            <a:avLst/>
          </a:prstGeom>
        </p:spPr>
      </p:pic>
      <p:pic>
        <p:nvPicPr>
          <p:cNvPr id="76" name="Picture 75">
            <a:extLst>
              <a:ext uri="{FF2B5EF4-FFF2-40B4-BE49-F238E27FC236}">
                <a16:creationId xmlns:a16="http://schemas.microsoft.com/office/drawing/2014/main" id="{4C81DF21-501C-03C1-6BD2-8D9DB3B44D48}"/>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1249695" y="6493235"/>
            <a:ext cx="480060" cy="640080"/>
          </a:xfrm>
          <a:prstGeom prst="rect">
            <a:avLst/>
          </a:prstGeom>
        </p:spPr>
      </p:pic>
      <p:pic>
        <p:nvPicPr>
          <p:cNvPr id="77" name="Picture 76">
            <a:extLst>
              <a:ext uri="{FF2B5EF4-FFF2-40B4-BE49-F238E27FC236}">
                <a16:creationId xmlns:a16="http://schemas.microsoft.com/office/drawing/2014/main" id="{A2138261-1DB3-A691-A29D-B5A93A22E20E}"/>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1785128" y="6506096"/>
            <a:ext cx="480060" cy="640080"/>
          </a:xfrm>
          <a:prstGeom prst="rect">
            <a:avLst/>
          </a:prstGeom>
        </p:spPr>
      </p:pic>
      <p:pic>
        <p:nvPicPr>
          <p:cNvPr id="78" name="Picture 77">
            <a:extLst>
              <a:ext uri="{FF2B5EF4-FFF2-40B4-BE49-F238E27FC236}">
                <a16:creationId xmlns:a16="http://schemas.microsoft.com/office/drawing/2014/main" id="{DFFEC682-AF9B-7681-826A-A5AE6F3743A4}"/>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2320561" y="6506096"/>
            <a:ext cx="480060" cy="640080"/>
          </a:xfrm>
          <a:prstGeom prst="rect">
            <a:avLst/>
          </a:prstGeom>
        </p:spPr>
      </p:pic>
      <p:pic>
        <p:nvPicPr>
          <p:cNvPr id="79" name="Picture 78">
            <a:extLst>
              <a:ext uri="{FF2B5EF4-FFF2-40B4-BE49-F238E27FC236}">
                <a16:creationId xmlns:a16="http://schemas.microsoft.com/office/drawing/2014/main" id="{0FDFB5B8-21AC-E7C7-570D-E3C87B29CB59}"/>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2855994" y="6506096"/>
            <a:ext cx="480060" cy="640080"/>
          </a:xfrm>
          <a:prstGeom prst="rect">
            <a:avLst/>
          </a:prstGeom>
        </p:spPr>
      </p:pic>
      <p:pic>
        <p:nvPicPr>
          <p:cNvPr id="80" name="Picture 79">
            <a:extLst>
              <a:ext uri="{FF2B5EF4-FFF2-40B4-BE49-F238E27FC236}">
                <a16:creationId xmlns:a16="http://schemas.microsoft.com/office/drawing/2014/main" id="{5291E1A4-134D-9F52-E011-15F046684931}"/>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3391427" y="6506096"/>
            <a:ext cx="480060" cy="640080"/>
          </a:xfrm>
          <a:prstGeom prst="rect">
            <a:avLst/>
          </a:prstGeom>
        </p:spPr>
      </p:pic>
      <p:pic>
        <p:nvPicPr>
          <p:cNvPr id="81" name="Picture 80">
            <a:extLst>
              <a:ext uri="{FF2B5EF4-FFF2-40B4-BE49-F238E27FC236}">
                <a16:creationId xmlns:a16="http://schemas.microsoft.com/office/drawing/2014/main" id="{84C8CB56-EE9B-92D0-284E-C225DFA47F50}"/>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3926860" y="6506096"/>
            <a:ext cx="480060" cy="640080"/>
          </a:xfrm>
          <a:prstGeom prst="rect">
            <a:avLst/>
          </a:prstGeom>
        </p:spPr>
      </p:pic>
      <p:pic>
        <p:nvPicPr>
          <p:cNvPr id="82" name="Picture 81">
            <a:extLst>
              <a:ext uri="{FF2B5EF4-FFF2-40B4-BE49-F238E27FC236}">
                <a16:creationId xmlns:a16="http://schemas.microsoft.com/office/drawing/2014/main" id="{3EA9F7F8-273C-99E7-7E3E-7A685D24E01B}"/>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4462293" y="6506096"/>
            <a:ext cx="480060" cy="640080"/>
          </a:xfrm>
          <a:prstGeom prst="rect">
            <a:avLst/>
          </a:prstGeom>
        </p:spPr>
      </p:pic>
      <p:pic>
        <p:nvPicPr>
          <p:cNvPr id="83" name="Picture 82">
            <a:extLst>
              <a:ext uri="{FF2B5EF4-FFF2-40B4-BE49-F238E27FC236}">
                <a16:creationId xmlns:a16="http://schemas.microsoft.com/office/drawing/2014/main" id="{F8F95164-2DC6-7451-D703-C13A2F7ACC96}"/>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4997726" y="6506096"/>
            <a:ext cx="480060" cy="640080"/>
          </a:xfrm>
          <a:prstGeom prst="rect">
            <a:avLst/>
          </a:prstGeom>
        </p:spPr>
      </p:pic>
      <p:pic>
        <p:nvPicPr>
          <p:cNvPr id="84" name="Picture 83">
            <a:extLst>
              <a:ext uri="{FF2B5EF4-FFF2-40B4-BE49-F238E27FC236}">
                <a16:creationId xmlns:a16="http://schemas.microsoft.com/office/drawing/2014/main" id="{4C710E6F-CB1D-7A0E-39E0-3257AAE7EB96}"/>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5533159" y="6506096"/>
            <a:ext cx="480060" cy="640080"/>
          </a:xfrm>
          <a:prstGeom prst="rect">
            <a:avLst/>
          </a:prstGeom>
        </p:spPr>
      </p:pic>
      <p:pic>
        <p:nvPicPr>
          <p:cNvPr id="85" name="Picture 84">
            <a:extLst>
              <a:ext uri="{FF2B5EF4-FFF2-40B4-BE49-F238E27FC236}">
                <a16:creationId xmlns:a16="http://schemas.microsoft.com/office/drawing/2014/main" id="{07637D4A-5E03-0830-2335-2B4B06BCAD04}"/>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6068596" y="6506096"/>
            <a:ext cx="480060" cy="640080"/>
          </a:xfrm>
          <a:prstGeom prst="rect">
            <a:avLst/>
          </a:prstGeom>
        </p:spPr>
      </p:pic>
      <p:pic>
        <p:nvPicPr>
          <p:cNvPr id="86" name="Picture 85">
            <a:extLst>
              <a:ext uri="{FF2B5EF4-FFF2-40B4-BE49-F238E27FC236}">
                <a16:creationId xmlns:a16="http://schemas.microsoft.com/office/drawing/2014/main" id="{DDC39905-C475-E222-3A97-6110F00907FE}"/>
              </a:ext>
            </a:extLst>
          </p:cNvPr>
          <p:cNvPicPr>
            <a:picLocks noChangeAspect="1"/>
          </p:cNvPicPr>
          <p:nvPr/>
        </p:nvPicPr>
        <p:blipFill>
          <a:blip r:embed="rId67">
            <a:extLst>
              <a:ext uri="{28A0092B-C50C-407E-A947-70E740481C1C}">
                <a14:useLocalDpi xmlns:a14="http://schemas.microsoft.com/office/drawing/2010/main" val="0"/>
              </a:ext>
            </a:extLst>
          </a:blip>
          <a:stretch>
            <a:fillRect/>
          </a:stretch>
        </p:blipFill>
        <p:spPr>
          <a:xfrm>
            <a:off x="1778450" y="5707444"/>
            <a:ext cx="480060" cy="640080"/>
          </a:xfrm>
          <a:prstGeom prst="rect">
            <a:avLst/>
          </a:prstGeom>
        </p:spPr>
      </p:pic>
      <p:pic>
        <p:nvPicPr>
          <p:cNvPr id="87" name="Picture 86">
            <a:extLst>
              <a:ext uri="{FF2B5EF4-FFF2-40B4-BE49-F238E27FC236}">
                <a16:creationId xmlns:a16="http://schemas.microsoft.com/office/drawing/2014/main" id="{CB36967D-8019-2C9E-CCB1-E9811063E498}"/>
              </a:ext>
            </a:extLst>
          </p:cNvPr>
          <p:cNvPicPr>
            <a:picLocks noChangeAspect="1"/>
          </p:cNvPicPr>
          <p:nvPr/>
        </p:nvPicPr>
        <p:blipFill>
          <a:blip r:embed="rId68">
            <a:extLst>
              <a:ext uri="{28A0092B-C50C-407E-A947-70E740481C1C}">
                <a14:useLocalDpi xmlns:a14="http://schemas.microsoft.com/office/drawing/2010/main" val="0"/>
              </a:ext>
            </a:extLst>
          </a:blip>
          <a:stretch>
            <a:fillRect/>
          </a:stretch>
        </p:blipFill>
        <p:spPr>
          <a:xfrm>
            <a:off x="337080" y="631031"/>
            <a:ext cx="609600" cy="914400"/>
          </a:xfrm>
          <a:prstGeom prst="rect">
            <a:avLst/>
          </a:prstGeom>
        </p:spPr>
      </p:pic>
      <p:pic>
        <p:nvPicPr>
          <p:cNvPr id="88" name="Picture 87">
            <a:extLst>
              <a:ext uri="{FF2B5EF4-FFF2-40B4-BE49-F238E27FC236}">
                <a16:creationId xmlns:a16="http://schemas.microsoft.com/office/drawing/2014/main" id="{5D3293BD-A77F-3529-97BE-CBAB1542D846}"/>
              </a:ext>
            </a:extLst>
          </p:cNvPr>
          <p:cNvPicPr>
            <a:picLocks noChangeAspect="1"/>
          </p:cNvPicPr>
          <p:nvPr/>
        </p:nvPicPr>
        <p:blipFill>
          <a:blip r:embed="rId69">
            <a:extLst>
              <a:ext uri="{28A0092B-C50C-407E-A947-70E740481C1C}">
                <a14:useLocalDpi xmlns:a14="http://schemas.microsoft.com/office/drawing/2010/main" val="0"/>
              </a:ext>
            </a:extLst>
          </a:blip>
          <a:stretch>
            <a:fillRect/>
          </a:stretch>
        </p:blipFill>
        <p:spPr>
          <a:xfrm>
            <a:off x="1029749" y="631031"/>
            <a:ext cx="609600" cy="914400"/>
          </a:xfrm>
          <a:prstGeom prst="rect">
            <a:avLst/>
          </a:prstGeom>
        </p:spPr>
      </p:pic>
      <p:pic>
        <p:nvPicPr>
          <p:cNvPr id="89" name="Picture 88">
            <a:extLst>
              <a:ext uri="{FF2B5EF4-FFF2-40B4-BE49-F238E27FC236}">
                <a16:creationId xmlns:a16="http://schemas.microsoft.com/office/drawing/2014/main" id="{8FE64BC4-D1BE-765E-8536-F453A46C134A}"/>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1722418" y="631031"/>
            <a:ext cx="609600" cy="914400"/>
          </a:xfrm>
          <a:prstGeom prst="rect">
            <a:avLst/>
          </a:prstGeom>
        </p:spPr>
      </p:pic>
      <p:sp>
        <p:nvSpPr>
          <p:cNvPr id="90" name="TextBox 89">
            <a:extLst>
              <a:ext uri="{FF2B5EF4-FFF2-40B4-BE49-F238E27FC236}">
                <a16:creationId xmlns:a16="http://schemas.microsoft.com/office/drawing/2014/main" id="{0E3759C0-CF71-0D56-1F56-1BCCA2E5FAED}"/>
              </a:ext>
            </a:extLst>
          </p:cNvPr>
          <p:cNvSpPr txBox="1"/>
          <p:nvPr/>
        </p:nvSpPr>
        <p:spPr>
          <a:xfrm>
            <a:off x="303552" y="324677"/>
            <a:ext cx="676656" cy="215444"/>
          </a:xfrm>
          <a:prstGeom prst="rect">
            <a:avLst/>
          </a:prstGeom>
          <a:noFill/>
          <a:ln w="9525">
            <a:solidFill>
              <a:schemeClr val="tx1"/>
            </a:solidFill>
          </a:ln>
        </p:spPr>
        <p:txBody>
          <a:bodyPr wrap="square" rtlCol="0">
            <a:spAutoFit/>
          </a:bodyPr>
          <a:lstStyle/>
          <a:p>
            <a:pPr algn="ctr"/>
            <a:r>
              <a:rPr lang="en-US" sz="800" b="1" dirty="0"/>
              <a:t>TCGA</a:t>
            </a:r>
          </a:p>
        </p:txBody>
      </p:sp>
      <p:sp>
        <p:nvSpPr>
          <p:cNvPr id="91" name="TextBox 90">
            <a:extLst>
              <a:ext uri="{FF2B5EF4-FFF2-40B4-BE49-F238E27FC236}">
                <a16:creationId xmlns:a16="http://schemas.microsoft.com/office/drawing/2014/main" id="{B39E112A-165D-BB54-8566-2363F206ABBB}"/>
              </a:ext>
            </a:extLst>
          </p:cNvPr>
          <p:cNvSpPr txBox="1"/>
          <p:nvPr/>
        </p:nvSpPr>
        <p:spPr>
          <a:xfrm>
            <a:off x="1036056" y="324677"/>
            <a:ext cx="674687" cy="215444"/>
          </a:xfrm>
          <a:prstGeom prst="rect">
            <a:avLst/>
          </a:prstGeom>
          <a:noFill/>
          <a:ln w="9525">
            <a:solidFill>
              <a:schemeClr val="tx1"/>
            </a:solidFill>
          </a:ln>
        </p:spPr>
        <p:txBody>
          <a:bodyPr wrap="square" rtlCol="0">
            <a:spAutoFit/>
          </a:bodyPr>
          <a:lstStyle/>
          <a:p>
            <a:pPr algn="ctr"/>
            <a:r>
              <a:rPr lang="en-US" sz="800" b="1" dirty="0"/>
              <a:t>METABRIC</a:t>
            </a:r>
          </a:p>
        </p:txBody>
      </p:sp>
      <p:sp>
        <p:nvSpPr>
          <p:cNvPr id="92" name="TextBox 91">
            <a:extLst>
              <a:ext uri="{FF2B5EF4-FFF2-40B4-BE49-F238E27FC236}">
                <a16:creationId xmlns:a16="http://schemas.microsoft.com/office/drawing/2014/main" id="{307DC558-B5DF-CA31-C363-96F7B7330F51}"/>
              </a:ext>
            </a:extLst>
          </p:cNvPr>
          <p:cNvSpPr txBox="1"/>
          <p:nvPr/>
        </p:nvSpPr>
        <p:spPr>
          <a:xfrm>
            <a:off x="1754644" y="324677"/>
            <a:ext cx="674687" cy="215444"/>
          </a:xfrm>
          <a:prstGeom prst="rect">
            <a:avLst/>
          </a:prstGeom>
          <a:noFill/>
          <a:ln w="9525">
            <a:solidFill>
              <a:schemeClr val="tx1"/>
            </a:solidFill>
          </a:ln>
        </p:spPr>
        <p:txBody>
          <a:bodyPr wrap="square" rtlCol="0">
            <a:spAutoFit/>
          </a:bodyPr>
          <a:lstStyle/>
          <a:p>
            <a:pPr algn="ctr"/>
            <a:r>
              <a:rPr lang="en-US" sz="800" b="1" dirty="0"/>
              <a:t>SCAN-B</a:t>
            </a:r>
          </a:p>
        </p:txBody>
      </p:sp>
      <p:sp>
        <p:nvSpPr>
          <p:cNvPr id="93" name="TextBox 92">
            <a:extLst>
              <a:ext uri="{FF2B5EF4-FFF2-40B4-BE49-F238E27FC236}">
                <a16:creationId xmlns:a16="http://schemas.microsoft.com/office/drawing/2014/main" id="{138BA2F8-15DF-0860-9DD3-6FD87DD50361}"/>
              </a:ext>
            </a:extLst>
          </p:cNvPr>
          <p:cNvSpPr txBox="1"/>
          <p:nvPr/>
        </p:nvSpPr>
        <p:spPr>
          <a:xfrm rot="16200000">
            <a:off x="-544738" y="4652349"/>
            <a:ext cx="1429387" cy="215444"/>
          </a:xfrm>
          <a:prstGeom prst="rect">
            <a:avLst/>
          </a:prstGeom>
          <a:noFill/>
          <a:ln w="9525">
            <a:solidFill>
              <a:schemeClr val="tx1"/>
            </a:solidFill>
          </a:ln>
        </p:spPr>
        <p:txBody>
          <a:bodyPr wrap="square" rtlCol="0">
            <a:spAutoFit/>
          </a:bodyPr>
          <a:lstStyle/>
          <a:p>
            <a:pPr algn="ctr"/>
            <a:r>
              <a:rPr lang="en-US" sz="800" b="1" dirty="0"/>
              <a:t>METABRIC</a:t>
            </a:r>
          </a:p>
        </p:txBody>
      </p:sp>
      <p:sp>
        <p:nvSpPr>
          <p:cNvPr id="94" name="TextBox 93">
            <a:extLst>
              <a:ext uri="{FF2B5EF4-FFF2-40B4-BE49-F238E27FC236}">
                <a16:creationId xmlns:a16="http://schemas.microsoft.com/office/drawing/2014/main" id="{F90B64CF-149A-0D97-4937-4226E23F0D34}"/>
              </a:ext>
            </a:extLst>
          </p:cNvPr>
          <p:cNvSpPr txBox="1"/>
          <p:nvPr/>
        </p:nvSpPr>
        <p:spPr>
          <a:xfrm rot="16200000">
            <a:off x="51532" y="4301998"/>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95" name="TextBox 94">
            <a:extLst>
              <a:ext uri="{FF2B5EF4-FFF2-40B4-BE49-F238E27FC236}">
                <a16:creationId xmlns:a16="http://schemas.microsoft.com/office/drawing/2014/main" id="{F2C20696-78B4-6436-1238-F84923F76D69}"/>
              </a:ext>
            </a:extLst>
          </p:cNvPr>
          <p:cNvSpPr txBox="1"/>
          <p:nvPr/>
        </p:nvSpPr>
        <p:spPr>
          <a:xfrm rot="16200000">
            <a:off x="51532" y="5002701"/>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96" name="TextBox 95">
            <a:extLst>
              <a:ext uri="{FF2B5EF4-FFF2-40B4-BE49-F238E27FC236}">
                <a16:creationId xmlns:a16="http://schemas.microsoft.com/office/drawing/2014/main" id="{464B0EDC-E855-DF2B-56AF-C62977EB9D4B}"/>
              </a:ext>
            </a:extLst>
          </p:cNvPr>
          <p:cNvSpPr txBox="1"/>
          <p:nvPr/>
        </p:nvSpPr>
        <p:spPr>
          <a:xfrm rot="16200000">
            <a:off x="-541020" y="6285132"/>
            <a:ext cx="1429387" cy="215444"/>
          </a:xfrm>
          <a:prstGeom prst="rect">
            <a:avLst/>
          </a:prstGeom>
          <a:noFill/>
          <a:ln w="9525">
            <a:solidFill>
              <a:schemeClr val="tx1"/>
            </a:solidFill>
          </a:ln>
        </p:spPr>
        <p:txBody>
          <a:bodyPr wrap="square" rtlCol="0">
            <a:spAutoFit/>
          </a:bodyPr>
          <a:lstStyle/>
          <a:p>
            <a:pPr algn="ctr"/>
            <a:r>
              <a:rPr lang="en-US" sz="800" b="1" dirty="0"/>
              <a:t>SCAN-B</a:t>
            </a:r>
          </a:p>
        </p:txBody>
      </p:sp>
      <p:sp>
        <p:nvSpPr>
          <p:cNvPr id="97" name="TextBox 96">
            <a:extLst>
              <a:ext uri="{FF2B5EF4-FFF2-40B4-BE49-F238E27FC236}">
                <a16:creationId xmlns:a16="http://schemas.microsoft.com/office/drawing/2014/main" id="{DE7E47E5-99D5-0E6B-F47B-FE66DF09AECC}"/>
              </a:ext>
            </a:extLst>
          </p:cNvPr>
          <p:cNvSpPr txBox="1"/>
          <p:nvPr/>
        </p:nvSpPr>
        <p:spPr>
          <a:xfrm rot="16200000">
            <a:off x="55250" y="5934781"/>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98" name="TextBox 97">
            <a:extLst>
              <a:ext uri="{FF2B5EF4-FFF2-40B4-BE49-F238E27FC236}">
                <a16:creationId xmlns:a16="http://schemas.microsoft.com/office/drawing/2014/main" id="{2D85311D-DC27-F11C-EAD0-1E1C2F4A069D}"/>
              </a:ext>
            </a:extLst>
          </p:cNvPr>
          <p:cNvSpPr txBox="1"/>
          <p:nvPr/>
        </p:nvSpPr>
        <p:spPr>
          <a:xfrm rot="16200000">
            <a:off x="55250" y="6635484"/>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99" name="TextBox 98">
            <a:extLst>
              <a:ext uri="{FF2B5EF4-FFF2-40B4-BE49-F238E27FC236}">
                <a16:creationId xmlns:a16="http://schemas.microsoft.com/office/drawing/2014/main" id="{6652D352-5160-1503-698A-68487083689B}"/>
              </a:ext>
            </a:extLst>
          </p:cNvPr>
          <p:cNvSpPr txBox="1"/>
          <p:nvPr/>
        </p:nvSpPr>
        <p:spPr>
          <a:xfrm>
            <a:off x="0" y="1953"/>
            <a:ext cx="1365148" cy="215444"/>
          </a:xfrm>
          <a:prstGeom prst="rect">
            <a:avLst/>
          </a:prstGeom>
          <a:noFill/>
        </p:spPr>
        <p:txBody>
          <a:bodyPr wrap="square" rtlCol="0">
            <a:spAutoFit/>
          </a:bodyPr>
          <a:lstStyle/>
          <a:p>
            <a:r>
              <a:rPr lang="en-US" sz="800" b="1"/>
              <a:t>Supplementary Figure S1</a:t>
            </a:r>
            <a:endParaRPr lang="en-US" sz="800" b="1" dirty="0"/>
          </a:p>
        </p:txBody>
      </p:sp>
      <p:sp>
        <p:nvSpPr>
          <p:cNvPr id="100" name="TextBox 99">
            <a:extLst>
              <a:ext uri="{FF2B5EF4-FFF2-40B4-BE49-F238E27FC236}">
                <a16:creationId xmlns:a16="http://schemas.microsoft.com/office/drawing/2014/main" id="{76FE414E-DB29-F2EB-153C-E5A50F77357A}"/>
              </a:ext>
            </a:extLst>
          </p:cNvPr>
          <p:cNvSpPr txBox="1"/>
          <p:nvPr/>
        </p:nvSpPr>
        <p:spPr>
          <a:xfrm>
            <a:off x="18726" y="181948"/>
            <a:ext cx="1365148" cy="215444"/>
          </a:xfrm>
          <a:prstGeom prst="rect">
            <a:avLst/>
          </a:prstGeom>
          <a:noFill/>
        </p:spPr>
        <p:txBody>
          <a:bodyPr wrap="square" rtlCol="0">
            <a:spAutoFit/>
          </a:bodyPr>
          <a:lstStyle/>
          <a:p>
            <a:r>
              <a:rPr lang="en-US" sz="800" b="1" dirty="0"/>
              <a:t>A</a:t>
            </a:r>
          </a:p>
        </p:txBody>
      </p:sp>
      <p:sp>
        <p:nvSpPr>
          <p:cNvPr id="101" name="TextBox 100">
            <a:extLst>
              <a:ext uri="{FF2B5EF4-FFF2-40B4-BE49-F238E27FC236}">
                <a16:creationId xmlns:a16="http://schemas.microsoft.com/office/drawing/2014/main" id="{850754A0-FC68-E84E-5E22-6C11777055F3}"/>
              </a:ext>
            </a:extLst>
          </p:cNvPr>
          <p:cNvSpPr txBox="1"/>
          <p:nvPr/>
        </p:nvSpPr>
        <p:spPr>
          <a:xfrm>
            <a:off x="25694" y="1654574"/>
            <a:ext cx="1365148" cy="215444"/>
          </a:xfrm>
          <a:prstGeom prst="rect">
            <a:avLst/>
          </a:prstGeom>
          <a:noFill/>
        </p:spPr>
        <p:txBody>
          <a:bodyPr wrap="square" rtlCol="0">
            <a:spAutoFit/>
          </a:bodyPr>
          <a:lstStyle/>
          <a:p>
            <a:r>
              <a:rPr lang="en-US" sz="800" b="1" dirty="0"/>
              <a:t>B</a:t>
            </a:r>
          </a:p>
        </p:txBody>
      </p:sp>
      <p:sp>
        <p:nvSpPr>
          <p:cNvPr id="102" name="TextBox 101">
            <a:extLst>
              <a:ext uri="{FF2B5EF4-FFF2-40B4-BE49-F238E27FC236}">
                <a16:creationId xmlns:a16="http://schemas.microsoft.com/office/drawing/2014/main" id="{FCA325D9-6145-D4BC-77BC-BB72DD1F3909}"/>
              </a:ext>
            </a:extLst>
          </p:cNvPr>
          <p:cNvSpPr txBox="1"/>
          <p:nvPr/>
        </p:nvSpPr>
        <p:spPr>
          <a:xfrm>
            <a:off x="224020" y="7365994"/>
            <a:ext cx="6409960" cy="1785104"/>
          </a:xfrm>
          <a:prstGeom prst="rect">
            <a:avLst/>
          </a:prstGeom>
          <a:noFill/>
        </p:spPr>
        <p:txBody>
          <a:bodyPr wrap="square" rtlCol="0">
            <a:spAutoFit/>
          </a:bodyPr>
          <a:lstStyle/>
          <a:p>
            <a:r>
              <a:rPr lang="en-US" sz="1000" b="1" dirty="0"/>
              <a:t>Supplementary Figure S1</a:t>
            </a:r>
            <a:r>
              <a:rPr lang="en-US" sz="1000" dirty="0"/>
              <a:t> </a:t>
            </a:r>
            <a:r>
              <a:rPr lang="en-US" sz="1000" b="1" dirty="0"/>
              <a:t>. NPG score distribution across breast cancer subtypes and its association with neuron-related features. </a:t>
            </a:r>
            <a:r>
              <a:rPr lang="en-US" sz="1000" dirty="0"/>
              <a:t>(A) Distribution of the NPG score among subtypes (ER-positive/HER2-negative; ER+/HER2−, HER2-positive; HER2+, and triple-negative breast </a:t>
            </a:r>
            <a:r>
              <a:rPr lang="en-US" sz="1000" dirty="0" err="1"/>
              <a:t>cancer;TNBC</a:t>
            </a:r>
            <a:r>
              <a:rPr lang="en-US" sz="1000" dirty="0"/>
              <a:t>) in TCGA, METABRIC, and SCAN-B cohorts. (B) Association of the NPG score with </a:t>
            </a:r>
            <a:r>
              <a:rPr lang="en-US" sz="1000" dirty="0" err="1"/>
              <a:t>xCell</a:t>
            </a:r>
            <a:r>
              <a:rPr lang="en-US" sz="1000" dirty="0"/>
              <a:t>-derived Neuron score and neuron-related gene expression in ER+/HER2− and HER2+ subtypes. Box plots compare NPG-high and NPG-low tumors within each subtype and cohort. In the boxplots, the center line indicates the median, the box represents the interquartile range (IQR), and whiskers extend to 1.5×IQR. Outliers were omitted. P values were calculated using the Wilcoxon rank-sum test. Abbreviations: TUBB3, tubulin beta 3; NEFL, neurofilament light chain; DCX, doublecortin; STMN2, stathmin-2; PRPH, peripherin; GAP43, growth-associated protein 43; TRPV1, transient receptor potential vanilloid 1; CALCA, calcitonin related polypeptide alpha; TH, tyrosine hydroxylase; DBH, dopamine beta hydroxylase.</a:t>
            </a:r>
          </a:p>
          <a:p>
            <a:endParaRPr lang="en-US" sz="1000" dirty="0"/>
          </a:p>
        </p:txBody>
      </p:sp>
    </p:spTree>
    <p:extLst>
      <p:ext uri="{BB962C8B-B14F-4D97-AF65-F5344CB8AC3E}">
        <p14:creationId xmlns:p14="http://schemas.microsoft.com/office/powerpoint/2010/main" val="1340758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A3A4BA6-7A5C-2CD3-556F-11D4923E83D5}"/>
              </a:ext>
            </a:extLst>
          </p:cNvPr>
          <p:cNvSpPr txBox="1"/>
          <p:nvPr/>
        </p:nvSpPr>
        <p:spPr>
          <a:xfrm>
            <a:off x="686112" y="239715"/>
            <a:ext cx="969813" cy="338554"/>
          </a:xfrm>
          <a:prstGeom prst="rect">
            <a:avLst/>
          </a:prstGeom>
          <a:noFill/>
        </p:spPr>
        <p:txBody>
          <a:bodyPr wrap="square" rtlCol="0">
            <a:spAutoFit/>
          </a:bodyPr>
          <a:lstStyle/>
          <a:p>
            <a:pPr algn="ctr"/>
            <a:r>
              <a:rPr lang="en-US" sz="800" b="1" dirty="0"/>
              <a:t>MKI67</a:t>
            </a:r>
          </a:p>
          <a:p>
            <a:pPr algn="ctr"/>
            <a:r>
              <a:rPr lang="en-US" sz="800" b="1" dirty="0"/>
              <a:t>expression</a:t>
            </a:r>
          </a:p>
        </p:txBody>
      </p:sp>
      <p:sp>
        <p:nvSpPr>
          <p:cNvPr id="5" name="TextBox 4">
            <a:extLst>
              <a:ext uri="{FF2B5EF4-FFF2-40B4-BE49-F238E27FC236}">
                <a16:creationId xmlns:a16="http://schemas.microsoft.com/office/drawing/2014/main" id="{0699F9C4-E77E-683E-EAEF-115C7944B932}"/>
              </a:ext>
            </a:extLst>
          </p:cNvPr>
          <p:cNvSpPr txBox="1"/>
          <p:nvPr/>
        </p:nvSpPr>
        <p:spPr>
          <a:xfrm>
            <a:off x="1189505" y="226092"/>
            <a:ext cx="969813" cy="338554"/>
          </a:xfrm>
          <a:prstGeom prst="rect">
            <a:avLst/>
          </a:prstGeom>
          <a:noFill/>
        </p:spPr>
        <p:txBody>
          <a:bodyPr wrap="square" rtlCol="0">
            <a:spAutoFit/>
          </a:bodyPr>
          <a:lstStyle/>
          <a:p>
            <a:pPr algn="ctr"/>
            <a:r>
              <a:rPr lang="en-US" sz="800" b="1" dirty="0"/>
              <a:t>Tumor</a:t>
            </a:r>
            <a:br>
              <a:rPr lang="en-US" sz="800" b="1" dirty="0"/>
            </a:br>
            <a:r>
              <a:rPr lang="en-US" sz="800" b="1" dirty="0"/>
              <a:t>grade</a:t>
            </a:r>
          </a:p>
        </p:txBody>
      </p:sp>
      <p:sp>
        <p:nvSpPr>
          <p:cNvPr id="6" name="TextBox 5">
            <a:extLst>
              <a:ext uri="{FF2B5EF4-FFF2-40B4-BE49-F238E27FC236}">
                <a16:creationId xmlns:a16="http://schemas.microsoft.com/office/drawing/2014/main" id="{6BFB35AF-B9D6-0CC7-2363-3777DCD98741}"/>
              </a:ext>
            </a:extLst>
          </p:cNvPr>
          <p:cNvSpPr txBox="1"/>
          <p:nvPr/>
        </p:nvSpPr>
        <p:spPr>
          <a:xfrm>
            <a:off x="1766959" y="249317"/>
            <a:ext cx="1085610" cy="338554"/>
          </a:xfrm>
          <a:prstGeom prst="rect">
            <a:avLst/>
          </a:prstGeom>
          <a:noFill/>
        </p:spPr>
        <p:txBody>
          <a:bodyPr wrap="square" rtlCol="0">
            <a:spAutoFit/>
          </a:bodyPr>
          <a:lstStyle/>
          <a:p>
            <a:pPr algn="ctr"/>
            <a:r>
              <a:rPr lang="en-US" sz="800" b="1" dirty="0"/>
              <a:t>Proliferation</a:t>
            </a:r>
          </a:p>
          <a:p>
            <a:pPr algn="ctr"/>
            <a:r>
              <a:rPr lang="en-US" sz="800" b="1" dirty="0"/>
              <a:t>score</a:t>
            </a:r>
          </a:p>
        </p:txBody>
      </p:sp>
      <p:sp>
        <p:nvSpPr>
          <p:cNvPr id="7" name="TextBox 6">
            <a:extLst>
              <a:ext uri="{FF2B5EF4-FFF2-40B4-BE49-F238E27FC236}">
                <a16:creationId xmlns:a16="http://schemas.microsoft.com/office/drawing/2014/main" id="{C853652A-C75C-0AB8-BD8F-F14D9DDA439A}"/>
              </a:ext>
            </a:extLst>
          </p:cNvPr>
          <p:cNvSpPr txBox="1"/>
          <p:nvPr/>
        </p:nvSpPr>
        <p:spPr>
          <a:xfrm>
            <a:off x="2674033" y="339382"/>
            <a:ext cx="1085610" cy="215444"/>
          </a:xfrm>
          <a:prstGeom prst="rect">
            <a:avLst/>
          </a:prstGeom>
          <a:noFill/>
        </p:spPr>
        <p:txBody>
          <a:bodyPr wrap="square" rtlCol="0">
            <a:spAutoFit/>
          </a:bodyPr>
          <a:lstStyle/>
          <a:p>
            <a:pPr algn="ctr"/>
            <a:r>
              <a:rPr lang="en-US" sz="800" b="1" dirty="0"/>
              <a:t>E2F targets</a:t>
            </a:r>
          </a:p>
        </p:txBody>
      </p:sp>
      <p:sp>
        <p:nvSpPr>
          <p:cNvPr id="8" name="TextBox 7">
            <a:extLst>
              <a:ext uri="{FF2B5EF4-FFF2-40B4-BE49-F238E27FC236}">
                <a16:creationId xmlns:a16="http://schemas.microsoft.com/office/drawing/2014/main" id="{8D100FF8-CF4E-9979-F42C-3363BE51232D}"/>
              </a:ext>
            </a:extLst>
          </p:cNvPr>
          <p:cNvSpPr txBox="1"/>
          <p:nvPr/>
        </p:nvSpPr>
        <p:spPr>
          <a:xfrm>
            <a:off x="3650659" y="339382"/>
            <a:ext cx="1085610" cy="215444"/>
          </a:xfrm>
          <a:prstGeom prst="rect">
            <a:avLst/>
          </a:prstGeom>
          <a:noFill/>
        </p:spPr>
        <p:txBody>
          <a:bodyPr wrap="square" rtlCol="0">
            <a:spAutoFit/>
          </a:bodyPr>
          <a:lstStyle/>
          <a:p>
            <a:pPr algn="ctr"/>
            <a:r>
              <a:rPr lang="en-US" sz="800" b="1" dirty="0"/>
              <a:t>G2M checkpoint</a:t>
            </a:r>
          </a:p>
        </p:txBody>
      </p:sp>
      <p:sp>
        <p:nvSpPr>
          <p:cNvPr id="9" name="TextBox 8">
            <a:extLst>
              <a:ext uri="{FF2B5EF4-FFF2-40B4-BE49-F238E27FC236}">
                <a16:creationId xmlns:a16="http://schemas.microsoft.com/office/drawing/2014/main" id="{CA22F83A-63CA-34C6-0BAF-B9FDEDDBBCA6}"/>
              </a:ext>
            </a:extLst>
          </p:cNvPr>
          <p:cNvSpPr txBox="1"/>
          <p:nvPr/>
        </p:nvSpPr>
        <p:spPr>
          <a:xfrm>
            <a:off x="4627285" y="329233"/>
            <a:ext cx="1085610" cy="215444"/>
          </a:xfrm>
          <a:prstGeom prst="rect">
            <a:avLst/>
          </a:prstGeom>
          <a:noFill/>
        </p:spPr>
        <p:txBody>
          <a:bodyPr wrap="square" rtlCol="0">
            <a:spAutoFit/>
          </a:bodyPr>
          <a:lstStyle/>
          <a:p>
            <a:pPr algn="ctr"/>
            <a:r>
              <a:rPr lang="en-US" sz="800" b="1" dirty="0"/>
              <a:t>MYC targets v1</a:t>
            </a:r>
          </a:p>
        </p:txBody>
      </p:sp>
      <p:sp>
        <p:nvSpPr>
          <p:cNvPr id="10" name="TextBox 9">
            <a:extLst>
              <a:ext uri="{FF2B5EF4-FFF2-40B4-BE49-F238E27FC236}">
                <a16:creationId xmlns:a16="http://schemas.microsoft.com/office/drawing/2014/main" id="{6E682F4D-D50D-017F-55B7-EF164B0CB1A7}"/>
              </a:ext>
            </a:extLst>
          </p:cNvPr>
          <p:cNvSpPr txBox="1"/>
          <p:nvPr/>
        </p:nvSpPr>
        <p:spPr>
          <a:xfrm>
            <a:off x="5603912" y="326802"/>
            <a:ext cx="1085610" cy="215444"/>
          </a:xfrm>
          <a:prstGeom prst="rect">
            <a:avLst/>
          </a:prstGeom>
          <a:noFill/>
        </p:spPr>
        <p:txBody>
          <a:bodyPr wrap="square" rtlCol="0">
            <a:spAutoFit/>
          </a:bodyPr>
          <a:lstStyle/>
          <a:p>
            <a:pPr algn="ctr"/>
            <a:r>
              <a:rPr lang="en-US" sz="800" b="1" dirty="0"/>
              <a:t>MYC targets v2</a:t>
            </a:r>
          </a:p>
        </p:txBody>
      </p:sp>
      <p:sp>
        <p:nvSpPr>
          <p:cNvPr id="11" name="Rectangle 10">
            <a:extLst>
              <a:ext uri="{FF2B5EF4-FFF2-40B4-BE49-F238E27FC236}">
                <a16:creationId xmlns:a16="http://schemas.microsoft.com/office/drawing/2014/main" id="{ADE7AD77-E020-F3DC-A739-73563A8DEB0B}"/>
              </a:ext>
            </a:extLst>
          </p:cNvPr>
          <p:cNvSpPr/>
          <p:nvPr/>
        </p:nvSpPr>
        <p:spPr>
          <a:xfrm>
            <a:off x="719716" y="5497220"/>
            <a:ext cx="1140133"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Intratumor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heterogeneity</a:t>
            </a:r>
          </a:p>
        </p:txBody>
      </p:sp>
      <p:sp>
        <p:nvSpPr>
          <p:cNvPr id="12" name="Rectangle 11">
            <a:extLst>
              <a:ext uri="{FF2B5EF4-FFF2-40B4-BE49-F238E27FC236}">
                <a16:creationId xmlns:a16="http://schemas.microsoft.com/office/drawing/2014/main" id="{E48DF7A0-C0A0-9BFC-03D6-6C3E60F8D2B3}"/>
              </a:ext>
            </a:extLst>
          </p:cNvPr>
          <p:cNvSpPr/>
          <p:nvPr/>
        </p:nvSpPr>
        <p:spPr>
          <a:xfrm>
            <a:off x="1472138" y="5497220"/>
            <a:ext cx="1035762"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Altered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prstClr val="black"/>
                </a:solidFill>
                <a:latin typeface="Aptos" panose="02110004020202020204"/>
              </a:rPr>
              <a:t>fraction</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8C76B574-6ED7-1355-DD7F-F8E820DA6114}"/>
              </a:ext>
            </a:extLst>
          </p:cNvPr>
          <p:cNvSpPr/>
          <p:nvPr/>
        </p:nvSpPr>
        <p:spPr>
          <a:xfrm>
            <a:off x="2114208" y="5497220"/>
            <a:ext cx="1035762"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HRD</a:t>
            </a:r>
          </a:p>
        </p:txBody>
      </p:sp>
      <p:sp>
        <p:nvSpPr>
          <p:cNvPr id="14" name="Rectangle 13">
            <a:extLst>
              <a:ext uri="{FF2B5EF4-FFF2-40B4-BE49-F238E27FC236}">
                <a16:creationId xmlns:a16="http://schemas.microsoft.com/office/drawing/2014/main" id="{09E5A1F7-6EA3-464E-5061-4DD88554F186}"/>
              </a:ext>
            </a:extLst>
          </p:cNvPr>
          <p:cNvSpPr/>
          <p:nvPr/>
        </p:nvSpPr>
        <p:spPr>
          <a:xfrm>
            <a:off x="2740491" y="5497220"/>
            <a:ext cx="1197301"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prstClr val="black"/>
                </a:solidFill>
                <a:latin typeface="Aptos" panose="02110004020202020204"/>
              </a:rPr>
              <a:t>Non-silent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prstClr val="black"/>
                </a:solidFill>
                <a:latin typeface="Aptos" panose="02110004020202020204"/>
              </a:rPr>
              <a:t>mutation</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 name="Rectangle 14">
            <a:extLst>
              <a:ext uri="{FF2B5EF4-FFF2-40B4-BE49-F238E27FC236}">
                <a16:creationId xmlns:a16="http://schemas.microsoft.com/office/drawing/2014/main" id="{78635190-DC9D-B682-9D1B-8FBA1D59B152}"/>
              </a:ext>
            </a:extLst>
          </p:cNvPr>
          <p:cNvSpPr/>
          <p:nvPr/>
        </p:nvSpPr>
        <p:spPr>
          <a:xfrm>
            <a:off x="3475247" y="5497220"/>
            <a:ext cx="1035762"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Silent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prstClr val="black"/>
                </a:solidFill>
                <a:latin typeface="Aptos" panose="02110004020202020204"/>
              </a:rPr>
              <a:t>mutation</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5D0E6CA2-2ABF-5E00-AD09-5C7267D751EB}"/>
              </a:ext>
            </a:extLst>
          </p:cNvPr>
          <p:cNvSpPr/>
          <p:nvPr/>
        </p:nvSpPr>
        <p:spPr>
          <a:xfrm>
            <a:off x="4113044" y="5497220"/>
            <a:ext cx="1197301"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Neoantigens</a:t>
            </a:r>
            <a:b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SNV</a:t>
            </a:r>
          </a:p>
        </p:txBody>
      </p:sp>
      <p:sp>
        <p:nvSpPr>
          <p:cNvPr id="17" name="Rectangle 16">
            <a:extLst>
              <a:ext uri="{FF2B5EF4-FFF2-40B4-BE49-F238E27FC236}">
                <a16:creationId xmlns:a16="http://schemas.microsoft.com/office/drawing/2014/main" id="{584B7A5D-C0DC-596C-ADDC-2257E5518839}"/>
              </a:ext>
            </a:extLst>
          </p:cNvPr>
          <p:cNvSpPr/>
          <p:nvPr/>
        </p:nvSpPr>
        <p:spPr>
          <a:xfrm>
            <a:off x="4799801" y="5497220"/>
            <a:ext cx="1197301"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prstClr val="black"/>
                </a:solidFill>
                <a:latin typeface="Aptos" panose="02110004020202020204"/>
              </a:rPr>
              <a:t>Neoantigens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Indel</a:t>
            </a:r>
          </a:p>
        </p:txBody>
      </p:sp>
      <p:sp>
        <p:nvSpPr>
          <p:cNvPr id="18" name="TextBox 17">
            <a:extLst>
              <a:ext uri="{FF2B5EF4-FFF2-40B4-BE49-F238E27FC236}">
                <a16:creationId xmlns:a16="http://schemas.microsoft.com/office/drawing/2014/main" id="{48B9C683-1946-C954-5E8D-30F8E3394EE0}"/>
              </a:ext>
            </a:extLst>
          </p:cNvPr>
          <p:cNvSpPr txBox="1"/>
          <p:nvPr/>
        </p:nvSpPr>
        <p:spPr>
          <a:xfrm>
            <a:off x="261769" y="5501315"/>
            <a:ext cx="845708" cy="215444"/>
          </a:xfrm>
          <a:prstGeom prst="rect">
            <a:avLst/>
          </a:prstGeom>
          <a:noFill/>
        </p:spPr>
        <p:txBody>
          <a:bodyPr wrap="square" rtlCol="0">
            <a:spAutoFit/>
          </a:bodyPr>
          <a:lstStyle/>
          <a:p>
            <a:r>
              <a:rPr lang="en-US" sz="800" b="1" dirty="0"/>
              <a:t>B</a:t>
            </a:r>
          </a:p>
        </p:txBody>
      </p:sp>
      <p:pic>
        <p:nvPicPr>
          <p:cNvPr id="19" name="Picture 18">
            <a:extLst>
              <a:ext uri="{FF2B5EF4-FFF2-40B4-BE49-F238E27FC236}">
                <a16:creationId xmlns:a16="http://schemas.microsoft.com/office/drawing/2014/main" id="{07EEB26F-9366-D02A-7DF1-645836834E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9568" y="602871"/>
            <a:ext cx="548640" cy="731520"/>
          </a:xfrm>
          <a:prstGeom prst="rect">
            <a:avLst/>
          </a:prstGeom>
        </p:spPr>
      </p:pic>
      <p:pic>
        <p:nvPicPr>
          <p:cNvPr id="20" name="Picture 19">
            <a:extLst>
              <a:ext uri="{FF2B5EF4-FFF2-40B4-BE49-F238E27FC236}">
                <a16:creationId xmlns:a16="http://schemas.microsoft.com/office/drawing/2014/main" id="{ADE52049-AB53-48AD-B1FC-C778535E90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669" y="1397549"/>
            <a:ext cx="548640" cy="731520"/>
          </a:xfrm>
          <a:prstGeom prst="rect">
            <a:avLst/>
          </a:prstGeom>
        </p:spPr>
      </p:pic>
      <p:pic>
        <p:nvPicPr>
          <p:cNvPr id="21" name="Picture 20">
            <a:extLst>
              <a:ext uri="{FF2B5EF4-FFF2-40B4-BE49-F238E27FC236}">
                <a16:creationId xmlns:a16="http://schemas.microsoft.com/office/drawing/2014/main" id="{DD75FFEB-38E8-DB57-17FA-25AA97F8D71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568" y="2279957"/>
            <a:ext cx="548640" cy="731520"/>
          </a:xfrm>
          <a:prstGeom prst="rect">
            <a:avLst/>
          </a:prstGeom>
        </p:spPr>
      </p:pic>
      <p:pic>
        <p:nvPicPr>
          <p:cNvPr id="22" name="Picture 21">
            <a:extLst>
              <a:ext uri="{FF2B5EF4-FFF2-40B4-BE49-F238E27FC236}">
                <a16:creationId xmlns:a16="http://schemas.microsoft.com/office/drawing/2014/main" id="{2483D2A6-E407-41E5-6EB6-EDEDD0DFA7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9568" y="3072964"/>
            <a:ext cx="548640" cy="731520"/>
          </a:xfrm>
          <a:prstGeom prst="rect">
            <a:avLst/>
          </a:prstGeom>
        </p:spPr>
      </p:pic>
      <p:pic>
        <p:nvPicPr>
          <p:cNvPr id="23" name="Picture 22">
            <a:extLst>
              <a:ext uri="{FF2B5EF4-FFF2-40B4-BE49-F238E27FC236}">
                <a16:creationId xmlns:a16="http://schemas.microsoft.com/office/drawing/2014/main" id="{FD81152F-AB8F-F8B5-BB02-A8A743BA66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8224" y="3987608"/>
            <a:ext cx="548640" cy="731520"/>
          </a:xfrm>
          <a:prstGeom prst="rect">
            <a:avLst/>
          </a:prstGeom>
        </p:spPr>
      </p:pic>
      <p:pic>
        <p:nvPicPr>
          <p:cNvPr id="24" name="Picture 23">
            <a:extLst>
              <a:ext uri="{FF2B5EF4-FFF2-40B4-BE49-F238E27FC236}">
                <a16:creationId xmlns:a16="http://schemas.microsoft.com/office/drawing/2014/main" id="{EACA96E0-D599-3F64-54F5-53F61D6E60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6499" y="4776538"/>
            <a:ext cx="548640" cy="731520"/>
          </a:xfrm>
          <a:prstGeom prst="rect">
            <a:avLst/>
          </a:prstGeom>
        </p:spPr>
      </p:pic>
      <p:pic>
        <p:nvPicPr>
          <p:cNvPr id="25" name="Picture 24">
            <a:extLst>
              <a:ext uri="{FF2B5EF4-FFF2-40B4-BE49-F238E27FC236}">
                <a16:creationId xmlns:a16="http://schemas.microsoft.com/office/drawing/2014/main" id="{659C378B-B2A9-3FBF-1C57-28125E79A7A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98728" y="602871"/>
            <a:ext cx="512064" cy="731520"/>
          </a:xfrm>
          <a:prstGeom prst="rect">
            <a:avLst/>
          </a:prstGeom>
        </p:spPr>
      </p:pic>
      <p:pic>
        <p:nvPicPr>
          <p:cNvPr id="26" name="Picture 25">
            <a:extLst>
              <a:ext uri="{FF2B5EF4-FFF2-40B4-BE49-F238E27FC236}">
                <a16:creationId xmlns:a16="http://schemas.microsoft.com/office/drawing/2014/main" id="{BE42BCA0-DEFA-C1D4-15CB-88658A33FEE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19142" y="1397549"/>
            <a:ext cx="512064" cy="731520"/>
          </a:xfrm>
          <a:prstGeom prst="rect">
            <a:avLst/>
          </a:prstGeom>
        </p:spPr>
      </p:pic>
      <p:pic>
        <p:nvPicPr>
          <p:cNvPr id="27" name="Picture 26">
            <a:extLst>
              <a:ext uri="{FF2B5EF4-FFF2-40B4-BE49-F238E27FC236}">
                <a16:creationId xmlns:a16="http://schemas.microsoft.com/office/drawing/2014/main" id="{CC505898-46E8-B57A-0DDF-70312A8E2EA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405849" y="2279957"/>
            <a:ext cx="512064" cy="731520"/>
          </a:xfrm>
          <a:prstGeom prst="rect">
            <a:avLst/>
          </a:prstGeom>
        </p:spPr>
      </p:pic>
      <p:pic>
        <p:nvPicPr>
          <p:cNvPr id="28" name="Picture 27">
            <a:extLst>
              <a:ext uri="{FF2B5EF4-FFF2-40B4-BE49-F238E27FC236}">
                <a16:creationId xmlns:a16="http://schemas.microsoft.com/office/drawing/2014/main" id="{D01DD7FC-2BC0-035C-3281-9DF2D3EF03C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85139" y="3070725"/>
            <a:ext cx="512064" cy="731520"/>
          </a:xfrm>
          <a:prstGeom prst="rect">
            <a:avLst/>
          </a:prstGeom>
        </p:spPr>
      </p:pic>
      <p:pic>
        <p:nvPicPr>
          <p:cNvPr id="29" name="Picture 28">
            <a:extLst>
              <a:ext uri="{FF2B5EF4-FFF2-40B4-BE49-F238E27FC236}">
                <a16:creationId xmlns:a16="http://schemas.microsoft.com/office/drawing/2014/main" id="{04CC5789-57BB-D844-D18E-9D33C7D92EA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89260" y="3972693"/>
            <a:ext cx="512064" cy="731520"/>
          </a:xfrm>
          <a:prstGeom prst="rect">
            <a:avLst/>
          </a:prstGeom>
        </p:spPr>
      </p:pic>
      <p:pic>
        <p:nvPicPr>
          <p:cNvPr id="30" name="Picture 29">
            <a:extLst>
              <a:ext uri="{FF2B5EF4-FFF2-40B4-BE49-F238E27FC236}">
                <a16:creationId xmlns:a16="http://schemas.microsoft.com/office/drawing/2014/main" id="{22D34E2D-0D92-7B25-5683-84526CD2779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408078" y="4776538"/>
            <a:ext cx="512064" cy="731520"/>
          </a:xfrm>
          <a:prstGeom prst="rect">
            <a:avLst/>
          </a:prstGeom>
        </p:spPr>
      </p:pic>
      <p:pic>
        <p:nvPicPr>
          <p:cNvPr id="31" name="Picture 30">
            <a:extLst>
              <a:ext uri="{FF2B5EF4-FFF2-40B4-BE49-F238E27FC236}">
                <a16:creationId xmlns:a16="http://schemas.microsoft.com/office/drawing/2014/main" id="{77F6D02E-1081-FDDE-0DA5-8E20FEBEDE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36937" y="621868"/>
            <a:ext cx="548640" cy="731520"/>
          </a:xfrm>
          <a:prstGeom prst="rect">
            <a:avLst/>
          </a:prstGeom>
        </p:spPr>
      </p:pic>
      <p:pic>
        <p:nvPicPr>
          <p:cNvPr id="32" name="Picture 31">
            <a:extLst>
              <a:ext uri="{FF2B5EF4-FFF2-40B4-BE49-F238E27FC236}">
                <a16:creationId xmlns:a16="http://schemas.microsoft.com/office/drawing/2014/main" id="{E124A7A9-AC40-BB44-8EFF-C49961F4721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936937" y="1397549"/>
            <a:ext cx="548640" cy="731520"/>
          </a:xfrm>
          <a:prstGeom prst="rect">
            <a:avLst/>
          </a:prstGeom>
        </p:spPr>
      </p:pic>
      <p:pic>
        <p:nvPicPr>
          <p:cNvPr id="33" name="Picture 32">
            <a:extLst>
              <a:ext uri="{FF2B5EF4-FFF2-40B4-BE49-F238E27FC236}">
                <a16:creationId xmlns:a16="http://schemas.microsoft.com/office/drawing/2014/main" id="{3B034062-3976-14FE-ADDC-147532AFEF79}"/>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710282" y="624703"/>
            <a:ext cx="975360" cy="731520"/>
          </a:xfrm>
          <a:prstGeom prst="rect">
            <a:avLst/>
          </a:prstGeom>
        </p:spPr>
      </p:pic>
      <p:pic>
        <p:nvPicPr>
          <p:cNvPr id="34" name="Picture 33">
            <a:extLst>
              <a:ext uri="{FF2B5EF4-FFF2-40B4-BE49-F238E27FC236}">
                <a16:creationId xmlns:a16="http://schemas.microsoft.com/office/drawing/2014/main" id="{904D436B-CFFA-403C-6727-1352E993C65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674825" y="624703"/>
            <a:ext cx="975360" cy="731520"/>
          </a:xfrm>
          <a:prstGeom prst="rect">
            <a:avLst/>
          </a:prstGeom>
        </p:spPr>
      </p:pic>
      <p:pic>
        <p:nvPicPr>
          <p:cNvPr id="35" name="Picture 34">
            <a:extLst>
              <a:ext uri="{FF2B5EF4-FFF2-40B4-BE49-F238E27FC236}">
                <a16:creationId xmlns:a16="http://schemas.microsoft.com/office/drawing/2014/main" id="{61A1B94D-7FEA-3D3E-9D7B-D3D1E5291F0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639368" y="624703"/>
            <a:ext cx="975360" cy="731520"/>
          </a:xfrm>
          <a:prstGeom prst="rect">
            <a:avLst/>
          </a:prstGeom>
        </p:spPr>
      </p:pic>
      <p:pic>
        <p:nvPicPr>
          <p:cNvPr id="36" name="Picture 35">
            <a:extLst>
              <a:ext uri="{FF2B5EF4-FFF2-40B4-BE49-F238E27FC236}">
                <a16:creationId xmlns:a16="http://schemas.microsoft.com/office/drawing/2014/main" id="{BA4F1BAB-1C4B-5EAB-499F-86984065A3C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603912" y="652706"/>
            <a:ext cx="975360" cy="731520"/>
          </a:xfrm>
          <a:prstGeom prst="rect">
            <a:avLst/>
          </a:prstGeom>
        </p:spPr>
      </p:pic>
      <p:pic>
        <p:nvPicPr>
          <p:cNvPr id="37" name="Picture 36">
            <a:extLst>
              <a:ext uri="{FF2B5EF4-FFF2-40B4-BE49-F238E27FC236}">
                <a16:creationId xmlns:a16="http://schemas.microsoft.com/office/drawing/2014/main" id="{543208A2-7E76-497A-9DD7-6A6939B09AA9}"/>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710282" y="1407838"/>
            <a:ext cx="975360" cy="731520"/>
          </a:xfrm>
          <a:prstGeom prst="rect">
            <a:avLst/>
          </a:prstGeom>
        </p:spPr>
      </p:pic>
      <p:pic>
        <p:nvPicPr>
          <p:cNvPr id="38" name="Picture 37">
            <a:extLst>
              <a:ext uri="{FF2B5EF4-FFF2-40B4-BE49-F238E27FC236}">
                <a16:creationId xmlns:a16="http://schemas.microsoft.com/office/drawing/2014/main" id="{761348CE-7E46-2405-9110-DDF933222B1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674825" y="1407838"/>
            <a:ext cx="975360" cy="731520"/>
          </a:xfrm>
          <a:prstGeom prst="rect">
            <a:avLst/>
          </a:prstGeom>
        </p:spPr>
      </p:pic>
      <p:pic>
        <p:nvPicPr>
          <p:cNvPr id="39" name="Picture 38">
            <a:extLst>
              <a:ext uri="{FF2B5EF4-FFF2-40B4-BE49-F238E27FC236}">
                <a16:creationId xmlns:a16="http://schemas.microsoft.com/office/drawing/2014/main" id="{597CA436-B9F9-6C44-118C-0F14E474BEA5}"/>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639368" y="1407838"/>
            <a:ext cx="975360" cy="731520"/>
          </a:xfrm>
          <a:prstGeom prst="rect">
            <a:avLst/>
          </a:prstGeom>
        </p:spPr>
      </p:pic>
      <p:pic>
        <p:nvPicPr>
          <p:cNvPr id="40" name="Picture 39">
            <a:extLst>
              <a:ext uri="{FF2B5EF4-FFF2-40B4-BE49-F238E27FC236}">
                <a16:creationId xmlns:a16="http://schemas.microsoft.com/office/drawing/2014/main" id="{60337D50-E5B4-ADDA-F33D-D1EDEC9058FD}"/>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603912" y="1407838"/>
            <a:ext cx="975360" cy="731520"/>
          </a:xfrm>
          <a:prstGeom prst="rect">
            <a:avLst/>
          </a:prstGeom>
        </p:spPr>
      </p:pic>
      <p:pic>
        <p:nvPicPr>
          <p:cNvPr id="41" name="Picture 40">
            <a:extLst>
              <a:ext uri="{FF2B5EF4-FFF2-40B4-BE49-F238E27FC236}">
                <a16:creationId xmlns:a16="http://schemas.microsoft.com/office/drawing/2014/main" id="{89C2051F-29E7-ABA3-29F6-418CFE708D00}"/>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2715289" y="2357049"/>
            <a:ext cx="975360" cy="731520"/>
          </a:xfrm>
          <a:prstGeom prst="rect">
            <a:avLst/>
          </a:prstGeom>
        </p:spPr>
      </p:pic>
      <p:pic>
        <p:nvPicPr>
          <p:cNvPr id="42" name="Picture 41">
            <a:extLst>
              <a:ext uri="{FF2B5EF4-FFF2-40B4-BE49-F238E27FC236}">
                <a16:creationId xmlns:a16="http://schemas.microsoft.com/office/drawing/2014/main" id="{805FEBE6-A838-AD4A-ADBF-6185F1D4E9A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74825" y="2357049"/>
            <a:ext cx="975360" cy="731520"/>
          </a:xfrm>
          <a:prstGeom prst="rect">
            <a:avLst/>
          </a:prstGeom>
        </p:spPr>
      </p:pic>
      <p:pic>
        <p:nvPicPr>
          <p:cNvPr id="43" name="Picture 42">
            <a:extLst>
              <a:ext uri="{FF2B5EF4-FFF2-40B4-BE49-F238E27FC236}">
                <a16:creationId xmlns:a16="http://schemas.microsoft.com/office/drawing/2014/main" id="{595A0353-38F2-4941-4E04-4237EB496D54}"/>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639368" y="2357049"/>
            <a:ext cx="975360" cy="731520"/>
          </a:xfrm>
          <a:prstGeom prst="rect">
            <a:avLst/>
          </a:prstGeom>
        </p:spPr>
      </p:pic>
      <p:pic>
        <p:nvPicPr>
          <p:cNvPr id="44" name="Picture 43">
            <a:extLst>
              <a:ext uri="{FF2B5EF4-FFF2-40B4-BE49-F238E27FC236}">
                <a16:creationId xmlns:a16="http://schemas.microsoft.com/office/drawing/2014/main" id="{14AD3F5B-8976-234F-8487-6B0E8CDEF315}"/>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5603912" y="2357049"/>
            <a:ext cx="975360" cy="731520"/>
          </a:xfrm>
          <a:prstGeom prst="rect">
            <a:avLst/>
          </a:prstGeom>
        </p:spPr>
      </p:pic>
      <p:pic>
        <p:nvPicPr>
          <p:cNvPr id="45" name="Picture 44">
            <a:extLst>
              <a:ext uri="{FF2B5EF4-FFF2-40B4-BE49-F238E27FC236}">
                <a16:creationId xmlns:a16="http://schemas.microsoft.com/office/drawing/2014/main" id="{3FE4121C-54A9-714D-E81B-8C19B5F0B265}"/>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704873" y="3137524"/>
            <a:ext cx="975360" cy="731520"/>
          </a:xfrm>
          <a:prstGeom prst="rect">
            <a:avLst/>
          </a:prstGeom>
        </p:spPr>
      </p:pic>
      <p:pic>
        <p:nvPicPr>
          <p:cNvPr id="46" name="Picture 45">
            <a:extLst>
              <a:ext uri="{FF2B5EF4-FFF2-40B4-BE49-F238E27FC236}">
                <a16:creationId xmlns:a16="http://schemas.microsoft.com/office/drawing/2014/main" id="{A3975E7E-1842-10ED-9843-CA137DA7B99F}"/>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674825" y="3137524"/>
            <a:ext cx="975360" cy="731520"/>
          </a:xfrm>
          <a:prstGeom prst="rect">
            <a:avLst/>
          </a:prstGeom>
        </p:spPr>
      </p:pic>
      <p:pic>
        <p:nvPicPr>
          <p:cNvPr id="47" name="Picture 46">
            <a:extLst>
              <a:ext uri="{FF2B5EF4-FFF2-40B4-BE49-F238E27FC236}">
                <a16:creationId xmlns:a16="http://schemas.microsoft.com/office/drawing/2014/main" id="{3FEED221-9D10-DED3-5038-12293F6CA9B6}"/>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639368" y="3137524"/>
            <a:ext cx="975360" cy="731520"/>
          </a:xfrm>
          <a:prstGeom prst="rect">
            <a:avLst/>
          </a:prstGeom>
        </p:spPr>
      </p:pic>
      <p:pic>
        <p:nvPicPr>
          <p:cNvPr id="48" name="Picture 47">
            <a:extLst>
              <a:ext uri="{FF2B5EF4-FFF2-40B4-BE49-F238E27FC236}">
                <a16:creationId xmlns:a16="http://schemas.microsoft.com/office/drawing/2014/main" id="{E561C891-C283-9009-801C-5B0AAA8E3CED}"/>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5603912" y="3137524"/>
            <a:ext cx="975360" cy="731520"/>
          </a:xfrm>
          <a:prstGeom prst="rect">
            <a:avLst/>
          </a:prstGeom>
        </p:spPr>
      </p:pic>
      <p:pic>
        <p:nvPicPr>
          <p:cNvPr id="49" name="Picture 48">
            <a:extLst>
              <a:ext uri="{FF2B5EF4-FFF2-40B4-BE49-F238E27FC236}">
                <a16:creationId xmlns:a16="http://schemas.microsoft.com/office/drawing/2014/main" id="{36AC947F-FFFD-77B9-6107-FA63EDA209E3}"/>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2721538" y="4015859"/>
            <a:ext cx="975360" cy="731520"/>
          </a:xfrm>
          <a:prstGeom prst="rect">
            <a:avLst/>
          </a:prstGeom>
        </p:spPr>
      </p:pic>
      <p:pic>
        <p:nvPicPr>
          <p:cNvPr id="50" name="Picture 49">
            <a:extLst>
              <a:ext uri="{FF2B5EF4-FFF2-40B4-BE49-F238E27FC236}">
                <a16:creationId xmlns:a16="http://schemas.microsoft.com/office/drawing/2014/main" id="{E0009E69-9C94-117A-3F56-45F8A4CC06DC}"/>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674825" y="4015859"/>
            <a:ext cx="975360" cy="731520"/>
          </a:xfrm>
          <a:prstGeom prst="rect">
            <a:avLst/>
          </a:prstGeom>
        </p:spPr>
      </p:pic>
      <p:pic>
        <p:nvPicPr>
          <p:cNvPr id="51" name="Picture 50">
            <a:extLst>
              <a:ext uri="{FF2B5EF4-FFF2-40B4-BE49-F238E27FC236}">
                <a16:creationId xmlns:a16="http://schemas.microsoft.com/office/drawing/2014/main" id="{F56E0134-621B-BD93-89F3-B242CA20E97D}"/>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4639368" y="4015859"/>
            <a:ext cx="975360" cy="731520"/>
          </a:xfrm>
          <a:prstGeom prst="rect">
            <a:avLst/>
          </a:prstGeom>
        </p:spPr>
      </p:pic>
      <p:pic>
        <p:nvPicPr>
          <p:cNvPr id="52" name="Picture 51">
            <a:extLst>
              <a:ext uri="{FF2B5EF4-FFF2-40B4-BE49-F238E27FC236}">
                <a16:creationId xmlns:a16="http://schemas.microsoft.com/office/drawing/2014/main" id="{F3C6741F-925D-F096-1C85-44488F1FC301}"/>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603912" y="4015859"/>
            <a:ext cx="975360" cy="731520"/>
          </a:xfrm>
          <a:prstGeom prst="rect">
            <a:avLst/>
          </a:prstGeom>
        </p:spPr>
      </p:pic>
      <p:pic>
        <p:nvPicPr>
          <p:cNvPr id="53" name="Picture 52">
            <a:extLst>
              <a:ext uri="{FF2B5EF4-FFF2-40B4-BE49-F238E27FC236}">
                <a16:creationId xmlns:a16="http://schemas.microsoft.com/office/drawing/2014/main" id="{F9D9EDAD-7930-4B59-CB47-BACB4191BCDD}"/>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760559" y="4821759"/>
            <a:ext cx="975360" cy="731520"/>
          </a:xfrm>
          <a:prstGeom prst="rect">
            <a:avLst/>
          </a:prstGeom>
        </p:spPr>
      </p:pic>
      <p:pic>
        <p:nvPicPr>
          <p:cNvPr id="54" name="Picture 53">
            <a:extLst>
              <a:ext uri="{FF2B5EF4-FFF2-40B4-BE49-F238E27FC236}">
                <a16:creationId xmlns:a16="http://schemas.microsoft.com/office/drawing/2014/main" id="{12076A0C-EF1B-A36F-0F06-72D3D2CA0D88}"/>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3674825" y="4821759"/>
            <a:ext cx="975360" cy="731520"/>
          </a:xfrm>
          <a:prstGeom prst="rect">
            <a:avLst/>
          </a:prstGeom>
        </p:spPr>
      </p:pic>
      <p:pic>
        <p:nvPicPr>
          <p:cNvPr id="55" name="Picture 54">
            <a:extLst>
              <a:ext uri="{FF2B5EF4-FFF2-40B4-BE49-F238E27FC236}">
                <a16:creationId xmlns:a16="http://schemas.microsoft.com/office/drawing/2014/main" id="{D6FFE830-603C-515A-7280-5A382082260C}"/>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4639368" y="4821759"/>
            <a:ext cx="975360" cy="731520"/>
          </a:xfrm>
          <a:prstGeom prst="rect">
            <a:avLst/>
          </a:prstGeom>
        </p:spPr>
      </p:pic>
      <p:pic>
        <p:nvPicPr>
          <p:cNvPr id="56" name="Picture 55">
            <a:extLst>
              <a:ext uri="{FF2B5EF4-FFF2-40B4-BE49-F238E27FC236}">
                <a16:creationId xmlns:a16="http://schemas.microsoft.com/office/drawing/2014/main" id="{0F483882-EB6B-371D-7B0A-A108F429D851}"/>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5603912" y="4821759"/>
            <a:ext cx="975360" cy="731520"/>
          </a:xfrm>
          <a:prstGeom prst="rect">
            <a:avLst/>
          </a:prstGeom>
        </p:spPr>
      </p:pic>
      <p:pic>
        <p:nvPicPr>
          <p:cNvPr id="57" name="Picture 56">
            <a:extLst>
              <a:ext uri="{FF2B5EF4-FFF2-40B4-BE49-F238E27FC236}">
                <a16:creationId xmlns:a16="http://schemas.microsoft.com/office/drawing/2014/main" id="{F805DA96-A8C4-984C-6F2A-1E6DAFDD83F6}"/>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900833" y="5844814"/>
            <a:ext cx="617220" cy="822960"/>
          </a:xfrm>
          <a:prstGeom prst="rect">
            <a:avLst/>
          </a:prstGeom>
        </p:spPr>
      </p:pic>
      <p:pic>
        <p:nvPicPr>
          <p:cNvPr id="58" name="Picture 57">
            <a:extLst>
              <a:ext uri="{FF2B5EF4-FFF2-40B4-BE49-F238E27FC236}">
                <a16:creationId xmlns:a16="http://schemas.microsoft.com/office/drawing/2014/main" id="{F8F3FA19-3B56-96F7-1E29-2FB49123DE7C}"/>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1587590" y="5844814"/>
            <a:ext cx="617220" cy="822960"/>
          </a:xfrm>
          <a:prstGeom prst="rect">
            <a:avLst/>
          </a:prstGeom>
        </p:spPr>
      </p:pic>
      <p:pic>
        <p:nvPicPr>
          <p:cNvPr id="59" name="Picture 58">
            <a:extLst>
              <a:ext uri="{FF2B5EF4-FFF2-40B4-BE49-F238E27FC236}">
                <a16:creationId xmlns:a16="http://schemas.microsoft.com/office/drawing/2014/main" id="{3C535B52-F676-573B-A4EC-EE9566005A44}"/>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2274347" y="5844814"/>
            <a:ext cx="617220" cy="822960"/>
          </a:xfrm>
          <a:prstGeom prst="rect">
            <a:avLst/>
          </a:prstGeom>
        </p:spPr>
      </p:pic>
      <p:pic>
        <p:nvPicPr>
          <p:cNvPr id="60" name="Picture 59">
            <a:extLst>
              <a:ext uri="{FF2B5EF4-FFF2-40B4-BE49-F238E27FC236}">
                <a16:creationId xmlns:a16="http://schemas.microsoft.com/office/drawing/2014/main" id="{5203F5B6-C1B4-5A21-0413-5CA955EC56C7}"/>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2961104" y="5844814"/>
            <a:ext cx="617220" cy="822960"/>
          </a:xfrm>
          <a:prstGeom prst="rect">
            <a:avLst/>
          </a:prstGeom>
        </p:spPr>
      </p:pic>
      <p:pic>
        <p:nvPicPr>
          <p:cNvPr id="61" name="Picture 60">
            <a:extLst>
              <a:ext uri="{FF2B5EF4-FFF2-40B4-BE49-F238E27FC236}">
                <a16:creationId xmlns:a16="http://schemas.microsoft.com/office/drawing/2014/main" id="{A01F1D12-653B-8BE9-691D-458EFA388F23}"/>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3647861" y="5844814"/>
            <a:ext cx="617220" cy="822960"/>
          </a:xfrm>
          <a:prstGeom prst="rect">
            <a:avLst/>
          </a:prstGeom>
        </p:spPr>
      </p:pic>
      <p:pic>
        <p:nvPicPr>
          <p:cNvPr id="62" name="Picture 61">
            <a:extLst>
              <a:ext uri="{FF2B5EF4-FFF2-40B4-BE49-F238E27FC236}">
                <a16:creationId xmlns:a16="http://schemas.microsoft.com/office/drawing/2014/main" id="{46E511A5-618D-13F0-D077-FEFEA679C6A0}"/>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4334618" y="5844814"/>
            <a:ext cx="617220" cy="822960"/>
          </a:xfrm>
          <a:prstGeom prst="rect">
            <a:avLst/>
          </a:prstGeom>
        </p:spPr>
      </p:pic>
      <p:pic>
        <p:nvPicPr>
          <p:cNvPr id="63" name="Picture 62">
            <a:extLst>
              <a:ext uri="{FF2B5EF4-FFF2-40B4-BE49-F238E27FC236}">
                <a16:creationId xmlns:a16="http://schemas.microsoft.com/office/drawing/2014/main" id="{FFA1F54F-52A7-C835-48A8-C779F1D863B2}"/>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5021373" y="5844814"/>
            <a:ext cx="617220" cy="822960"/>
          </a:xfrm>
          <a:prstGeom prst="rect">
            <a:avLst/>
          </a:prstGeom>
        </p:spPr>
      </p:pic>
      <p:pic>
        <p:nvPicPr>
          <p:cNvPr id="64" name="Picture 63">
            <a:extLst>
              <a:ext uri="{FF2B5EF4-FFF2-40B4-BE49-F238E27FC236}">
                <a16:creationId xmlns:a16="http://schemas.microsoft.com/office/drawing/2014/main" id="{17A6DB86-5392-2E02-169E-17D1E29EDF34}"/>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900833" y="6687737"/>
            <a:ext cx="617220" cy="822960"/>
          </a:xfrm>
          <a:prstGeom prst="rect">
            <a:avLst/>
          </a:prstGeom>
        </p:spPr>
      </p:pic>
      <p:pic>
        <p:nvPicPr>
          <p:cNvPr id="65" name="Picture 64">
            <a:extLst>
              <a:ext uri="{FF2B5EF4-FFF2-40B4-BE49-F238E27FC236}">
                <a16:creationId xmlns:a16="http://schemas.microsoft.com/office/drawing/2014/main" id="{3A0D47A3-6119-18C8-F100-9B1AEF6C1C6C}"/>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587590" y="6687737"/>
            <a:ext cx="617220" cy="822960"/>
          </a:xfrm>
          <a:prstGeom prst="rect">
            <a:avLst/>
          </a:prstGeom>
        </p:spPr>
      </p:pic>
      <p:pic>
        <p:nvPicPr>
          <p:cNvPr id="66" name="Picture 65">
            <a:extLst>
              <a:ext uri="{FF2B5EF4-FFF2-40B4-BE49-F238E27FC236}">
                <a16:creationId xmlns:a16="http://schemas.microsoft.com/office/drawing/2014/main" id="{621D33A4-A192-4D33-04F7-564540B7F495}"/>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2274347" y="6694160"/>
            <a:ext cx="617220" cy="822960"/>
          </a:xfrm>
          <a:prstGeom prst="rect">
            <a:avLst/>
          </a:prstGeom>
        </p:spPr>
      </p:pic>
      <p:pic>
        <p:nvPicPr>
          <p:cNvPr id="67" name="Picture 66">
            <a:extLst>
              <a:ext uri="{FF2B5EF4-FFF2-40B4-BE49-F238E27FC236}">
                <a16:creationId xmlns:a16="http://schemas.microsoft.com/office/drawing/2014/main" id="{10A5244C-24D3-ED70-700C-5DD077894659}"/>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2962250" y="6700437"/>
            <a:ext cx="617220" cy="822960"/>
          </a:xfrm>
          <a:prstGeom prst="rect">
            <a:avLst/>
          </a:prstGeom>
        </p:spPr>
      </p:pic>
      <p:pic>
        <p:nvPicPr>
          <p:cNvPr id="68" name="Picture 67">
            <a:extLst>
              <a:ext uri="{FF2B5EF4-FFF2-40B4-BE49-F238E27FC236}">
                <a16:creationId xmlns:a16="http://schemas.microsoft.com/office/drawing/2014/main" id="{B8DC3D48-0962-6957-F1E4-D01C76E76EE4}"/>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3647861" y="6701495"/>
            <a:ext cx="617220" cy="822960"/>
          </a:xfrm>
          <a:prstGeom prst="rect">
            <a:avLst/>
          </a:prstGeom>
        </p:spPr>
      </p:pic>
      <p:pic>
        <p:nvPicPr>
          <p:cNvPr id="69" name="Picture 68">
            <a:extLst>
              <a:ext uri="{FF2B5EF4-FFF2-40B4-BE49-F238E27FC236}">
                <a16:creationId xmlns:a16="http://schemas.microsoft.com/office/drawing/2014/main" id="{08F0FF90-7ED5-4B7B-DDB4-A8EC12061F3A}"/>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4333472" y="6701495"/>
            <a:ext cx="617220" cy="822960"/>
          </a:xfrm>
          <a:prstGeom prst="rect">
            <a:avLst/>
          </a:prstGeom>
        </p:spPr>
      </p:pic>
      <p:pic>
        <p:nvPicPr>
          <p:cNvPr id="70" name="Picture 69">
            <a:extLst>
              <a:ext uri="{FF2B5EF4-FFF2-40B4-BE49-F238E27FC236}">
                <a16:creationId xmlns:a16="http://schemas.microsoft.com/office/drawing/2014/main" id="{ABA8B746-2827-5B1A-994C-8264256B35BD}"/>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5021373" y="6701495"/>
            <a:ext cx="617220" cy="822960"/>
          </a:xfrm>
          <a:prstGeom prst="rect">
            <a:avLst/>
          </a:prstGeom>
        </p:spPr>
      </p:pic>
      <p:sp>
        <p:nvSpPr>
          <p:cNvPr id="71" name="TextBox 70">
            <a:extLst>
              <a:ext uri="{FF2B5EF4-FFF2-40B4-BE49-F238E27FC236}">
                <a16:creationId xmlns:a16="http://schemas.microsoft.com/office/drawing/2014/main" id="{123D1DA3-A5C5-EE54-BC2E-B26642AE4054}"/>
              </a:ext>
            </a:extLst>
          </p:cNvPr>
          <p:cNvSpPr txBox="1"/>
          <p:nvPr/>
        </p:nvSpPr>
        <p:spPr>
          <a:xfrm rot="16200000">
            <a:off x="-355172" y="1231675"/>
            <a:ext cx="1429387" cy="215444"/>
          </a:xfrm>
          <a:prstGeom prst="rect">
            <a:avLst/>
          </a:prstGeom>
          <a:noFill/>
          <a:ln w="9525">
            <a:solidFill>
              <a:schemeClr val="tx1"/>
            </a:solidFill>
          </a:ln>
        </p:spPr>
        <p:txBody>
          <a:bodyPr wrap="square" rtlCol="0">
            <a:spAutoFit/>
          </a:bodyPr>
          <a:lstStyle/>
          <a:p>
            <a:pPr algn="ctr"/>
            <a:r>
              <a:rPr lang="en-US" sz="800" b="1" dirty="0"/>
              <a:t>TCGA</a:t>
            </a:r>
          </a:p>
        </p:txBody>
      </p:sp>
      <p:sp>
        <p:nvSpPr>
          <p:cNvPr id="72" name="TextBox 71">
            <a:extLst>
              <a:ext uri="{FF2B5EF4-FFF2-40B4-BE49-F238E27FC236}">
                <a16:creationId xmlns:a16="http://schemas.microsoft.com/office/drawing/2014/main" id="{7EDE52D8-7B49-BF64-D0F5-F3E9C771C895}"/>
              </a:ext>
            </a:extLst>
          </p:cNvPr>
          <p:cNvSpPr txBox="1"/>
          <p:nvPr/>
        </p:nvSpPr>
        <p:spPr>
          <a:xfrm rot="16200000">
            <a:off x="241098" y="881324"/>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73" name="TextBox 72">
            <a:extLst>
              <a:ext uri="{FF2B5EF4-FFF2-40B4-BE49-F238E27FC236}">
                <a16:creationId xmlns:a16="http://schemas.microsoft.com/office/drawing/2014/main" id="{108B6897-00B2-F6D6-123D-DB2AA2E73C82}"/>
              </a:ext>
            </a:extLst>
          </p:cNvPr>
          <p:cNvSpPr txBox="1"/>
          <p:nvPr/>
        </p:nvSpPr>
        <p:spPr>
          <a:xfrm rot="16200000">
            <a:off x="241098" y="1582027"/>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74" name="TextBox 73">
            <a:extLst>
              <a:ext uri="{FF2B5EF4-FFF2-40B4-BE49-F238E27FC236}">
                <a16:creationId xmlns:a16="http://schemas.microsoft.com/office/drawing/2014/main" id="{655640E5-CB32-53DF-3FD8-B986B40155B9}"/>
              </a:ext>
            </a:extLst>
          </p:cNvPr>
          <p:cNvSpPr txBox="1"/>
          <p:nvPr/>
        </p:nvSpPr>
        <p:spPr>
          <a:xfrm rot="16200000">
            <a:off x="-355172" y="2891730"/>
            <a:ext cx="1429387" cy="215444"/>
          </a:xfrm>
          <a:prstGeom prst="rect">
            <a:avLst/>
          </a:prstGeom>
          <a:noFill/>
          <a:ln w="9525">
            <a:solidFill>
              <a:schemeClr val="tx1"/>
            </a:solidFill>
          </a:ln>
        </p:spPr>
        <p:txBody>
          <a:bodyPr wrap="square" rtlCol="0">
            <a:spAutoFit/>
          </a:bodyPr>
          <a:lstStyle/>
          <a:p>
            <a:pPr algn="ctr"/>
            <a:r>
              <a:rPr lang="en-US" sz="800" b="1" dirty="0"/>
              <a:t>METABRIC</a:t>
            </a:r>
          </a:p>
        </p:txBody>
      </p:sp>
      <p:sp>
        <p:nvSpPr>
          <p:cNvPr id="75" name="TextBox 74">
            <a:extLst>
              <a:ext uri="{FF2B5EF4-FFF2-40B4-BE49-F238E27FC236}">
                <a16:creationId xmlns:a16="http://schemas.microsoft.com/office/drawing/2014/main" id="{CACFCD47-8602-D797-F20C-019B99ADFD23}"/>
              </a:ext>
            </a:extLst>
          </p:cNvPr>
          <p:cNvSpPr txBox="1"/>
          <p:nvPr/>
        </p:nvSpPr>
        <p:spPr>
          <a:xfrm rot="16200000">
            <a:off x="241098" y="2541379"/>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76" name="TextBox 75">
            <a:extLst>
              <a:ext uri="{FF2B5EF4-FFF2-40B4-BE49-F238E27FC236}">
                <a16:creationId xmlns:a16="http://schemas.microsoft.com/office/drawing/2014/main" id="{48EAAF5B-58A6-41E5-4AFD-A1B8DEB14752}"/>
              </a:ext>
            </a:extLst>
          </p:cNvPr>
          <p:cNvSpPr txBox="1"/>
          <p:nvPr/>
        </p:nvSpPr>
        <p:spPr>
          <a:xfrm rot="16200000">
            <a:off x="241098" y="3242082"/>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77" name="TextBox 76">
            <a:extLst>
              <a:ext uri="{FF2B5EF4-FFF2-40B4-BE49-F238E27FC236}">
                <a16:creationId xmlns:a16="http://schemas.microsoft.com/office/drawing/2014/main" id="{C5F4ECBC-CBEA-79CC-D89A-46E91CF037E1}"/>
              </a:ext>
            </a:extLst>
          </p:cNvPr>
          <p:cNvSpPr txBox="1"/>
          <p:nvPr/>
        </p:nvSpPr>
        <p:spPr>
          <a:xfrm rot="16200000">
            <a:off x="-355172" y="4597415"/>
            <a:ext cx="1429387" cy="215444"/>
          </a:xfrm>
          <a:prstGeom prst="rect">
            <a:avLst/>
          </a:prstGeom>
          <a:noFill/>
          <a:ln w="9525">
            <a:solidFill>
              <a:schemeClr val="tx1"/>
            </a:solidFill>
          </a:ln>
        </p:spPr>
        <p:txBody>
          <a:bodyPr wrap="square" rtlCol="0">
            <a:spAutoFit/>
          </a:bodyPr>
          <a:lstStyle/>
          <a:p>
            <a:pPr algn="ctr"/>
            <a:r>
              <a:rPr lang="en-US" sz="800" b="1" dirty="0"/>
              <a:t>SCAN-B</a:t>
            </a:r>
          </a:p>
        </p:txBody>
      </p:sp>
      <p:sp>
        <p:nvSpPr>
          <p:cNvPr id="78" name="TextBox 77">
            <a:extLst>
              <a:ext uri="{FF2B5EF4-FFF2-40B4-BE49-F238E27FC236}">
                <a16:creationId xmlns:a16="http://schemas.microsoft.com/office/drawing/2014/main" id="{1165B50A-9DE0-5A80-F4DF-6AE9F6B75942}"/>
              </a:ext>
            </a:extLst>
          </p:cNvPr>
          <p:cNvSpPr txBox="1"/>
          <p:nvPr/>
        </p:nvSpPr>
        <p:spPr>
          <a:xfrm rot="16200000">
            <a:off x="241098" y="4247064"/>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79" name="TextBox 78">
            <a:extLst>
              <a:ext uri="{FF2B5EF4-FFF2-40B4-BE49-F238E27FC236}">
                <a16:creationId xmlns:a16="http://schemas.microsoft.com/office/drawing/2014/main" id="{465EF34D-154D-BB22-96C3-3F8A5432E008}"/>
              </a:ext>
            </a:extLst>
          </p:cNvPr>
          <p:cNvSpPr txBox="1"/>
          <p:nvPr/>
        </p:nvSpPr>
        <p:spPr>
          <a:xfrm rot="16200000">
            <a:off x="241098" y="4947767"/>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80" name="TextBox 79">
            <a:extLst>
              <a:ext uri="{FF2B5EF4-FFF2-40B4-BE49-F238E27FC236}">
                <a16:creationId xmlns:a16="http://schemas.microsoft.com/office/drawing/2014/main" id="{98D2123C-1CE4-E4B7-66E0-4B369C64FC36}"/>
              </a:ext>
            </a:extLst>
          </p:cNvPr>
          <p:cNvSpPr txBox="1"/>
          <p:nvPr/>
        </p:nvSpPr>
        <p:spPr>
          <a:xfrm rot="16200000">
            <a:off x="-300527" y="6581156"/>
            <a:ext cx="1429387" cy="215444"/>
          </a:xfrm>
          <a:prstGeom prst="rect">
            <a:avLst/>
          </a:prstGeom>
          <a:noFill/>
          <a:ln w="9525">
            <a:solidFill>
              <a:schemeClr val="tx1"/>
            </a:solidFill>
          </a:ln>
        </p:spPr>
        <p:txBody>
          <a:bodyPr wrap="square" rtlCol="0">
            <a:spAutoFit/>
          </a:bodyPr>
          <a:lstStyle/>
          <a:p>
            <a:pPr algn="ctr"/>
            <a:r>
              <a:rPr lang="en-US" sz="800" b="1" dirty="0"/>
              <a:t>TCGA</a:t>
            </a:r>
          </a:p>
        </p:txBody>
      </p:sp>
      <p:sp>
        <p:nvSpPr>
          <p:cNvPr id="81" name="TextBox 80">
            <a:extLst>
              <a:ext uri="{FF2B5EF4-FFF2-40B4-BE49-F238E27FC236}">
                <a16:creationId xmlns:a16="http://schemas.microsoft.com/office/drawing/2014/main" id="{55272F87-7D94-F947-7BC2-08CEC183AAC5}"/>
              </a:ext>
            </a:extLst>
          </p:cNvPr>
          <p:cNvSpPr txBox="1"/>
          <p:nvPr/>
        </p:nvSpPr>
        <p:spPr>
          <a:xfrm rot="16200000">
            <a:off x="295743" y="6230805"/>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82" name="TextBox 81">
            <a:extLst>
              <a:ext uri="{FF2B5EF4-FFF2-40B4-BE49-F238E27FC236}">
                <a16:creationId xmlns:a16="http://schemas.microsoft.com/office/drawing/2014/main" id="{9B38D1C6-AF84-10E7-682D-D709ABF59D02}"/>
              </a:ext>
            </a:extLst>
          </p:cNvPr>
          <p:cNvSpPr txBox="1"/>
          <p:nvPr/>
        </p:nvSpPr>
        <p:spPr>
          <a:xfrm rot="16200000">
            <a:off x="295743" y="6931508"/>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83" name="TextBox 82">
            <a:extLst>
              <a:ext uri="{FF2B5EF4-FFF2-40B4-BE49-F238E27FC236}">
                <a16:creationId xmlns:a16="http://schemas.microsoft.com/office/drawing/2014/main" id="{6D60F3DA-5BE4-8948-0CEA-417F1A7A6BC9}"/>
              </a:ext>
            </a:extLst>
          </p:cNvPr>
          <p:cNvSpPr txBox="1"/>
          <p:nvPr/>
        </p:nvSpPr>
        <p:spPr>
          <a:xfrm>
            <a:off x="0" y="1953"/>
            <a:ext cx="1365148" cy="215444"/>
          </a:xfrm>
          <a:prstGeom prst="rect">
            <a:avLst/>
          </a:prstGeom>
          <a:noFill/>
        </p:spPr>
        <p:txBody>
          <a:bodyPr wrap="square" rtlCol="0">
            <a:spAutoFit/>
          </a:bodyPr>
          <a:lstStyle/>
          <a:p>
            <a:r>
              <a:rPr lang="en-US" sz="800" b="1" dirty="0"/>
              <a:t>Supplementary Figure S2</a:t>
            </a:r>
          </a:p>
        </p:txBody>
      </p:sp>
      <p:sp>
        <p:nvSpPr>
          <p:cNvPr id="84" name="TextBox 83">
            <a:extLst>
              <a:ext uri="{FF2B5EF4-FFF2-40B4-BE49-F238E27FC236}">
                <a16:creationId xmlns:a16="http://schemas.microsoft.com/office/drawing/2014/main" id="{FDA0C994-EA0A-8DFC-90CF-5E4D1B91D4C2}"/>
              </a:ext>
            </a:extLst>
          </p:cNvPr>
          <p:cNvSpPr txBox="1"/>
          <p:nvPr/>
        </p:nvSpPr>
        <p:spPr>
          <a:xfrm>
            <a:off x="18726" y="181948"/>
            <a:ext cx="1365148" cy="215444"/>
          </a:xfrm>
          <a:prstGeom prst="rect">
            <a:avLst/>
          </a:prstGeom>
          <a:noFill/>
        </p:spPr>
        <p:txBody>
          <a:bodyPr wrap="square" rtlCol="0">
            <a:spAutoFit/>
          </a:bodyPr>
          <a:lstStyle/>
          <a:p>
            <a:r>
              <a:rPr lang="en-US" sz="800" b="1" dirty="0"/>
              <a:t>A</a:t>
            </a:r>
          </a:p>
        </p:txBody>
      </p:sp>
      <p:sp>
        <p:nvSpPr>
          <p:cNvPr id="85" name="TextBox 84">
            <a:extLst>
              <a:ext uri="{FF2B5EF4-FFF2-40B4-BE49-F238E27FC236}">
                <a16:creationId xmlns:a16="http://schemas.microsoft.com/office/drawing/2014/main" id="{8974E0A3-29FF-C901-7FC0-2ED84088462F}"/>
              </a:ext>
            </a:extLst>
          </p:cNvPr>
          <p:cNvSpPr txBox="1"/>
          <p:nvPr/>
        </p:nvSpPr>
        <p:spPr>
          <a:xfrm>
            <a:off x="49772" y="7533017"/>
            <a:ext cx="6808228" cy="1631216"/>
          </a:xfrm>
          <a:prstGeom prst="rect">
            <a:avLst/>
          </a:prstGeom>
          <a:noFill/>
        </p:spPr>
        <p:txBody>
          <a:bodyPr wrap="square" rtlCol="0">
            <a:spAutoFit/>
          </a:bodyPr>
          <a:lstStyle/>
          <a:p>
            <a:r>
              <a:rPr lang="en-US" sz="1000" b="1" dirty="0"/>
              <a:t>Supplementary Figure S2. Association of NPG score and proliferative activity and tumor immunogenicity -related scores.</a:t>
            </a:r>
            <a:r>
              <a:rPr lang="en-US" sz="1000" dirty="0"/>
              <a:t> (A) Box plots showing MKI67 expression, tumor grade, and proliferation score in NPG-high versus NPG-low tumors within ER+/HER2− and HER2+ subtypes across TCGA, METABRIC, and SCAN-B cohorts. Gene set enrichment analysis (GSEA) enrichment plots for proliferation-related Hallmark gene sets (E2F targets, G2M checkpoint, MYC targets v1, and MYC targets v2) comparing NPG-high and NPG-low tumors in each subtype and cohort. The x-axis represents genes ranked by differential expression between groups, and the y-axis represents the enrichment score. Normalized enrichment score (NES) and false discovery rate (FDR) are shown for each pathway. (B) Box plots of estimated genomic instability and mutational burden–related scores, including intratumoral heterogeneity, altered fraction, homologous recombination deficiency (HRD), non-silent and silent mutation burden, and SNV- and indel-derived neoantigens, comparing NPG-high and NPG-low tumors in the TCGA cohort. </a:t>
            </a:r>
          </a:p>
        </p:txBody>
      </p:sp>
    </p:spTree>
    <p:extLst>
      <p:ext uri="{BB962C8B-B14F-4D97-AF65-F5344CB8AC3E}">
        <p14:creationId xmlns:p14="http://schemas.microsoft.com/office/powerpoint/2010/main" val="4130844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3FC0B5-C47D-6307-67C4-17AFED5DAA08}"/>
              </a:ext>
            </a:extLst>
          </p:cNvPr>
          <p:cNvSpPr/>
          <p:nvPr/>
        </p:nvSpPr>
        <p:spPr>
          <a:xfrm>
            <a:off x="432165" y="187005"/>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B cell</a:t>
            </a:r>
          </a:p>
        </p:txBody>
      </p:sp>
      <p:sp>
        <p:nvSpPr>
          <p:cNvPr id="5" name="Rectangle 4">
            <a:extLst>
              <a:ext uri="{FF2B5EF4-FFF2-40B4-BE49-F238E27FC236}">
                <a16:creationId xmlns:a16="http://schemas.microsoft.com/office/drawing/2014/main" id="{31CFE00B-AA49-F23D-94AC-34349E0C13F8}"/>
              </a:ext>
            </a:extLst>
          </p:cNvPr>
          <p:cNvSpPr/>
          <p:nvPr/>
        </p:nvSpPr>
        <p:spPr>
          <a:xfrm>
            <a:off x="956389" y="187005"/>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CD4+</a:t>
            </a:r>
          </a:p>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T cell</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Rectangle 5">
            <a:extLst>
              <a:ext uri="{FF2B5EF4-FFF2-40B4-BE49-F238E27FC236}">
                <a16:creationId xmlns:a16="http://schemas.microsoft.com/office/drawing/2014/main" id="{D57DDF55-CCB0-F8DD-36E4-6B611BA0BCC8}"/>
              </a:ext>
            </a:extLst>
          </p:cNvPr>
          <p:cNvSpPr/>
          <p:nvPr/>
        </p:nvSpPr>
        <p:spPr>
          <a:xfrm>
            <a:off x="1450151" y="187005"/>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CD8+</a:t>
            </a:r>
          </a:p>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T cell</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Rectangle 6">
            <a:extLst>
              <a:ext uri="{FF2B5EF4-FFF2-40B4-BE49-F238E27FC236}">
                <a16:creationId xmlns:a16="http://schemas.microsoft.com/office/drawing/2014/main" id="{BA8AB583-CE70-8933-6A05-156BDDB268EC}"/>
              </a:ext>
            </a:extLst>
          </p:cNvPr>
          <p:cNvSpPr/>
          <p:nvPr/>
        </p:nvSpPr>
        <p:spPr>
          <a:xfrm>
            <a:off x="1940509" y="187005"/>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Th1 </a:t>
            </a:r>
          </a:p>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cell</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263BFDC4-D53A-B15A-56AC-03EFB7F40000}"/>
              </a:ext>
            </a:extLst>
          </p:cNvPr>
          <p:cNvSpPr/>
          <p:nvPr/>
        </p:nvSpPr>
        <p:spPr>
          <a:xfrm>
            <a:off x="2440861" y="187005"/>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Th2 </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cell</a:t>
            </a:r>
          </a:p>
        </p:txBody>
      </p:sp>
      <p:sp>
        <p:nvSpPr>
          <p:cNvPr id="9" name="Rectangle 8">
            <a:extLst>
              <a:ext uri="{FF2B5EF4-FFF2-40B4-BE49-F238E27FC236}">
                <a16:creationId xmlns:a16="http://schemas.microsoft.com/office/drawing/2014/main" id="{2F76CCC0-6DF0-23F2-788A-1023C2AC3F99}"/>
              </a:ext>
            </a:extLst>
          </p:cNvPr>
          <p:cNvSpPr/>
          <p:nvPr/>
        </p:nvSpPr>
        <p:spPr>
          <a:xfrm>
            <a:off x="2922010" y="187005"/>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T reg</a:t>
            </a:r>
          </a:p>
        </p:txBody>
      </p:sp>
      <p:sp>
        <p:nvSpPr>
          <p:cNvPr id="10" name="Rectangle 9">
            <a:extLst>
              <a:ext uri="{FF2B5EF4-FFF2-40B4-BE49-F238E27FC236}">
                <a16:creationId xmlns:a16="http://schemas.microsoft.com/office/drawing/2014/main" id="{682BC2B9-A44A-A546-0CF7-1CA265D0F722}"/>
              </a:ext>
            </a:extLst>
          </p:cNvPr>
          <p:cNvSpPr/>
          <p:nvPr/>
        </p:nvSpPr>
        <p:spPr>
          <a:xfrm>
            <a:off x="3551028" y="187005"/>
            <a:ext cx="732231"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NK T </a:t>
            </a:r>
          </a:p>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cell</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Rectangle 10">
            <a:extLst>
              <a:ext uri="{FF2B5EF4-FFF2-40B4-BE49-F238E27FC236}">
                <a16:creationId xmlns:a16="http://schemas.microsoft.com/office/drawing/2014/main" id="{B7C89FB6-A16C-7A29-D782-425100675479}"/>
              </a:ext>
            </a:extLst>
          </p:cNvPr>
          <p:cNvSpPr/>
          <p:nvPr/>
        </p:nvSpPr>
        <p:spPr>
          <a:xfrm>
            <a:off x="3922634" y="187005"/>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DC</a:t>
            </a:r>
          </a:p>
        </p:txBody>
      </p:sp>
      <p:sp>
        <p:nvSpPr>
          <p:cNvPr id="12" name="Rectangle 11">
            <a:extLst>
              <a:ext uri="{FF2B5EF4-FFF2-40B4-BE49-F238E27FC236}">
                <a16:creationId xmlns:a16="http://schemas.microsoft.com/office/drawing/2014/main" id="{D116F946-8AF5-76CF-C1B4-3EBF0656F57D}"/>
              </a:ext>
            </a:extLst>
          </p:cNvPr>
          <p:cNvSpPr/>
          <p:nvPr/>
        </p:nvSpPr>
        <p:spPr>
          <a:xfrm>
            <a:off x="5511435" y="196168"/>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Immune</a:t>
            </a:r>
          </a:p>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score</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 name="Rectangle 12">
            <a:extLst>
              <a:ext uri="{FF2B5EF4-FFF2-40B4-BE49-F238E27FC236}">
                <a16:creationId xmlns:a16="http://schemas.microsoft.com/office/drawing/2014/main" id="{580E54E0-6AB5-094E-5BF6-EEFF09721FF3}"/>
              </a:ext>
            </a:extLst>
          </p:cNvPr>
          <p:cNvSpPr/>
          <p:nvPr/>
        </p:nvSpPr>
        <p:spPr>
          <a:xfrm>
            <a:off x="6106633" y="201539"/>
            <a:ext cx="91440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CYT</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score</a:t>
            </a:r>
          </a:p>
        </p:txBody>
      </p:sp>
      <p:sp>
        <p:nvSpPr>
          <p:cNvPr id="14" name="Rectangle 13">
            <a:extLst>
              <a:ext uri="{FF2B5EF4-FFF2-40B4-BE49-F238E27FC236}">
                <a16:creationId xmlns:a16="http://schemas.microsoft.com/office/drawing/2014/main" id="{49767BCD-C575-645E-3D42-82708EA5E50E}"/>
              </a:ext>
            </a:extLst>
          </p:cNvPr>
          <p:cNvSpPr/>
          <p:nvPr/>
        </p:nvSpPr>
        <p:spPr>
          <a:xfrm>
            <a:off x="4360615" y="187005"/>
            <a:ext cx="1093271"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M1</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macro-</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phage</a:t>
            </a:r>
          </a:p>
        </p:txBody>
      </p:sp>
      <p:sp>
        <p:nvSpPr>
          <p:cNvPr id="15" name="Rectangle 14">
            <a:extLst>
              <a:ext uri="{FF2B5EF4-FFF2-40B4-BE49-F238E27FC236}">
                <a16:creationId xmlns:a16="http://schemas.microsoft.com/office/drawing/2014/main" id="{2EF4F373-E133-80C5-54D7-9B6AEC269BF4}"/>
              </a:ext>
            </a:extLst>
          </p:cNvPr>
          <p:cNvSpPr/>
          <p:nvPr/>
        </p:nvSpPr>
        <p:spPr>
          <a:xfrm>
            <a:off x="4944156" y="187005"/>
            <a:ext cx="1077010"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M2</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macro-</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phage</a:t>
            </a:r>
          </a:p>
        </p:txBody>
      </p:sp>
      <p:sp>
        <p:nvSpPr>
          <p:cNvPr id="16" name="TextBox 15">
            <a:extLst>
              <a:ext uri="{FF2B5EF4-FFF2-40B4-BE49-F238E27FC236}">
                <a16:creationId xmlns:a16="http://schemas.microsoft.com/office/drawing/2014/main" id="{0B250EC7-5D61-7A0F-DB1D-3D283987C720}"/>
              </a:ext>
            </a:extLst>
          </p:cNvPr>
          <p:cNvSpPr txBox="1"/>
          <p:nvPr/>
        </p:nvSpPr>
        <p:spPr>
          <a:xfrm>
            <a:off x="-20179" y="-13905"/>
            <a:ext cx="1399902" cy="215444"/>
          </a:xfrm>
          <a:prstGeom prst="rect">
            <a:avLst/>
          </a:prstGeom>
          <a:noFill/>
        </p:spPr>
        <p:txBody>
          <a:bodyPr wrap="square" rtlCol="0">
            <a:spAutoFit/>
          </a:bodyPr>
          <a:lstStyle/>
          <a:p>
            <a:r>
              <a:rPr lang="en-US" sz="800" b="1" dirty="0"/>
              <a:t>Supplementary Figure S3</a:t>
            </a:r>
          </a:p>
        </p:txBody>
      </p:sp>
      <p:sp>
        <p:nvSpPr>
          <p:cNvPr id="17" name="TextBox 16">
            <a:extLst>
              <a:ext uri="{FF2B5EF4-FFF2-40B4-BE49-F238E27FC236}">
                <a16:creationId xmlns:a16="http://schemas.microsoft.com/office/drawing/2014/main" id="{2B7DEEE0-B922-0CCA-D764-13C2375FD5A7}"/>
              </a:ext>
            </a:extLst>
          </p:cNvPr>
          <p:cNvSpPr txBox="1"/>
          <p:nvPr/>
        </p:nvSpPr>
        <p:spPr>
          <a:xfrm>
            <a:off x="6140979" y="69402"/>
            <a:ext cx="845708" cy="215444"/>
          </a:xfrm>
          <a:prstGeom prst="rect">
            <a:avLst/>
          </a:prstGeom>
          <a:noFill/>
        </p:spPr>
        <p:txBody>
          <a:bodyPr wrap="square" rtlCol="0">
            <a:spAutoFit/>
          </a:bodyPr>
          <a:lstStyle/>
          <a:p>
            <a:r>
              <a:rPr lang="en-US" sz="800" b="1" dirty="0"/>
              <a:t>B</a:t>
            </a:r>
          </a:p>
        </p:txBody>
      </p:sp>
      <p:pic>
        <p:nvPicPr>
          <p:cNvPr id="18" name="Picture 17">
            <a:extLst>
              <a:ext uri="{FF2B5EF4-FFF2-40B4-BE49-F238E27FC236}">
                <a16:creationId xmlns:a16="http://schemas.microsoft.com/office/drawing/2014/main" id="{EF9A43CF-4499-F6CA-E9DE-4B053F414B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354" y="639607"/>
            <a:ext cx="514350" cy="685800"/>
          </a:xfrm>
          <a:prstGeom prst="rect">
            <a:avLst/>
          </a:prstGeom>
        </p:spPr>
      </p:pic>
      <p:pic>
        <p:nvPicPr>
          <p:cNvPr id="19" name="Picture 18">
            <a:extLst>
              <a:ext uri="{FF2B5EF4-FFF2-40B4-BE49-F238E27FC236}">
                <a16:creationId xmlns:a16="http://schemas.microsoft.com/office/drawing/2014/main" id="{C7940AB5-F126-762C-488D-6FB752AB3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4922" y="639607"/>
            <a:ext cx="514350" cy="685800"/>
          </a:xfrm>
          <a:prstGeom prst="rect">
            <a:avLst/>
          </a:prstGeom>
        </p:spPr>
      </p:pic>
      <p:pic>
        <p:nvPicPr>
          <p:cNvPr id="20" name="Picture 19">
            <a:extLst>
              <a:ext uri="{FF2B5EF4-FFF2-40B4-BE49-F238E27FC236}">
                <a16:creationId xmlns:a16="http://schemas.microsoft.com/office/drawing/2014/main" id="{9308CB3E-885C-89C5-B38E-4F3F831146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81490" y="639607"/>
            <a:ext cx="514350" cy="685800"/>
          </a:xfrm>
          <a:prstGeom prst="rect">
            <a:avLst/>
          </a:prstGeom>
        </p:spPr>
      </p:pic>
      <p:pic>
        <p:nvPicPr>
          <p:cNvPr id="21" name="Picture 20">
            <a:extLst>
              <a:ext uri="{FF2B5EF4-FFF2-40B4-BE49-F238E27FC236}">
                <a16:creationId xmlns:a16="http://schemas.microsoft.com/office/drawing/2014/main" id="{77354AA8-35D9-9855-EE53-44758094FA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88058" y="639607"/>
            <a:ext cx="514350" cy="685800"/>
          </a:xfrm>
          <a:prstGeom prst="rect">
            <a:avLst/>
          </a:prstGeom>
        </p:spPr>
      </p:pic>
      <p:pic>
        <p:nvPicPr>
          <p:cNvPr id="22" name="Picture 21">
            <a:extLst>
              <a:ext uri="{FF2B5EF4-FFF2-40B4-BE49-F238E27FC236}">
                <a16:creationId xmlns:a16="http://schemas.microsoft.com/office/drawing/2014/main" id="{F1DCA99F-DF54-F0EB-C285-D79B961992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94626" y="639607"/>
            <a:ext cx="514350" cy="685800"/>
          </a:xfrm>
          <a:prstGeom prst="rect">
            <a:avLst/>
          </a:prstGeom>
        </p:spPr>
      </p:pic>
      <p:pic>
        <p:nvPicPr>
          <p:cNvPr id="23" name="Picture 22">
            <a:extLst>
              <a:ext uri="{FF2B5EF4-FFF2-40B4-BE49-F238E27FC236}">
                <a16:creationId xmlns:a16="http://schemas.microsoft.com/office/drawing/2014/main" id="{CC3B7C19-445F-804A-BB08-139140DC84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1194" y="639607"/>
            <a:ext cx="514350" cy="685800"/>
          </a:xfrm>
          <a:prstGeom prst="rect">
            <a:avLst/>
          </a:prstGeom>
        </p:spPr>
      </p:pic>
      <p:pic>
        <p:nvPicPr>
          <p:cNvPr id="24" name="Picture 23">
            <a:extLst>
              <a:ext uri="{FF2B5EF4-FFF2-40B4-BE49-F238E27FC236}">
                <a16:creationId xmlns:a16="http://schemas.microsoft.com/office/drawing/2014/main" id="{B192E64D-1938-89E1-9D45-6513C43196C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07762" y="639607"/>
            <a:ext cx="514350" cy="685800"/>
          </a:xfrm>
          <a:prstGeom prst="rect">
            <a:avLst/>
          </a:prstGeom>
        </p:spPr>
      </p:pic>
      <p:pic>
        <p:nvPicPr>
          <p:cNvPr id="25" name="Picture 24">
            <a:extLst>
              <a:ext uri="{FF2B5EF4-FFF2-40B4-BE49-F238E27FC236}">
                <a16:creationId xmlns:a16="http://schemas.microsoft.com/office/drawing/2014/main" id="{74618279-F925-F3F4-DC74-60F994DDD03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14330" y="639607"/>
            <a:ext cx="514350" cy="685800"/>
          </a:xfrm>
          <a:prstGeom prst="rect">
            <a:avLst/>
          </a:prstGeom>
        </p:spPr>
      </p:pic>
      <p:pic>
        <p:nvPicPr>
          <p:cNvPr id="26" name="Picture 25">
            <a:extLst>
              <a:ext uri="{FF2B5EF4-FFF2-40B4-BE49-F238E27FC236}">
                <a16:creationId xmlns:a16="http://schemas.microsoft.com/office/drawing/2014/main" id="{05E43527-061F-9304-33E1-3A6EB1EC871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20898" y="639607"/>
            <a:ext cx="514350" cy="685800"/>
          </a:xfrm>
          <a:prstGeom prst="rect">
            <a:avLst/>
          </a:prstGeom>
        </p:spPr>
      </p:pic>
      <p:pic>
        <p:nvPicPr>
          <p:cNvPr id="27" name="Picture 26">
            <a:extLst>
              <a:ext uri="{FF2B5EF4-FFF2-40B4-BE49-F238E27FC236}">
                <a16:creationId xmlns:a16="http://schemas.microsoft.com/office/drawing/2014/main" id="{CF9B3F2B-BF51-7076-38C9-EFB4FD9A0BF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127466" y="639607"/>
            <a:ext cx="514350" cy="685800"/>
          </a:xfrm>
          <a:prstGeom prst="rect">
            <a:avLst/>
          </a:prstGeom>
        </p:spPr>
      </p:pic>
      <p:pic>
        <p:nvPicPr>
          <p:cNvPr id="28" name="Picture 27">
            <a:extLst>
              <a:ext uri="{FF2B5EF4-FFF2-40B4-BE49-F238E27FC236}">
                <a16:creationId xmlns:a16="http://schemas.microsoft.com/office/drawing/2014/main" id="{6F9253C7-F7A8-4839-85E7-74BED9A9884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634032" y="653130"/>
            <a:ext cx="514350" cy="685800"/>
          </a:xfrm>
          <a:prstGeom prst="rect">
            <a:avLst/>
          </a:prstGeom>
        </p:spPr>
      </p:pic>
      <p:pic>
        <p:nvPicPr>
          <p:cNvPr id="29" name="Picture 28">
            <a:extLst>
              <a:ext uri="{FF2B5EF4-FFF2-40B4-BE49-F238E27FC236}">
                <a16:creationId xmlns:a16="http://schemas.microsoft.com/office/drawing/2014/main" id="{BEDDE0A6-D99E-5616-7D8F-A9BCA142B99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71681" y="1377019"/>
            <a:ext cx="514350" cy="685800"/>
          </a:xfrm>
          <a:prstGeom prst="rect">
            <a:avLst/>
          </a:prstGeom>
        </p:spPr>
      </p:pic>
      <p:pic>
        <p:nvPicPr>
          <p:cNvPr id="30" name="Picture 29">
            <a:extLst>
              <a:ext uri="{FF2B5EF4-FFF2-40B4-BE49-F238E27FC236}">
                <a16:creationId xmlns:a16="http://schemas.microsoft.com/office/drawing/2014/main" id="{375777FF-19E1-A95A-4D9E-950D639819E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77916" y="1377019"/>
            <a:ext cx="514350" cy="685800"/>
          </a:xfrm>
          <a:prstGeom prst="rect">
            <a:avLst/>
          </a:prstGeom>
        </p:spPr>
      </p:pic>
      <p:pic>
        <p:nvPicPr>
          <p:cNvPr id="31" name="Picture 30">
            <a:extLst>
              <a:ext uri="{FF2B5EF4-FFF2-40B4-BE49-F238E27FC236}">
                <a16:creationId xmlns:a16="http://schemas.microsoft.com/office/drawing/2014/main" id="{7E637EC4-227B-A9D6-4FFF-80F9EC462E5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584151" y="1377019"/>
            <a:ext cx="514350" cy="685800"/>
          </a:xfrm>
          <a:prstGeom prst="rect">
            <a:avLst/>
          </a:prstGeom>
        </p:spPr>
      </p:pic>
      <p:pic>
        <p:nvPicPr>
          <p:cNvPr id="32" name="Picture 31">
            <a:extLst>
              <a:ext uri="{FF2B5EF4-FFF2-40B4-BE49-F238E27FC236}">
                <a16:creationId xmlns:a16="http://schemas.microsoft.com/office/drawing/2014/main" id="{D4744D10-979D-31E6-FFDA-A1292C9BCD9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090386" y="1377019"/>
            <a:ext cx="514350" cy="685800"/>
          </a:xfrm>
          <a:prstGeom prst="rect">
            <a:avLst/>
          </a:prstGeom>
        </p:spPr>
      </p:pic>
      <p:pic>
        <p:nvPicPr>
          <p:cNvPr id="33" name="Picture 32">
            <a:extLst>
              <a:ext uri="{FF2B5EF4-FFF2-40B4-BE49-F238E27FC236}">
                <a16:creationId xmlns:a16="http://schemas.microsoft.com/office/drawing/2014/main" id="{80717930-213B-E7BC-FEAF-4588B0D9ED96}"/>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596621" y="1377019"/>
            <a:ext cx="514350" cy="685800"/>
          </a:xfrm>
          <a:prstGeom prst="rect">
            <a:avLst/>
          </a:prstGeom>
        </p:spPr>
      </p:pic>
      <p:pic>
        <p:nvPicPr>
          <p:cNvPr id="34" name="Picture 33">
            <a:extLst>
              <a:ext uri="{FF2B5EF4-FFF2-40B4-BE49-F238E27FC236}">
                <a16:creationId xmlns:a16="http://schemas.microsoft.com/office/drawing/2014/main" id="{7766E64D-AF90-50AD-8866-00746098197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02856" y="1377019"/>
            <a:ext cx="514350" cy="685800"/>
          </a:xfrm>
          <a:prstGeom prst="rect">
            <a:avLst/>
          </a:prstGeom>
        </p:spPr>
      </p:pic>
      <p:pic>
        <p:nvPicPr>
          <p:cNvPr id="35" name="Picture 34">
            <a:extLst>
              <a:ext uri="{FF2B5EF4-FFF2-40B4-BE49-F238E27FC236}">
                <a16:creationId xmlns:a16="http://schemas.microsoft.com/office/drawing/2014/main" id="{89EAE28D-0EC6-07A5-A8E6-C25CE4489467}"/>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609091" y="1377019"/>
            <a:ext cx="514350" cy="685800"/>
          </a:xfrm>
          <a:prstGeom prst="rect">
            <a:avLst/>
          </a:prstGeom>
        </p:spPr>
      </p:pic>
      <p:pic>
        <p:nvPicPr>
          <p:cNvPr id="36" name="Picture 35">
            <a:extLst>
              <a:ext uri="{FF2B5EF4-FFF2-40B4-BE49-F238E27FC236}">
                <a16:creationId xmlns:a16="http://schemas.microsoft.com/office/drawing/2014/main" id="{22C59D98-234D-0D76-F031-B2DC7E553A9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115326" y="1377019"/>
            <a:ext cx="514350" cy="685800"/>
          </a:xfrm>
          <a:prstGeom prst="rect">
            <a:avLst/>
          </a:prstGeom>
        </p:spPr>
      </p:pic>
      <p:pic>
        <p:nvPicPr>
          <p:cNvPr id="37" name="Picture 36">
            <a:extLst>
              <a:ext uri="{FF2B5EF4-FFF2-40B4-BE49-F238E27FC236}">
                <a16:creationId xmlns:a16="http://schemas.microsoft.com/office/drawing/2014/main" id="{851B4D9B-1766-1C6A-7B04-485B599EB02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621561" y="1377019"/>
            <a:ext cx="514350" cy="685800"/>
          </a:xfrm>
          <a:prstGeom prst="rect">
            <a:avLst/>
          </a:prstGeom>
        </p:spPr>
      </p:pic>
      <p:pic>
        <p:nvPicPr>
          <p:cNvPr id="38" name="Picture 37">
            <a:extLst>
              <a:ext uri="{FF2B5EF4-FFF2-40B4-BE49-F238E27FC236}">
                <a16:creationId xmlns:a16="http://schemas.microsoft.com/office/drawing/2014/main" id="{783EBE2A-800E-24DB-60A2-59A212A4646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127796" y="1377019"/>
            <a:ext cx="514350" cy="685800"/>
          </a:xfrm>
          <a:prstGeom prst="rect">
            <a:avLst/>
          </a:prstGeom>
        </p:spPr>
      </p:pic>
      <p:pic>
        <p:nvPicPr>
          <p:cNvPr id="39" name="Picture 38">
            <a:extLst>
              <a:ext uri="{FF2B5EF4-FFF2-40B4-BE49-F238E27FC236}">
                <a16:creationId xmlns:a16="http://schemas.microsoft.com/office/drawing/2014/main" id="{EC02D066-BA1B-078F-EE69-E809D18E6029}"/>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5634032" y="1377019"/>
            <a:ext cx="514350" cy="685800"/>
          </a:xfrm>
          <a:prstGeom prst="rect">
            <a:avLst/>
          </a:prstGeom>
        </p:spPr>
      </p:pic>
      <p:pic>
        <p:nvPicPr>
          <p:cNvPr id="40" name="Picture 39">
            <a:extLst>
              <a:ext uri="{FF2B5EF4-FFF2-40B4-BE49-F238E27FC236}">
                <a16:creationId xmlns:a16="http://schemas.microsoft.com/office/drawing/2014/main" id="{9DF9F0F2-9434-4BC6-838A-FC2C9DE70451}"/>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83388" y="2321825"/>
            <a:ext cx="514350" cy="685800"/>
          </a:xfrm>
          <a:prstGeom prst="rect">
            <a:avLst/>
          </a:prstGeom>
        </p:spPr>
      </p:pic>
      <p:pic>
        <p:nvPicPr>
          <p:cNvPr id="41" name="Picture 40">
            <a:extLst>
              <a:ext uri="{FF2B5EF4-FFF2-40B4-BE49-F238E27FC236}">
                <a16:creationId xmlns:a16="http://schemas.microsoft.com/office/drawing/2014/main" id="{355A4943-06EB-DD8A-326D-334F604D5C95}"/>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088452" y="2321825"/>
            <a:ext cx="514350" cy="685800"/>
          </a:xfrm>
          <a:prstGeom prst="rect">
            <a:avLst/>
          </a:prstGeom>
        </p:spPr>
      </p:pic>
      <p:pic>
        <p:nvPicPr>
          <p:cNvPr id="42" name="Picture 41">
            <a:extLst>
              <a:ext uri="{FF2B5EF4-FFF2-40B4-BE49-F238E27FC236}">
                <a16:creationId xmlns:a16="http://schemas.microsoft.com/office/drawing/2014/main" id="{AE0568A5-889B-D3A8-CA95-FBE20D913C87}"/>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593516" y="2321825"/>
            <a:ext cx="514350" cy="685800"/>
          </a:xfrm>
          <a:prstGeom prst="rect">
            <a:avLst/>
          </a:prstGeom>
        </p:spPr>
      </p:pic>
      <p:pic>
        <p:nvPicPr>
          <p:cNvPr id="43" name="Picture 42">
            <a:extLst>
              <a:ext uri="{FF2B5EF4-FFF2-40B4-BE49-F238E27FC236}">
                <a16:creationId xmlns:a16="http://schemas.microsoft.com/office/drawing/2014/main" id="{8F3DE78F-99A8-F94C-70AC-123CADD053A8}"/>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2098580" y="2321825"/>
            <a:ext cx="514350" cy="685800"/>
          </a:xfrm>
          <a:prstGeom prst="rect">
            <a:avLst/>
          </a:prstGeom>
        </p:spPr>
      </p:pic>
      <p:pic>
        <p:nvPicPr>
          <p:cNvPr id="44" name="Picture 43">
            <a:extLst>
              <a:ext uri="{FF2B5EF4-FFF2-40B4-BE49-F238E27FC236}">
                <a16:creationId xmlns:a16="http://schemas.microsoft.com/office/drawing/2014/main" id="{D60605DE-2579-47FF-B854-0E23C3A3682D}"/>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2603644" y="2321825"/>
            <a:ext cx="514350" cy="685800"/>
          </a:xfrm>
          <a:prstGeom prst="rect">
            <a:avLst/>
          </a:prstGeom>
        </p:spPr>
      </p:pic>
      <p:pic>
        <p:nvPicPr>
          <p:cNvPr id="45" name="Picture 44">
            <a:extLst>
              <a:ext uri="{FF2B5EF4-FFF2-40B4-BE49-F238E27FC236}">
                <a16:creationId xmlns:a16="http://schemas.microsoft.com/office/drawing/2014/main" id="{8348B7E3-7074-65BA-69F3-74FDCA6AF843}"/>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3108708" y="2321825"/>
            <a:ext cx="514350" cy="685800"/>
          </a:xfrm>
          <a:prstGeom prst="rect">
            <a:avLst/>
          </a:prstGeom>
        </p:spPr>
      </p:pic>
      <p:pic>
        <p:nvPicPr>
          <p:cNvPr id="46" name="Picture 45">
            <a:extLst>
              <a:ext uri="{FF2B5EF4-FFF2-40B4-BE49-F238E27FC236}">
                <a16:creationId xmlns:a16="http://schemas.microsoft.com/office/drawing/2014/main" id="{91F1A692-27C9-F60F-3020-C0A750DAC2CE}"/>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3613772" y="2321825"/>
            <a:ext cx="514350" cy="685800"/>
          </a:xfrm>
          <a:prstGeom prst="rect">
            <a:avLst/>
          </a:prstGeom>
        </p:spPr>
      </p:pic>
      <p:pic>
        <p:nvPicPr>
          <p:cNvPr id="47" name="Picture 46">
            <a:extLst>
              <a:ext uri="{FF2B5EF4-FFF2-40B4-BE49-F238E27FC236}">
                <a16:creationId xmlns:a16="http://schemas.microsoft.com/office/drawing/2014/main" id="{B751BE22-C5A3-DE96-6DC7-47D1F73A3FCE}"/>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4118836" y="2321825"/>
            <a:ext cx="514350" cy="685800"/>
          </a:xfrm>
          <a:prstGeom prst="rect">
            <a:avLst/>
          </a:prstGeom>
        </p:spPr>
      </p:pic>
      <p:pic>
        <p:nvPicPr>
          <p:cNvPr id="48" name="Picture 47">
            <a:extLst>
              <a:ext uri="{FF2B5EF4-FFF2-40B4-BE49-F238E27FC236}">
                <a16:creationId xmlns:a16="http://schemas.microsoft.com/office/drawing/2014/main" id="{4FD37EF4-DF30-4B7C-D8D7-C3711BF3D7A0}"/>
              </a:ext>
            </a:extLst>
          </p:cNvPr>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623900" y="2321825"/>
            <a:ext cx="514350" cy="685800"/>
          </a:xfrm>
          <a:prstGeom prst="rect">
            <a:avLst/>
          </a:prstGeom>
        </p:spPr>
      </p:pic>
      <p:pic>
        <p:nvPicPr>
          <p:cNvPr id="49" name="Picture 48">
            <a:extLst>
              <a:ext uri="{FF2B5EF4-FFF2-40B4-BE49-F238E27FC236}">
                <a16:creationId xmlns:a16="http://schemas.microsoft.com/office/drawing/2014/main" id="{6A9B144F-5E1F-72AA-9AB6-AE1E7EC2A0C5}"/>
              </a:ext>
            </a:extLst>
          </p:cNvPr>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5128964" y="2321825"/>
            <a:ext cx="514350" cy="685800"/>
          </a:xfrm>
          <a:prstGeom prst="rect">
            <a:avLst/>
          </a:prstGeom>
        </p:spPr>
      </p:pic>
      <p:pic>
        <p:nvPicPr>
          <p:cNvPr id="50" name="Picture 49">
            <a:extLst>
              <a:ext uri="{FF2B5EF4-FFF2-40B4-BE49-F238E27FC236}">
                <a16:creationId xmlns:a16="http://schemas.microsoft.com/office/drawing/2014/main" id="{A6551DC1-D8E2-32FD-C339-812E484A59A9}"/>
              </a:ext>
            </a:extLst>
          </p:cNvPr>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5634032" y="2321825"/>
            <a:ext cx="514350" cy="685800"/>
          </a:xfrm>
          <a:prstGeom prst="rect">
            <a:avLst/>
          </a:prstGeom>
        </p:spPr>
      </p:pic>
      <p:pic>
        <p:nvPicPr>
          <p:cNvPr id="51" name="Picture 50">
            <a:extLst>
              <a:ext uri="{FF2B5EF4-FFF2-40B4-BE49-F238E27FC236}">
                <a16:creationId xmlns:a16="http://schemas.microsoft.com/office/drawing/2014/main" id="{318B312C-2749-82A1-6FB7-F37142EDA4E9}"/>
              </a:ext>
            </a:extLst>
          </p:cNvPr>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583388" y="3065672"/>
            <a:ext cx="514350" cy="685800"/>
          </a:xfrm>
          <a:prstGeom prst="rect">
            <a:avLst/>
          </a:prstGeom>
        </p:spPr>
      </p:pic>
      <p:pic>
        <p:nvPicPr>
          <p:cNvPr id="52" name="Picture 51">
            <a:extLst>
              <a:ext uri="{FF2B5EF4-FFF2-40B4-BE49-F238E27FC236}">
                <a16:creationId xmlns:a16="http://schemas.microsoft.com/office/drawing/2014/main" id="{E8501D39-F9DA-5473-E2B5-EF608E39B696}"/>
              </a:ext>
            </a:extLst>
          </p:cNvPr>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088329" y="3065672"/>
            <a:ext cx="514350" cy="685800"/>
          </a:xfrm>
          <a:prstGeom prst="rect">
            <a:avLst/>
          </a:prstGeom>
        </p:spPr>
      </p:pic>
      <p:pic>
        <p:nvPicPr>
          <p:cNvPr id="53" name="Picture 52">
            <a:extLst>
              <a:ext uri="{FF2B5EF4-FFF2-40B4-BE49-F238E27FC236}">
                <a16:creationId xmlns:a16="http://schemas.microsoft.com/office/drawing/2014/main" id="{C720224B-986E-C720-2C92-2B6EE39D0565}"/>
              </a:ext>
            </a:extLst>
          </p:cNvPr>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593270" y="3065672"/>
            <a:ext cx="514350" cy="685800"/>
          </a:xfrm>
          <a:prstGeom prst="rect">
            <a:avLst/>
          </a:prstGeom>
        </p:spPr>
      </p:pic>
      <p:pic>
        <p:nvPicPr>
          <p:cNvPr id="54" name="Picture 53">
            <a:extLst>
              <a:ext uri="{FF2B5EF4-FFF2-40B4-BE49-F238E27FC236}">
                <a16:creationId xmlns:a16="http://schemas.microsoft.com/office/drawing/2014/main" id="{FB848A18-F5DF-E01C-8C05-5CDCA12BAA70}"/>
              </a:ext>
            </a:extLst>
          </p:cNvPr>
          <p:cNvPicPr>
            <a:picLocks noChangeAspect="1"/>
          </p:cNvPicPr>
          <p:nvPr/>
        </p:nvPicPr>
        <p:blipFill>
          <a:blip r:embed="rId38">
            <a:extLst>
              <a:ext uri="{28A0092B-C50C-407E-A947-70E740481C1C}">
                <a14:useLocalDpi xmlns:a14="http://schemas.microsoft.com/office/drawing/2010/main" val="0"/>
              </a:ext>
            </a:extLst>
          </a:blip>
          <a:stretch>
            <a:fillRect/>
          </a:stretch>
        </p:blipFill>
        <p:spPr>
          <a:xfrm>
            <a:off x="2098211" y="3065672"/>
            <a:ext cx="514350" cy="685800"/>
          </a:xfrm>
          <a:prstGeom prst="rect">
            <a:avLst/>
          </a:prstGeom>
        </p:spPr>
      </p:pic>
      <p:pic>
        <p:nvPicPr>
          <p:cNvPr id="55" name="Picture 54">
            <a:extLst>
              <a:ext uri="{FF2B5EF4-FFF2-40B4-BE49-F238E27FC236}">
                <a16:creationId xmlns:a16="http://schemas.microsoft.com/office/drawing/2014/main" id="{8FC0CD45-3F35-9CBD-4CA2-08781F00736A}"/>
              </a:ext>
            </a:extLst>
          </p:cNvPr>
          <p:cNvPicPr>
            <a:picLocks noChangeAspect="1"/>
          </p:cNvPicPr>
          <p:nvPr/>
        </p:nvPicPr>
        <p:blipFill>
          <a:blip r:embed="rId39">
            <a:extLst>
              <a:ext uri="{28A0092B-C50C-407E-A947-70E740481C1C}">
                <a14:useLocalDpi xmlns:a14="http://schemas.microsoft.com/office/drawing/2010/main" val="0"/>
              </a:ext>
            </a:extLst>
          </a:blip>
          <a:stretch>
            <a:fillRect/>
          </a:stretch>
        </p:blipFill>
        <p:spPr>
          <a:xfrm>
            <a:off x="2603152" y="3065672"/>
            <a:ext cx="514350" cy="685800"/>
          </a:xfrm>
          <a:prstGeom prst="rect">
            <a:avLst/>
          </a:prstGeom>
        </p:spPr>
      </p:pic>
      <p:pic>
        <p:nvPicPr>
          <p:cNvPr id="56" name="Picture 55">
            <a:extLst>
              <a:ext uri="{FF2B5EF4-FFF2-40B4-BE49-F238E27FC236}">
                <a16:creationId xmlns:a16="http://schemas.microsoft.com/office/drawing/2014/main" id="{F2A33F22-FAE6-528D-2844-184105F95875}"/>
              </a:ext>
            </a:extLst>
          </p:cNvPr>
          <p:cNvPicPr>
            <a:picLocks noChangeAspect="1"/>
          </p:cNvPicPr>
          <p:nvPr/>
        </p:nvPicPr>
        <p:blipFill>
          <a:blip r:embed="rId40">
            <a:extLst>
              <a:ext uri="{28A0092B-C50C-407E-A947-70E740481C1C}">
                <a14:useLocalDpi xmlns:a14="http://schemas.microsoft.com/office/drawing/2010/main" val="0"/>
              </a:ext>
            </a:extLst>
          </a:blip>
          <a:stretch>
            <a:fillRect/>
          </a:stretch>
        </p:blipFill>
        <p:spPr>
          <a:xfrm>
            <a:off x="3108093" y="3065672"/>
            <a:ext cx="514350" cy="685800"/>
          </a:xfrm>
          <a:prstGeom prst="rect">
            <a:avLst/>
          </a:prstGeom>
        </p:spPr>
      </p:pic>
      <p:pic>
        <p:nvPicPr>
          <p:cNvPr id="57" name="Picture 56">
            <a:extLst>
              <a:ext uri="{FF2B5EF4-FFF2-40B4-BE49-F238E27FC236}">
                <a16:creationId xmlns:a16="http://schemas.microsoft.com/office/drawing/2014/main" id="{A1D61327-7333-C51C-3AB3-C68C57BE9789}"/>
              </a:ext>
            </a:extLst>
          </p:cNvPr>
          <p:cNvPicPr>
            <a:picLocks noChangeAspect="1"/>
          </p:cNvPicPr>
          <p:nvPr/>
        </p:nvPicPr>
        <p:blipFill>
          <a:blip r:embed="rId41">
            <a:extLst>
              <a:ext uri="{28A0092B-C50C-407E-A947-70E740481C1C}">
                <a14:useLocalDpi xmlns:a14="http://schemas.microsoft.com/office/drawing/2010/main" val="0"/>
              </a:ext>
            </a:extLst>
          </a:blip>
          <a:stretch>
            <a:fillRect/>
          </a:stretch>
        </p:blipFill>
        <p:spPr>
          <a:xfrm>
            <a:off x="3613034" y="3065672"/>
            <a:ext cx="514350" cy="685800"/>
          </a:xfrm>
          <a:prstGeom prst="rect">
            <a:avLst/>
          </a:prstGeom>
        </p:spPr>
      </p:pic>
      <p:pic>
        <p:nvPicPr>
          <p:cNvPr id="58" name="Picture 57">
            <a:extLst>
              <a:ext uri="{FF2B5EF4-FFF2-40B4-BE49-F238E27FC236}">
                <a16:creationId xmlns:a16="http://schemas.microsoft.com/office/drawing/2014/main" id="{5A5D2B23-0A70-3E2A-3BB0-8EDCAF4D0923}"/>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4117975" y="3065672"/>
            <a:ext cx="514350" cy="685800"/>
          </a:xfrm>
          <a:prstGeom prst="rect">
            <a:avLst/>
          </a:prstGeom>
        </p:spPr>
      </p:pic>
      <p:pic>
        <p:nvPicPr>
          <p:cNvPr id="59" name="Picture 58">
            <a:extLst>
              <a:ext uri="{FF2B5EF4-FFF2-40B4-BE49-F238E27FC236}">
                <a16:creationId xmlns:a16="http://schemas.microsoft.com/office/drawing/2014/main" id="{8768397E-C7D2-1E5C-F153-CFA30E511E47}"/>
              </a:ext>
            </a:extLst>
          </p:cNvPr>
          <p:cNvPicPr>
            <a:picLocks noChangeAspect="1"/>
          </p:cNvPicPr>
          <p:nvPr/>
        </p:nvPicPr>
        <p:blipFill>
          <a:blip r:embed="rId43">
            <a:extLst>
              <a:ext uri="{28A0092B-C50C-407E-A947-70E740481C1C}">
                <a14:useLocalDpi xmlns:a14="http://schemas.microsoft.com/office/drawing/2010/main" val="0"/>
              </a:ext>
            </a:extLst>
          </a:blip>
          <a:stretch>
            <a:fillRect/>
          </a:stretch>
        </p:blipFill>
        <p:spPr>
          <a:xfrm>
            <a:off x="4622916" y="3065672"/>
            <a:ext cx="514350" cy="685800"/>
          </a:xfrm>
          <a:prstGeom prst="rect">
            <a:avLst/>
          </a:prstGeom>
        </p:spPr>
      </p:pic>
      <p:pic>
        <p:nvPicPr>
          <p:cNvPr id="60" name="Picture 59">
            <a:extLst>
              <a:ext uri="{FF2B5EF4-FFF2-40B4-BE49-F238E27FC236}">
                <a16:creationId xmlns:a16="http://schemas.microsoft.com/office/drawing/2014/main" id="{06B42BA6-7148-9AE8-9454-DE176076347B}"/>
              </a:ext>
            </a:extLst>
          </p:cNvPr>
          <p:cNvPicPr>
            <a:picLocks noChangeAspect="1"/>
          </p:cNvPicPr>
          <p:nvPr/>
        </p:nvPicPr>
        <p:blipFill>
          <a:blip r:embed="rId44">
            <a:extLst>
              <a:ext uri="{28A0092B-C50C-407E-A947-70E740481C1C}">
                <a14:useLocalDpi xmlns:a14="http://schemas.microsoft.com/office/drawing/2010/main" val="0"/>
              </a:ext>
            </a:extLst>
          </a:blip>
          <a:stretch>
            <a:fillRect/>
          </a:stretch>
        </p:blipFill>
        <p:spPr>
          <a:xfrm>
            <a:off x="5127857" y="3065672"/>
            <a:ext cx="514350" cy="685800"/>
          </a:xfrm>
          <a:prstGeom prst="rect">
            <a:avLst/>
          </a:prstGeom>
        </p:spPr>
      </p:pic>
      <p:pic>
        <p:nvPicPr>
          <p:cNvPr id="61" name="Picture 60">
            <a:extLst>
              <a:ext uri="{FF2B5EF4-FFF2-40B4-BE49-F238E27FC236}">
                <a16:creationId xmlns:a16="http://schemas.microsoft.com/office/drawing/2014/main" id="{D5EE9C9A-24BA-2C73-4698-0DC828FB53AA}"/>
              </a:ext>
            </a:extLst>
          </p:cNvPr>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5632794" y="3065672"/>
            <a:ext cx="514350" cy="685800"/>
          </a:xfrm>
          <a:prstGeom prst="rect">
            <a:avLst/>
          </a:prstGeom>
        </p:spPr>
      </p:pic>
      <p:pic>
        <p:nvPicPr>
          <p:cNvPr id="62" name="Picture 61">
            <a:extLst>
              <a:ext uri="{FF2B5EF4-FFF2-40B4-BE49-F238E27FC236}">
                <a16:creationId xmlns:a16="http://schemas.microsoft.com/office/drawing/2014/main" id="{862E8BD5-13FF-64C0-191C-0695397C79EA}"/>
              </a:ext>
            </a:extLst>
          </p:cNvPr>
          <p:cNvPicPr>
            <a:picLocks noChangeAspect="1"/>
          </p:cNvPicPr>
          <p:nvPr/>
        </p:nvPicPr>
        <p:blipFill>
          <a:blip r:embed="rId46">
            <a:extLst>
              <a:ext uri="{28A0092B-C50C-407E-A947-70E740481C1C}">
                <a14:useLocalDpi xmlns:a14="http://schemas.microsoft.com/office/drawing/2010/main" val="0"/>
              </a:ext>
            </a:extLst>
          </a:blip>
          <a:stretch>
            <a:fillRect/>
          </a:stretch>
        </p:blipFill>
        <p:spPr>
          <a:xfrm>
            <a:off x="567116" y="4093165"/>
            <a:ext cx="514350" cy="685800"/>
          </a:xfrm>
          <a:prstGeom prst="rect">
            <a:avLst/>
          </a:prstGeom>
        </p:spPr>
      </p:pic>
      <p:pic>
        <p:nvPicPr>
          <p:cNvPr id="63" name="Picture 62">
            <a:extLst>
              <a:ext uri="{FF2B5EF4-FFF2-40B4-BE49-F238E27FC236}">
                <a16:creationId xmlns:a16="http://schemas.microsoft.com/office/drawing/2014/main" id="{BE47B649-BF99-5CD9-AD08-CF8FDCBEF8B8}"/>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1073684" y="4093165"/>
            <a:ext cx="514350" cy="685800"/>
          </a:xfrm>
          <a:prstGeom prst="rect">
            <a:avLst/>
          </a:prstGeom>
        </p:spPr>
      </p:pic>
      <p:pic>
        <p:nvPicPr>
          <p:cNvPr id="64" name="Picture 63">
            <a:extLst>
              <a:ext uri="{FF2B5EF4-FFF2-40B4-BE49-F238E27FC236}">
                <a16:creationId xmlns:a16="http://schemas.microsoft.com/office/drawing/2014/main" id="{398D85EA-2DAE-E9A7-A9AB-AD344689580F}"/>
              </a:ext>
            </a:extLst>
          </p:cNvPr>
          <p:cNvPicPr>
            <a:picLocks noChangeAspect="1"/>
          </p:cNvPicPr>
          <p:nvPr/>
        </p:nvPicPr>
        <p:blipFill>
          <a:blip r:embed="rId48">
            <a:extLst>
              <a:ext uri="{28A0092B-C50C-407E-A947-70E740481C1C}">
                <a14:useLocalDpi xmlns:a14="http://schemas.microsoft.com/office/drawing/2010/main" val="0"/>
              </a:ext>
            </a:extLst>
          </a:blip>
          <a:stretch>
            <a:fillRect/>
          </a:stretch>
        </p:blipFill>
        <p:spPr>
          <a:xfrm>
            <a:off x="1580252" y="4093165"/>
            <a:ext cx="514350" cy="685800"/>
          </a:xfrm>
          <a:prstGeom prst="rect">
            <a:avLst/>
          </a:prstGeom>
        </p:spPr>
      </p:pic>
      <p:pic>
        <p:nvPicPr>
          <p:cNvPr id="65" name="Picture 64">
            <a:extLst>
              <a:ext uri="{FF2B5EF4-FFF2-40B4-BE49-F238E27FC236}">
                <a16:creationId xmlns:a16="http://schemas.microsoft.com/office/drawing/2014/main" id="{C18DF557-89D0-91BA-6CCE-D5212716736B}"/>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2086820" y="4093165"/>
            <a:ext cx="514350" cy="685800"/>
          </a:xfrm>
          <a:prstGeom prst="rect">
            <a:avLst/>
          </a:prstGeom>
        </p:spPr>
      </p:pic>
      <p:pic>
        <p:nvPicPr>
          <p:cNvPr id="66" name="Picture 65">
            <a:extLst>
              <a:ext uri="{FF2B5EF4-FFF2-40B4-BE49-F238E27FC236}">
                <a16:creationId xmlns:a16="http://schemas.microsoft.com/office/drawing/2014/main" id="{D1FCA87B-9402-DFCD-4B1F-6C1D0E7D6D98}"/>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2593388" y="4093165"/>
            <a:ext cx="514350" cy="685800"/>
          </a:xfrm>
          <a:prstGeom prst="rect">
            <a:avLst/>
          </a:prstGeom>
        </p:spPr>
      </p:pic>
      <p:pic>
        <p:nvPicPr>
          <p:cNvPr id="67" name="Picture 66">
            <a:extLst>
              <a:ext uri="{FF2B5EF4-FFF2-40B4-BE49-F238E27FC236}">
                <a16:creationId xmlns:a16="http://schemas.microsoft.com/office/drawing/2014/main" id="{8DFF6734-E52E-D5E2-EA4C-0F976CE67497}"/>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3099956" y="4093165"/>
            <a:ext cx="514350" cy="685800"/>
          </a:xfrm>
          <a:prstGeom prst="rect">
            <a:avLst/>
          </a:prstGeom>
        </p:spPr>
      </p:pic>
      <p:pic>
        <p:nvPicPr>
          <p:cNvPr id="68" name="Picture 67">
            <a:extLst>
              <a:ext uri="{FF2B5EF4-FFF2-40B4-BE49-F238E27FC236}">
                <a16:creationId xmlns:a16="http://schemas.microsoft.com/office/drawing/2014/main" id="{91766695-ADC1-3163-7C22-F60C9CFD6156}"/>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3606524" y="4093165"/>
            <a:ext cx="514350" cy="685800"/>
          </a:xfrm>
          <a:prstGeom prst="rect">
            <a:avLst/>
          </a:prstGeom>
        </p:spPr>
      </p:pic>
      <p:pic>
        <p:nvPicPr>
          <p:cNvPr id="69" name="Picture 68">
            <a:extLst>
              <a:ext uri="{FF2B5EF4-FFF2-40B4-BE49-F238E27FC236}">
                <a16:creationId xmlns:a16="http://schemas.microsoft.com/office/drawing/2014/main" id="{C4FFF233-B58B-61D6-E286-4784AB35F43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4113092" y="4093165"/>
            <a:ext cx="514350" cy="685800"/>
          </a:xfrm>
          <a:prstGeom prst="rect">
            <a:avLst/>
          </a:prstGeom>
        </p:spPr>
      </p:pic>
      <p:pic>
        <p:nvPicPr>
          <p:cNvPr id="70" name="Picture 69">
            <a:extLst>
              <a:ext uri="{FF2B5EF4-FFF2-40B4-BE49-F238E27FC236}">
                <a16:creationId xmlns:a16="http://schemas.microsoft.com/office/drawing/2014/main" id="{5B97FB67-A9A5-3D4B-7CDC-0CB8669C6B2D}"/>
              </a:ext>
            </a:extLst>
          </p:cNvPr>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4619660" y="4093165"/>
            <a:ext cx="514350" cy="685800"/>
          </a:xfrm>
          <a:prstGeom prst="rect">
            <a:avLst/>
          </a:prstGeom>
        </p:spPr>
      </p:pic>
      <p:pic>
        <p:nvPicPr>
          <p:cNvPr id="71" name="Picture 70">
            <a:extLst>
              <a:ext uri="{FF2B5EF4-FFF2-40B4-BE49-F238E27FC236}">
                <a16:creationId xmlns:a16="http://schemas.microsoft.com/office/drawing/2014/main" id="{074C9C59-45E7-AFB7-C8D3-28A72D00E3D3}"/>
              </a:ext>
            </a:extLst>
          </p:cNvPr>
          <p:cNvPicPr>
            <a:picLocks noChangeAspect="1"/>
          </p:cNvPicPr>
          <p:nvPr/>
        </p:nvPicPr>
        <p:blipFill>
          <a:blip r:embed="rId55">
            <a:extLst>
              <a:ext uri="{28A0092B-C50C-407E-A947-70E740481C1C}">
                <a14:useLocalDpi xmlns:a14="http://schemas.microsoft.com/office/drawing/2010/main" val="0"/>
              </a:ext>
            </a:extLst>
          </a:blip>
          <a:stretch>
            <a:fillRect/>
          </a:stretch>
        </p:blipFill>
        <p:spPr>
          <a:xfrm>
            <a:off x="5126228" y="4093165"/>
            <a:ext cx="514350" cy="685800"/>
          </a:xfrm>
          <a:prstGeom prst="rect">
            <a:avLst/>
          </a:prstGeom>
        </p:spPr>
      </p:pic>
      <p:pic>
        <p:nvPicPr>
          <p:cNvPr id="72" name="Picture 71">
            <a:extLst>
              <a:ext uri="{FF2B5EF4-FFF2-40B4-BE49-F238E27FC236}">
                <a16:creationId xmlns:a16="http://schemas.microsoft.com/office/drawing/2014/main" id="{5036C706-CF6D-7334-B685-83CA5C31E321}"/>
              </a:ext>
            </a:extLst>
          </p:cNvPr>
          <p:cNvPicPr>
            <a:picLocks noChangeAspect="1"/>
          </p:cNvPicPr>
          <p:nvPr/>
        </p:nvPicPr>
        <p:blipFill>
          <a:blip r:embed="rId56">
            <a:extLst>
              <a:ext uri="{28A0092B-C50C-407E-A947-70E740481C1C}">
                <a14:useLocalDpi xmlns:a14="http://schemas.microsoft.com/office/drawing/2010/main" val="0"/>
              </a:ext>
            </a:extLst>
          </a:blip>
          <a:stretch>
            <a:fillRect/>
          </a:stretch>
        </p:blipFill>
        <p:spPr>
          <a:xfrm>
            <a:off x="5632794" y="4093165"/>
            <a:ext cx="514350" cy="685800"/>
          </a:xfrm>
          <a:prstGeom prst="rect">
            <a:avLst/>
          </a:prstGeom>
        </p:spPr>
      </p:pic>
      <p:pic>
        <p:nvPicPr>
          <p:cNvPr id="73" name="Picture 72">
            <a:extLst>
              <a:ext uri="{FF2B5EF4-FFF2-40B4-BE49-F238E27FC236}">
                <a16:creationId xmlns:a16="http://schemas.microsoft.com/office/drawing/2014/main" id="{844B2789-B0F3-C12D-E38A-CA7CB4792821}"/>
              </a:ext>
            </a:extLst>
          </p:cNvPr>
          <p:cNvPicPr>
            <a:picLocks noChangeAspect="1"/>
          </p:cNvPicPr>
          <p:nvPr/>
        </p:nvPicPr>
        <p:blipFill>
          <a:blip r:embed="rId57">
            <a:extLst>
              <a:ext uri="{28A0092B-C50C-407E-A947-70E740481C1C}">
                <a14:useLocalDpi xmlns:a14="http://schemas.microsoft.com/office/drawing/2010/main" val="0"/>
              </a:ext>
            </a:extLst>
          </a:blip>
          <a:stretch>
            <a:fillRect/>
          </a:stretch>
        </p:blipFill>
        <p:spPr>
          <a:xfrm>
            <a:off x="599013" y="4837012"/>
            <a:ext cx="514350" cy="685800"/>
          </a:xfrm>
          <a:prstGeom prst="rect">
            <a:avLst/>
          </a:prstGeom>
        </p:spPr>
      </p:pic>
      <p:pic>
        <p:nvPicPr>
          <p:cNvPr id="74" name="Picture 73">
            <a:extLst>
              <a:ext uri="{FF2B5EF4-FFF2-40B4-BE49-F238E27FC236}">
                <a16:creationId xmlns:a16="http://schemas.microsoft.com/office/drawing/2014/main" id="{DE85F5E5-8BDD-08EF-A66F-20D704A4AC4B}"/>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1102391" y="4837012"/>
            <a:ext cx="514350" cy="685800"/>
          </a:xfrm>
          <a:prstGeom prst="rect">
            <a:avLst/>
          </a:prstGeom>
        </p:spPr>
      </p:pic>
      <p:pic>
        <p:nvPicPr>
          <p:cNvPr id="75" name="Picture 74">
            <a:extLst>
              <a:ext uri="{FF2B5EF4-FFF2-40B4-BE49-F238E27FC236}">
                <a16:creationId xmlns:a16="http://schemas.microsoft.com/office/drawing/2014/main" id="{5480A9F6-AD51-B0CA-4569-2DE46BA161B9}"/>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605769" y="4837012"/>
            <a:ext cx="514350" cy="685800"/>
          </a:xfrm>
          <a:prstGeom prst="rect">
            <a:avLst/>
          </a:prstGeom>
        </p:spPr>
      </p:pic>
      <p:pic>
        <p:nvPicPr>
          <p:cNvPr id="76" name="Picture 75">
            <a:extLst>
              <a:ext uri="{FF2B5EF4-FFF2-40B4-BE49-F238E27FC236}">
                <a16:creationId xmlns:a16="http://schemas.microsoft.com/office/drawing/2014/main" id="{FA1BF56A-5B78-6302-2C31-B0FB05EB3413}"/>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2109147" y="4837012"/>
            <a:ext cx="514350" cy="685800"/>
          </a:xfrm>
          <a:prstGeom prst="rect">
            <a:avLst/>
          </a:prstGeom>
        </p:spPr>
      </p:pic>
      <p:pic>
        <p:nvPicPr>
          <p:cNvPr id="77" name="Picture 76">
            <a:extLst>
              <a:ext uri="{FF2B5EF4-FFF2-40B4-BE49-F238E27FC236}">
                <a16:creationId xmlns:a16="http://schemas.microsoft.com/office/drawing/2014/main" id="{E0B53961-A132-0304-ABE1-A5C60416923E}"/>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2612525" y="4837012"/>
            <a:ext cx="514350" cy="685800"/>
          </a:xfrm>
          <a:prstGeom prst="rect">
            <a:avLst/>
          </a:prstGeom>
        </p:spPr>
      </p:pic>
      <p:pic>
        <p:nvPicPr>
          <p:cNvPr id="78" name="Picture 77">
            <a:extLst>
              <a:ext uri="{FF2B5EF4-FFF2-40B4-BE49-F238E27FC236}">
                <a16:creationId xmlns:a16="http://schemas.microsoft.com/office/drawing/2014/main" id="{9F870625-2789-F432-59E3-BD390BBE56EA}"/>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3115903" y="4837012"/>
            <a:ext cx="514350" cy="685800"/>
          </a:xfrm>
          <a:prstGeom prst="rect">
            <a:avLst/>
          </a:prstGeom>
        </p:spPr>
      </p:pic>
      <p:pic>
        <p:nvPicPr>
          <p:cNvPr id="79" name="Picture 78">
            <a:extLst>
              <a:ext uri="{FF2B5EF4-FFF2-40B4-BE49-F238E27FC236}">
                <a16:creationId xmlns:a16="http://schemas.microsoft.com/office/drawing/2014/main" id="{6B2AB080-CAC8-EA60-46F9-8852687EE579}"/>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3619281" y="4837012"/>
            <a:ext cx="514350" cy="685800"/>
          </a:xfrm>
          <a:prstGeom prst="rect">
            <a:avLst/>
          </a:prstGeom>
        </p:spPr>
      </p:pic>
      <p:pic>
        <p:nvPicPr>
          <p:cNvPr id="80" name="Picture 79">
            <a:extLst>
              <a:ext uri="{FF2B5EF4-FFF2-40B4-BE49-F238E27FC236}">
                <a16:creationId xmlns:a16="http://schemas.microsoft.com/office/drawing/2014/main" id="{7EA0413E-117B-4104-0E5D-DBBB8A1DE53E}"/>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4122659" y="4837012"/>
            <a:ext cx="514350" cy="685800"/>
          </a:xfrm>
          <a:prstGeom prst="rect">
            <a:avLst/>
          </a:prstGeom>
        </p:spPr>
      </p:pic>
      <p:pic>
        <p:nvPicPr>
          <p:cNvPr id="81" name="Picture 80">
            <a:extLst>
              <a:ext uri="{FF2B5EF4-FFF2-40B4-BE49-F238E27FC236}">
                <a16:creationId xmlns:a16="http://schemas.microsoft.com/office/drawing/2014/main" id="{B6D0DFBB-7591-8B4F-714E-8E8616059246}"/>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4626037" y="4837012"/>
            <a:ext cx="514350" cy="685800"/>
          </a:xfrm>
          <a:prstGeom prst="rect">
            <a:avLst/>
          </a:prstGeom>
        </p:spPr>
      </p:pic>
      <p:pic>
        <p:nvPicPr>
          <p:cNvPr id="82" name="Picture 81">
            <a:extLst>
              <a:ext uri="{FF2B5EF4-FFF2-40B4-BE49-F238E27FC236}">
                <a16:creationId xmlns:a16="http://schemas.microsoft.com/office/drawing/2014/main" id="{575F51A6-C1B3-57BA-12BF-D9699A89B4CC}"/>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5129415" y="4837012"/>
            <a:ext cx="514350" cy="685800"/>
          </a:xfrm>
          <a:prstGeom prst="rect">
            <a:avLst/>
          </a:prstGeom>
        </p:spPr>
      </p:pic>
      <p:pic>
        <p:nvPicPr>
          <p:cNvPr id="83" name="Picture 82">
            <a:extLst>
              <a:ext uri="{FF2B5EF4-FFF2-40B4-BE49-F238E27FC236}">
                <a16:creationId xmlns:a16="http://schemas.microsoft.com/office/drawing/2014/main" id="{074F9F8C-13E5-9886-3F8E-FD74952CCC93}"/>
              </a:ext>
            </a:extLst>
          </p:cNvPr>
          <p:cNvPicPr>
            <a:picLocks noChangeAspect="1"/>
          </p:cNvPicPr>
          <p:nvPr/>
        </p:nvPicPr>
        <p:blipFill>
          <a:blip r:embed="rId67">
            <a:extLst>
              <a:ext uri="{28A0092B-C50C-407E-A947-70E740481C1C}">
                <a14:useLocalDpi xmlns:a14="http://schemas.microsoft.com/office/drawing/2010/main" val="0"/>
              </a:ext>
            </a:extLst>
          </a:blip>
          <a:stretch>
            <a:fillRect/>
          </a:stretch>
        </p:blipFill>
        <p:spPr>
          <a:xfrm>
            <a:off x="5632794" y="4837012"/>
            <a:ext cx="514350" cy="685800"/>
          </a:xfrm>
          <a:prstGeom prst="rect">
            <a:avLst/>
          </a:prstGeom>
        </p:spPr>
      </p:pic>
      <p:sp>
        <p:nvSpPr>
          <p:cNvPr id="84" name="TextBox 83">
            <a:extLst>
              <a:ext uri="{FF2B5EF4-FFF2-40B4-BE49-F238E27FC236}">
                <a16:creationId xmlns:a16="http://schemas.microsoft.com/office/drawing/2014/main" id="{F7B7EDBD-8D92-4BAD-08D9-0E578A3C09EF}"/>
              </a:ext>
            </a:extLst>
          </p:cNvPr>
          <p:cNvSpPr txBox="1"/>
          <p:nvPr/>
        </p:nvSpPr>
        <p:spPr>
          <a:xfrm rot="16200000">
            <a:off x="-557195" y="1231675"/>
            <a:ext cx="1429387" cy="215444"/>
          </a:xfrm>
          <a:prstGeom prst="rect">
            <a:avLst/>
          </a:prstGeom>
          <a:noFill/>
          <a:ln w="9525">
            <a:solidFill>
              <a:schemeClr val="tx1"/>
            </a:solidFill>
          </a:ln>
        </p:spPr>
        <p:txBody>
          <a:bodyPr wrap="square" rtlCol="0">
            <a:spAutoFit/>
          </a:bodyPr>
          <a:lstStyle/>
          <a:p>
            <a:pPr algn="ctr"/>
            <a:r>
              <a:rPr lang="en-US" sz="800" b="1" dirty="0"/>
              <a:t>TCGA</a:t>
            </a:r>
          </a:p>
        </p:txBody>
      </p:sp>
      <p:sp>
        <p:nvSpPr>
          <p:cNvPr id="85" name="TextBox 84">
            <a:extLst>
              <a:ext uri="{FF2B5EF4-FFF2-40B4-BE49-F238E27FC236}">
                <a16:creationId xmlns:a16="http://schemas.microsoft.com/office/drawing/2014/main" id="{62513FA4-59BB-5821-A2F0-652BECDD5D1B}"/>
              </a:ext>
            </a:extLst>
          </p:cNvPr>
          <p:cNvSpPr txBox="1"/>
          <p:nvPr/>
        </p:nvSpPr>
        <p:spPr>
          <a:xfrm rot="16200000">
            <a:off x="39075" y="881324"/>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86" name="TextBox 85">
            <a:extLst>
              <a:ext uri="{FF2B5EF4-FFF2-40B4-BE49-F238E27FC236}">
                <a16:creationId xmlns:a16="http://schemas.microsoft.com/office/drawing/2014/main" id="{CBCFAB57-8430-56E7-4065-BAF854625F68}"/>
              </a:ext>
            </a:extLst>
          </p:cNvPr>
          <p:cNvSpPr txBox="1"/>
          <p:nvPr/>
        </p:nvSpPr>
        <p:spPr>
          <a:xfrm rot="16200000">
            <a:off x="39075" y="1582027"/>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87" name="TextBox 86">
            <a:extLst>
              <a:ext uri="{FF2B5EF4-FFF2-40B4-BE49-F238E27FC236}">
                <a16:creationId xmlns:a16="http://schemas.microsoft.com/office/drawing/2014/main" id="{F944760C-BCA6-E953-5F0F-223D7585A2CE}"/>
              </a:ext>
            </a:extLst>
          </p:cNvPr>
          <p:cNvSpPr txBox="1"/>
          <p:nvPr/>
        </p:nvSpPr>
        <p:spPr>
          <a:xfrm rot="16200000">
            <a:off x="-557195" y="2935070"/>
            <a:ext cx="1429387" cy="215444"/>
          </a:xfrm>
          <a:prstGeom prst="rect">
            <a:avLst/>
          </a:prstGeom>
          <a:noFill/>
          <a:ln w="9525">
            <a:solidFill>
              <a:schemeClr val="tx1"/>
            </a:solidFill>
          </a:ln>
        </p:spPr>
        <p:txBody>
          <a:bodyPr wrap="square" rtlCol="0">
            <a:spAutoFit/>
          </a:bodyPr>
          <a:lstStyle/>
          <a:p>
            <a:pPr algn="ctr"/>
            <a:r>
              <a:rPr lang="en-US" sz="800" b="1" dirty="0"/>
              <a:t>METABRIC</a:t>
            </a:r>
          </a:p>
        </p:txBody>
      </p:sp>
      <p:sp>
        <p:nvSpPr>
          <p:cNvPr id="88" name="TextBox 87">
            <a:extLst>
              <a:ext uri="{FF2B5EF4-FFF2-40B4-BE49-F238E27FC236}">
                <a16:creationId xmlns:a16="http://schemas.microsoft.com/office/drawing/2014/main" id="{E8241DBB-BB15-4298-E96D-1B9FDB9D45F9}"/>
              </a:ext>
            </a:extLst>
          </p:cNvPr>
          <p:cNvSpPr txBox="1"/>
          <p:nvPr/>
        </p:nvSpPr>
        <p:spPr>
          <a:xfrm rot="16200000">
            <a:off x="39075" y="2584719"/>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89" name="TextBox 88">
            <a:extLst>
              <a:ext uri="{FF2B5EF4-FFF2-40B4-BE49-F238E27FC236}">
                <a16:creationId xmlns:a16="http://schemas.microsoft.com/office/drawing/2014/main" id="{82777CAA-CB27-9FDA-D8DA-BFA509F57DB3}"/>
              </a:ext>
            </a:extLst>
          </p:cNvPr>
          <p:cNvSpPr txBox="1"/>
          <p:nvPr/>
        </p:nvSpPr>
        <p:spPr>
          <a:xfrm rot="16200000">
            <a:off x="39075" y="3285422"/>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90" name="TextBox 89">
            <a:extLst>
              <a:ext uri="{FF2B5EF4-FFF2-40B4-BE49-F238E27FC236}">
                <a16:creationId xmlns:a16="http://schemas.microsoft.com/office/drawing/2014/main" id="{3E60E0C0-752C-A682-2922-D6DF130DF82F}"/>
              </a:ext>
            </a:extLst>
          </p:cNvPr>
          <p:cNvSpPr txBox="1"/>
          <p:nvPr/>
        </p:nvSpPr>
        <p:spPr>
          <a:xfrm rot="16200000">
            <a:off x="-557195" y="4700137"/>
            <a:ext cx="1429387" cy="215444"/>
          </a:xfrm>
          <a:prstGeom prst="rect">
            <a:avLst/>
          </a:prstGeom>
          <a:noFill/>
          <a:ln w="9525">
            <a:solidFill>
              <a:schemeClr val="tx1"/>
            </a:solidFill>
          </a:ln>
        </p:spPr>
        <p:txBody>
          <a:bodyPr wrap="square" rtlCol="0">
            <a:spAutoFit/>
          </a:bodyPr>
          <a:lstStyle/>
          <a:p>
            <a:pPr algn="ctr"/>
            <a:r>
              <a:rPr lang="en-US" sz="800" b="1" dirty="0"/>
              <a:t>SCAN-B</a:t>
            </a:r>
          </a:p>
        </p:txBody>
      </p:sp>
      <p:sp>
        <p:nvSpPr>
          <p:cNvPr id="91" name="TextBox 90">
            <a:extLst>
              <a:ext uri="{FF2B5EF4-FFF2-40B4-BE49-F238E27FC236}">
                <a16:creationId xmlns:a16="http://schemas.microsoft.com/office/drawing/2014/main" id="{5ECE4DB8-E703-5611-C077-851D551471D6}"/>
              </a:ext>
            </a:extLst>
          </p:cNvPr>
          <p:cNvSpPr txBox="1"/>
          <p:nvPr/>
        </p:nvSpPr>
        <p:spPr>
          <a:xfrm rot="16200000">
            <a:off x="39075" y="4349786"/>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92" name="TextBox 91">
            <a:extLst>
              <a:ext uri="{FF2B5EF4-FFF2-40B4-BE49-F238E27FC236}">
                <a16:creationId xmlns:a16="http://schemas.microsoft.com/office/drawing/2014/main" id="{E92E4F5D-E3A5-63F1-1BF9-47BED14F22C2}"/>
              </a:ext>
            </a:extLst>
          </p:cNvPr>
          <p:cNvSpPr txBox="1"/>
          <p:nvPr/>
        </p:nvSpPr>
        <p:spPr>
          <a:xfrm rot="16200000">
            <a:off x="39075" y="5050489"/>
            <a:ext cx="728684" cy="215444"/>
          </a:xfrm>
          <a:prstGeom prst="rect">
            <a:avLst/>
          </a:prstGeom>
          <a:noFill/>
          <a:ln w="9525">
            <a:solidFill>
              <a:schemeClr val="tx1"/>
            </a:solidFill>
          </a:ln>
        </p:spPr>
        <p:txBody>
          <a:bodyPr wrap="square" rtlCol="0">
            <a:spAutoFit/>
          </a:bodyPr>
          <a:lstStyle/>
          <a:p>
            <a:pPr algn="ctr"/>
            <a:r>
              <a:rPr lang="en-US" sz="800" b="1" dirty="0"/>
              <a:t>HER2+</a:t>
            </a:r>
          </a:p>
        </p:txBody>
      </p:sp>
      <p:pic>
        <p:nvPicPr>
          <p:cNvPr id="93" name="Picture 92">
            <a:extLst>
              <a:ext uri="{FF2B5EF4-FFF2-40B4-BE49-F238E27FC236}">
                <a16:creationId xmlns:a16="http://schemas.microsoft.com/office/drawing/2014/main" id="{8D4B82F8-881D-546C-A488-CB28C2184EA5}"/>
              </a:ext>
            </a:extLst>
          </p:cNvPr>
          <p:cNvPicPr>
            <a:picLocks noChangeAspect="1"/>
          </p:cNvPicPr>
          <p:nvPr/>
        </p:nvPicPr>
        <p:blipFill>
          <a:blip r:embed="rId68">
            <a:extLst>
              <a:ext uri="{28A0092B-C50C-407E-A947-70E740481C1C}">
                <a14:useLocalDpi xmlns:a14="http://schemas.microsoft.com/office/drawing/2010/main" val="0"/>
              </a:ext>
            </a:extLst>
          </a:blip>
          <a:stretch>
            <a:fillRect/>
          </a:stretch>
        </p:blipFill>
        <p:spPr>
          <a:xfrm>
            <a:off x="6258987" y="4093165"/>
            <a:ext cx="514350" cy="685800"/>
          </a:xfrm>
          <a:prstGeom prst="rect">
            <a:avLst/>
          </a:prstGeom>
        </p:spPr>
      </p:pic>
      <p:pic>
        <p:nvPicPr>
          <p:cNvPr id="94" name="Picture 93">
            <a:extLst>
              <a:ext uri="{FF2B5EF4-FFF2-40B4-BE49-F238E27FC236}">
                <a16:creationId xmlns:a16="http://schemas.microsoft.com/office/drawing/2014/main" id="{4C6B460D-E3AA-62C0-17D6-311FCA9758D4}"/>
              </a:ext>
            </a:extLst>
          </p:cNvPr>
          <p:cNvPicPr>
            <a:picLocks noChangeAspect="1"/>
          </p:cNvPicPr>
          <p:nvPr/>
        </p:nvPicPr>
        <p:blipFill>
          <a:blip r:embed="rId69">
            <a:extLst>
              <a:ext uri="{28A0092B-C50C-407E-A947-70E740481C1C}">
                <a14:useLocalDpi xmlns:a14="http://schemas.microsoft.com/office/drawing/2010/main" val="0"/>
              </a:ext>
            </a:extLst>
          </a:blip>
          <a:stretch>
            <a:fillRect/>
          </a:stretch>
        </p:blipFill>
        <p:spPr>
          <a:xfrm>
            <a:off x="6258987" y="4837012"/>
            <a:ext cx="514350" cy="685800"/>
          </a:xfrm>
          <a:prstGeom prst="rect">
            <a:avLst/>
          </a:prstGeom>
        </p:spPr>
      </p:pic>
      <p:pic>
        <p:nvPicPr>
          <p:cNvPr id="95" name="Picture 94">
            <a:extLst>
              <a:ext uri="{FF2B5EF4-FFF2-40B4-BE49-F238E27FC236}">
                <a16:creationId xmlns:a16="http://schemas.microsoft.com/office/drawing/2014/main" id="{1264C353-2008-F6F6-886D-32C042793D01}"/>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6258987" y="2321825"/>
            <a:ext cx="514350" cy="685800"/>
          </a:xfrm>
          <a:prstGeom prst="rect">
            <a:avLst/>
          </a:prstGeom>
        </p:spPr>
      </p:pic>
      <p:pic>
        <p:nvPicPr>
          <p:cNvPr id="96" name="Picture 95">
            <a:extLst>
              <a:ext uri="{FF2B5EF4-FFF2-40B4-BE49-F238E27FC236}">
                <a16:creationId xmlns:a16="http://schemas.microsoft.com/office/drawing/2014/main" id="{3D0962AE-BEFC-7AF4-A43E-E653B2B400B4}"/>
              </a:ext>
            </a:extLst>
          </p:cNvPr>
          <p:cNvPicPr>
            <a:picLocks noChangeAspect="1"/>
          </p:cNvPicPr>
          <p:nvPr/>
        </p:nvPicPr>
        <p:blipFill>
          <a:blip r:embed="rId71">
            <a:extLst>
              <a:ext uri="{28A0092B-C50C-407E-A947-70E740481C1C}">
                <a14:useLocalDpi xmlns:a14="http://schemas.microsoft.com/office/drawing/2010/main" val="0"/>
              </a:ext>
            </a:extLst>
          </a:blip>
          <a:stretch>
            <a:fillRect/>
          </a:stretch>
        </p:blipFill>
        <p:spPr>
          <a:xfrm>
            <a:off x="6258987" y="3065672"/>
            <a:ext cx="514350" cy="685800"/>
          </a:xfrm>
          <a:prstGeom prst="rect">
            <a:avLst/>
          </a:prstGeom>
        </p:spPr>
      </p:pic>
      <p:pic>
        <p:nvPicPr>
          <p:cNvPr id="97" name="Picture 96">
            <a:extLst>
              <a:ext uri="{FF2B5EF4-FFF2-40B4-BE49-F238E27FC236}">
                <a16:creationId xmlns:a16="http://schemas.microsoft.com/office/drawing/2014/main" id="{6A396E42-FF55-C82F-F443-28F8FFD5CC0C}"/>
              </a:ext>
            </a:extLst>
          </p:cNvPr>
          <p:cNvPicPr>
            <a:picLocks noChangeAspect="1"/>
          </p:cNvPicPr>
          <p:nvPr/>
        </p:nvPicPr>
        <p:blipFill>
          <a:blip r:embed="rId72">
            <a:extLst>
              <a:ext uri="{28A0092B-C50C-407E-A947-70E740481C1C}">
                <a14:useLocalDpi xmlns:a14="http://schemas.microsoft.com/office/drawing/2010/main" val="0"/>
              </a:ext>
            </a:extLst>
          </a:blip>
          <a:stretch>
            <a:fillRect/>
          </a:stretch>
        </p:blipFill>
        <p:spPr>
          <a:xfrm>
            <a:off x="6258987" y="639607"/>
            <a:ext cx="514350" cy="685800"/>
          </a:xfrm>
          <a:prstGeom prst="rect">
            <a:avLst/>
          </a:prstGeom>
        </p:spPr>
      </p:pic>
      <p:pic>
        <p:nvPicPr>
          <p:cNvPr id="98" name="Picture 97">
            <a:extLst>
              <a:ext uri="{FF2B5EF4-FFF2-40B4-BE49-F238E27FC236}">
                <a16:creationId xmlns:a16="http://schemas.microsoft.com/office/drawing/2014/main" id="{B264977E-D854-B2C5-5CEC-140B792BD7AD}"/>
              </a:ext>
            </a:extLst>
          </p:cNvPr>
          <p:cNvPicPr>
            <a:picLocks noChangeAspect="1"/>
          </p:cNvPicPr>
          <p:nvPr/>
        </p:nvPicPr>
        <p:blipFill>
          <a:blip r:embed="rId73">
            <a:extLst>
              <a:ext uri="{28A0092B-C50C-407E-A947-70E740481C1C}">
                <a14:useLocalDpi xmlns:a14="http://schemas.microsoft.com/office/drawing/2010/main" val="0"/>
              </a:ext>
            </a:extLst>
          </a:blip>
          <a:stretch>
            <a:fillRect/>
          </a:stretch>
        </p:blipFill>
        <p:spPr>
          <a:xfrm>
            <a:off x="6258987" y="1377019"/>
            <a:ext cx="514350" cy="685800"/>
          </a:xfrm>
          <a:prstGeom prst="rect">
            <a:avLst/>
          </a:prstGeom>
        </p:spPr>
      </p:pic>
      <p:sp>
        <p:nvSpPr>
          <p:cNvPr id="99" name="TextBox 98">
            <a:extLst>
              <a:ext uri="{FF2B5EF4-FFF2-40B4-BE49-F238E27FC236}">
                <a16:creationId xmlns:a16="http://schemas.microsoft.com/office/drawing/2014/main" id="{DAA9EF93-7E74-530F-8792-55C7BE974CF8}"/>
              </a:ext>
            </a:extLst>
          </p:cNvPr>
          <p:cNvSpPr txBox="1"/>
          <p:nvPr/>
        </p:nvSpPr>
        <p:spPr>
          <a:xfrm>
            <a:off x="-20600" y="123852"/>
            <a:ext cx="1399902" cy="215444"/>
          </a:xfrm>
          <a:prstGeom prst="rect">
            <a:avLst/>
          </a:prstGeom>
          <a:noFill/>
        </p:spPr>
        <p:txBody>
          <a:bodyPr wrap="square" rtlCol="0">
            <a:spAutoFit/>
          </a:bodyPr>
          <a:lstStyle/>
          <a:p>
            <a:r>
              <a:rPr lang="en-US" sz="800" b="1" dirty="0"/>
              <a:t>A</a:t>
            </a:r>
          </a:p>
        </p:txBody>
      </p:sp>
    </p:spTree>
    <p:extLst>
      <p:ext uri="{BB962C8B-B14F-4D97-AF65-F5344CB8AC3E}">
        <p14:creationId xmlns:p14="http://schemas.microsoft.com/office/powerpoint/2010/main" val="14008474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FE9F1F-2C21-58FB-F737-3AFE9EACDCBA}"/>
              </a:ext>
            </a:extLst>
          </p:cNvPr>
          <p:cNvSpPr/>
          <p:nvPr/>
        </p:nvSpPr>
        <p:spPr>
          <a:xfrm>
            <a:off x="1045918" y="338601"/>
            <a:ext cx="1314366"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Interferon alpha</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signaling</a:t>
            </a:r>
          </a:p>
        </p:txBody>
      </p:sp>
      <p:sp>
        <p:nvSpPr>
          <p:cNvPr id="5" name="Rectangle 4">
            <a:extLst>
              <a:ext uri="{FF2B5EF4-FFF2-40B4-BE49-F238E27FC236}">
                <a16:creationId xmlns:a16="http://schemas.microsoft.com/office/drawing/2014/main" id="{D30D2294-EA25-A317-850C-B68311CB2DFC}"/>
              </a:ext>
            </a:extLst>
          </p:cNvPr>
          <p:cNvSpPr/>
          <p:nvPr/>
        </p:nvSpPr>
        <p:spPr>
          <a:xfrm>
            <a:off x="2034732" y="338601"/>
            <a:ext cx="1429295"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Interferon gamma</a:t>
            </a:r>
          </a:p>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signaling</a:t>
            </a:r>
          </a:p>
        </p:txBody>
      </p:sp>
      <p:sp>
        <p:nvSpPr>
          <p:cNvPr id="6" name="Rectangle 5">
            <a:extLst>
              <a:ext uri="{FF2B5EF4-FFF2-40B4-BE49-F238E27FC236}">
                <a16:creationId xmlns:a16="http://schemas.microsoft.com/office/drawing/2014/main" id="{3E09419F-733D-8D50-18C0-CCDC527BAEAB}"/>
              </a:ext>
            </a:extLst>
          </p:cNvPr>
          <p:cNvSpPr/>
          <p:nvPr/>
        </p:nvSpPr>
        <p:spPr>
          <a:xfrm>
            <a:off x="3138475" y="338601"/>
            <a:ext cx="1429295"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allograft rejection</a:t>
            </a:r>
          </a:p>
        </p:txBody>
      </p:sp>
      <p:sp>
        <p:nvSpPr>
          <p:cNvPr id="7" name="Rectangle 6">
            <a:extLst>
              <a:ext uri="{FF2B5EF4-FFF2-40B4-BE49-F238E27FC236}">
                <a16:creationId xmlns:a16="http://schemas.microsoft.com/office/drawing/2014/main" id="{BBFB9FE2-EF7F-55DC-10D1-C847E0579477}"/>
              </a:ext>
            </a:extLst>
          </p:cNvPr>
          <p:cNvSpPr/>
          <p:nvPr/>
        </p:nvSpPr>
        <p:spPr>
          <a:xfrm>
            <a:off x="4242217" y="338601"/>
            <a:ext cx="1526801" cy="4390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ts val="1000"/>
              </a:lnSpc>
              <a:spcBef>
                <a:spcPts val="0"/>
              </a:spcBef>
              <a:spcAft>
                <a:spcPts val="0"/>
              </a:spcAft>
              <a:buClrTx/>
              <a:buSzTx/>
              <a:buFontTx/>
              <a:buNone/>
              <a:tabLst/>
              <a:defRPr/>
            </a:pPr>
            <a:r>
              <a:rPr lang="en-US" sz="800" b="1" dirty="0">
                <a:solidFill>
                  <a:prstClr val="black"/>
                </a:solidFill>
                <a:latin typeface="Aptos" panose="02110004020202020204"/>
              </a:rPr>
              <a:t>TGF beta signaling</a:t>
            </a:r>
            <a:endPar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48F97092-6CFD-085C-94EC-926B5D275626}"/>
              </a:ext>
            </a:extLst>
          </p:cNvPr>
          <p:cNvSpPr txBox="1"/>
          <p:nvPr/>
        </p:nvSpPr>
        <p:spPr>
          <a:xfrm>
            <a:off x="-19438" y="-26393"/>
            <a:ext cx="1698778" cy="215444"/>
          </a:xfrm>
          <a:prstGeom prst="rect">
            <a:avLst/>
          </a:prstGeom>
          <a:noFill/>
        </p:spPr>
        <p:txBody>
          <a:bodyPr wrap="square" rtlCol="0">
            <a:spAutoFit/>
          </a:bodyPr>
          <a:lstStyle/>
          <a:p>
            <a:r>
              <a:rPr lang="en-US" sz="800" b="1" dirty="0"/>
              <a:t>Supplementary Figure S3</a:t>
            </a:r>
          </a:p>
        </p:txBody>
      </p:sp>
      <p:pic>
        <p:nvPicPr>
          <p:cNvPr id="9" name="Picture 8">
            <a:extLst>
              <a:ext uri="{FF2B5EF4-FFF2-40B4-BE49-F238E27FC236}">
                <a16:creationId xmlns:a16="http://schemas.microsoft.com/office/drawing/2014/main" id="{AB54EEF3-0CC6-A0E4-1198-66BA57BAC6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2946" y="814388"/>
            <a:ext cx="1097280" cy="822960"/>
          </a:xfrm>
          <a:prstGeom prst="rect">
            <a:avLst/>
          </a:prstGeom>
        </p:spPr>
      </p:pic>
      <p:pic>
        <p:nvPicPr>
          <p:cNvPr id="10" name="Picture 9">
            <a:extLst>
              <a:ext uri="{FF2B5EF4-FFF2-40B4-BE49-F238E27FC236}">
                <a16:creationId xmlns:a16="http://schemas.microsoft.com/office/drawing/2014/main" id="{0242845D-3880-67DE-385E-FBE139F71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2655" y="810970"/>
            <a:ext cx="1097280" cy="822960"/>
          </a:xfrm>
          <a:prstGeom prst="rect">
            <a:avLst/>
          </a:prstGeom>
        </p:spPr>
      </p:pic>
      <p:pic>
        <p:nvPicPr>
          <p:cNvPr id="11" name="Picture 10">
            <a:extLst>
              <a:ext uri="{FF2B5EF4-FFF2-40B4-BE49-F238E27FC236}">
                <a16:creationId xmlns:a16="http://schemas.microsoft.com/office/drawing/2014/main" id="{FF5BA795-B9C0-D650-9DE4-55ED85FE22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2364" y="810970"/>
            <a:ext cx="1097280" cy="822960"/>
          </a:xfrm>
          <a:prstGeom prst="rect">
            <a:avLst/>
          </a:prstGeom>
        </p:spPr>
      </p:pic>
      <p:pic>
        <p:nvPicPr>
          <p:cNvPr id="12" name="Picture 11">
            <a:extLst>
              <a:ext uri="{FF2B5EF4-FFF2-40B4-BE49-F238E27FC236}">
                <a16:creationId xmlns:a16="http://schemas.microsoft.com/office/drawing/2014/main" id="{2EAE7EBD-E634-820A-3FB2-F4F9F3D08E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61502" y="842671"/>
            <a:ext cx="1097280" cy="822960"/>
          </a:xfrm>
          <a:prstGeom prst="rect">
            <a:avLst/>
          </a:prstGeom>
        </p:spPr>
      </p:pic>
      <p:pic>
        <p:nvPicPr>
          <p:cNvPr id="13" name="Picture 12">
            <a:extLst>
              <a:ext uri="{FF2B5EF4-FFF2-40B4-BE49-F238E27FC236}">
                <a16:creationId xmlns:a16="http://schemas.microsoft.com/office/drawing/2014/main" id="{B25A98C4-5DB5-10DB-8F67-5B34F09AFA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72946" y="1700361"/>
            <a:ext cx="1097280" cy="822960"/>
          </a:xfrm>
          <a:prstGeom prst="rect">
            <a:avLst/>
          </a:prstGeom>
        </p:spPr>
      </p:pic>
      <p:pic>
        <p:nvPicPr>
          <p:cNvPr id="14" name="Picture 13">
            <a:extLst>
              <a:ext uri="{FF2B5EF4-FFF2-40B4-BE49-F238E27FC236}">
                <a16:creationId xmlns:a16="http://schemas.microsoft.com/office/drawing/2014/main" id="{CFDE0708-CDFB-C06C-4BDC-E9864318AD0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02655" y="1700361"/>
            <a:ext cx="1097280" cy="822960"/>
          </a:xfrm>
          <a:prstGeom prst="rect">
            <a:avLst/>
          </a:prstGeom>
        </p:spPr>
      </p:pic>
      <p:pic>
        <p:nvPicPr>
          <p:cNvPr id="15" name="Picture 14">
            <a:extLst>
              <a:ext uri="{FF2B5EF4-FFF2-40B4-BE49-F238E27FC236}">
                <a16:creationId xmlns:a16="http://schemas.microsoft.com/office/drawing/2014/main" id="{37831DD0-8F3C-9804-F9E5-66493DF09CF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32364" y="1700361"/>
            <a:ext cx="1097280" cy="822960"/>
          </a:xfrm>
          <a:prstGeom prst="rect">
            <a:avLst/>
          </a:prstGeom>
        </p:spPr>
      </p:pic>
      <p:pic>
        <p:nvPicPr>
          <p:cNvPr id="16" name="Picture 15">
            <a:extLst>
              <a:ext uri="{FF2B5EF4-FFF2-40B4-BE49-F238E27FC236}">
                <a16:creationId xmlns:a16="http://schemas.microsoft.com/office/drawing/2014/main" id="{33432715-AA5B-C2E2-6983-358C5EC2E2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462073" y="1700361"/>
            <a:ext cx="1097280" cy="822960"/>
          </a:xfrm>
          <a:prstGeom prst="rect">
            <a:avLst/>
          </a:prstGeom>
        </p:spPr>
      </p:pic>
      <p:pic>
        <p:nvPicPr>
          <p:cNvPr id="17" name="Picture 16">
            <a:extLst>
              <a:ext uri="{FF2B5EF4-FFF2-40B4-BE49-F238E27FC236}">
                <a16:creationId xmlns:a16="http://schemas.microsoft.com/office/drawing/2014/main" id="{F67DB528-8201-6B42-57A6-5ADDBEA8912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9375" y="2706567"/>
            <a:ext cx="1097280" cy="822960"/>
          </a:xfrm>
          <a:prstGeom prst="rect">
            <a:avLst/>
          </a:prstGeom>
        </p:spPr>
      </p:pic>
      <p:pic>
        <p:nvPicPr>
          <p:cNvPr id="18" name="Picture 17">
            <a:extLst>
              <a:ext uri="{FF2B5EF4-FFF2-40B4-BE49-F238E27FC236}">
                <a16:creationId xmlns:a16="http://schemas.microsoft.com/office/drawing/2014/main" id="{7667D5AA-12B5-4A4E-CA05-8D22D206D6B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187115" y="2702522"/>
            <a:ext cx="1097280" cy="822960"/>
          </a:xfrm>
          <a:prstGeom prst="rect">
            <a:avLst/>
          </a:prstGeom>
        </p:spPr>
      </p:pic>
      <p:pic>
        <p:nvPicPr>
          <p:cNvPr id="19" name="Picture 18">
            <a:extLst>
              <a:ext uri="{FF2B5EF4-FFF2-40B4-BE49-F238E27FC236}">
                <a16:creationId xmlns:a16="http://schemas.microsoft.com/office/drawing/2014/main" id="{630AEEB8-22A2-AB63-0B72-3FCE8180140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294855" y="2709726"/>
            <a:ext cx="1097280" cy="822960"/>
          </a:xfrm>
          <a:prstGeom prst="rect">
            <a:avLst/>
          </a:prstGeom>
        </p:spPr>
      </p:pic>
      <p:pic>
        <p:nvPicPr>
          <p:cNvPr id="20" name="Picture 19">
            <a:extLst>
              <a:ext uri="{FF2B5EF4-FFF2-40B4-BE49-F238E27FC236}">
                <a16:creationId xmlns:a16="http://schemas.microsoft.com/office/drawing/2014/main" id="{AA43DB36-C6D9-1906-85D3-13EAA38FAB6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402595" y="2706567"/>
            <a:ext cx="1097280" cy="822960"/>
          </a:xfrm>
          <a:prstGeom prst="rect">
            <a:avLst/>
          </a:prstGeom>
        </p:spPr>
      </p:pic>
      <p:pic>
        <p:nvPicPr>
          <p:cNvPr id="21" name="Picture 20">
            <a:extLst>
              <a:ext uri="{FF2B5EF4-FFF2-40B4-BE49-F238E27FC236}">
                <a16:creationId xmlns:a16="http://schemas.microsoft.com/office/drawing/2014/main" id="{2A75103E-0BE7-8EEB-A165-49B1920D87F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80331" y="3591913"/>
            <a:ext cx="1097280" cy="822960"/>
          </a:xfrm>
          <a:prstGeom prst="rect">
            <a:avLst/>
          </a:prstGeom>
        </p:spPr>
      </p:pic>
      <p:pic>
        <p:nvPicPr>
          <p:cNvPr id="22" name="Picture 21">
            <a:extLst>
              <a:ext uri="{FF2B5EF4-FFF2-40B4-BE49-F238E27FC236}">
                <a16:creationId xmlns:a16="http://schemas.microsoft.com/office/drawing/2014/main" id="{433910FC-F368-156E-B544-2A072E53B7E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187752" y="3597754"/>
            <a:ext cx="1097280" cy="822960"/>
          </a:xfrm>
          <a:prstGeom prst="rect">
            <a:avLst/>
          </a:prstGeom>
        </p:spPr>
      </p:pic>
      <p:pic>
        <p:nvPicPr>
          <p:cNvPr id="23" name="Picture 22">
            <a:extLst>
              <a:ext uri="{FF2B5EF4-FFF2-40B4-BE49-F238E27FC236}">
                <a16:creationId xmlns:a16="http://schemas.microsoft.com/office/drawing/2014/main" id="{6E3BF967-D793-605E-9816-4899889A006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295173" y="3597754"/>
            <a:ext cx="1097280" cy="822960"/>
          </a:xfrm>
          <a:prstGeom prst="rect">
            <a:avLst/>
          </a:prstGeom>
        </p:spPr>
      </p:pic>
      <p:pic>
        <p:nvPicPr>
          <p:cNvPr id="24" name="Picture 23">
            <a:extLst>
              <a:ext uri="{FF2B5EF4-FFF2-40B4-BE49-F238E27FC236}">
                <a16:creationId xmlns:a16="http://schemas.microsoft.com/office/drawing/2014/main" id="{4609D1B9-4182-AAC1-63CF-F9D258BBE3E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402595" y="3591913"/>
            <a:ext cx="1097280" cy="822960"/>
          </a:xfrm>
          <a:prstGeom prst="rect">
            <a:avLst/>
          </a:prstGeom>
        </p:spPr>
      </p:pic>
      <p:pic>
        <p:nvPicPr>
          <p:cNvPr id="25" name="Picture 24">
            <a:extLst>
              <a:ext uri="{FF2B5EF4-FFF2-40B4-BE49-F238E27FC236}">
                <a16:creationId xmlns:a16="http://schemas.microsoft.com/office/drawing/2014/main" id="{0D38561C-52EE-F530-667C-FAC326837A3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98129" y="4573676"/>
            <a:ext cx="1097280" cy="822960"/>
          </a:xfrm>
          <a:prstGeom prst="rect">
            <a:avLst/>
          </a:prstGeom>
        </p:spPr>
      </p:pic>
      <p:pic>
        <p:nvPicPr>
          <p:cNvPr id="26" name="Picture 25">
            <a:extLst>
              <a:ext uri="{FF2B5EF4-FFF2-40B4-BE49-F238E27FC236}">
                <a16:creationId xmlns:a16="http://schemas.microsoft.com/office/drawing/2014/main" id="{2E0C329C-8D8F-669F-7791-12D3834079A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105445" y="5459022"/>
            <a:ext cx="1097280" cy="822960"/>
          </a:xfrm>
          <a:prstGeom prst="rect">
            <a:avLst/>
          </a:prstGeom>
        </p:spPr>
      </p:pic>
      <p:pic>
        <p:nvPicPr>
          <p:cNvPr id="27" name="Picture 26">
            <a:extLst>
              <a:ext uri="{FF2B5EF4-FFF2-40B4-BE49-F238E27FC236}">
                <a16:creationId xmlns:a16="http://schemas.microsoft.com/office/drawing/2014/main" id="{8560B684-F6BC-9B6E-2CA9-9531F639CCB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219253" y="4573676"/>
            <a:ext cx="1097280" cy="822960"/>
          </a:xfrm>
          <a:prstGeom prst="rect">
            <a:avLst/>
          </a:prstGeom>
        </p:spPr>
      </p:pic>
      <p:pic>
        <p:nvPicPr>
          <p:cNvPr id="28" name="Picture 27">
            <a:extLst>
              <a:ext uri="{FF2B5EF4-FFF2-40B4-BE49-F238E27FC236}">
                <a16:creationId xmlns:a16="http://schemas.microsoft.com/office/drawing/2014/main" id="{9A3DCD08-0970-F376-8F7C-CD0D3F5ACA63}"/>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3340377" y="4573676"/>
            <a:ext cx="1097280" cy="822960"/>
          </a:xfrm>
          <a:prstGeom prst="rect">
            <a:avLst/>
          </a:prstGeom>
        </p:spPr>
      </p:pic>
      <p:pic>
        <p:nvPicPr>
          <p:cNvPr id="29" name="Picture 28">
            <a:extLst>
              <a:ext uri="{FF2B5EF4-FFF2-40B4-BE49-F238E27FC236}">
                <a16:creationId xmlns:a16="http://schemas.microsoft.com/office/drawing/2014/main" id="{991ECB67-250D-3BBC-FB69-85F36D69863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224131" y="5459022"/>
            <a:ext cx="1097280" cy="822960"/>
          </a:xfrm>
          <a:prstGeom prst="rect">
            <a:avLst/>
          </a:prstGeom>
        </p:spPr>
      </p:pic>
      <p:pic>
        <p:nvPicPr>
          <p:cNvPr id="30" name="Picture 29">
            <a:extLst>
              <a:ext uri="{FF2B5EF4-FFF2-40B4-BE49-F238E27FC236}">
                <a16:creationId xmlns:a16="http://schemas.microsoft.com/office/drawing/2014/main" id="{0EE5FD3E-05F0-6BF7-DBF3-B9D8D5634F6C}"/>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342817" y="5459022"/>
            <a:ext cx="1097280" cy="822960"/>
          </a:xfrm>
          <a:prstGeom prst="rect">
            <a:avLst/>
          </a:prstGeom>
        </p:spPr>
      </p:pic>
      <p:pic>
        <p:nvPicPr>
          <p:cNvPr id="31" name="Picture 30">
            <a:extLst>
              <a:ext uri="{FF2B5EF4-FFF2-40B4-BE49-F238E27FC236}">
                <a16:creationId xmlns:a16="http://schemas.microsoft.com/office/drawing/2014/main" id="{8DFA3EDC-555E-D4E7-90D7-AB0EDB727128}"/>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461502" y="5459022"/>
            <a:ext cx="1097280" cy="822960"/>
          </a:xfrm>
          <a:prstGeom prst="rect">
            <a:avLst/>
          </a:prstGeom>
        </p:spPr>
      </p:pic>
      <p:pic>
        <p:nvPicPr>
          <p:cNvPr id="32" name="Picture 31">
            <a:extLst>
              <a:ext uri="{FF2B5EF4-FFF2-40B4-BE49-F238E27FC236}">
                <a16:creationId xmlns:a16="http://schemas.microsoft.com/office/drawing/2014/main" id="{E27C0B61-B080-D23B-9B52-6425EE0819D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4461502" y="4573676"/>
            <a:ext cx="1097280" cy="822960"/>
          </a:xfrm>
          <a:prstGeom prst="rect">
            <a:avLst/>
          </a:prstGeom>
        </p:spPr>
      </p:pic>
      <p:sp>
        <p:nvSpPr>
          <p:cNvPr id="33" name="TextBox 32">
            <a:extLst>
              <a:ext uri="{FF2B5EF4-FFF2-40B4-BE49-F238E27FC236}">
                <a16:creationId xmlns:a16="http://schemas.microsoft.com/office/drawing/2014/main" id="{0E3C84F9-C2FE-9129-2F59-5BEF04AD6B90}"/>
              </a:ext>
            </a:extLst>
          </p:cNvPr>
          <p:cNvSpPr txBox="1"/>
          <p:nvPr/>
        </p:nvSpPr>
        <p:spPr>
          <a:xfrm rot="16200000">
            <a:off x="-66309" y="1545184"/>
            <a:ext cx="1429387" cy="215444"/>
          </a:xfrm>
          <a:prstGeom prst="rect">
            <a:avLst/>
          </a:prstGeom>
          <a:noFill/>
          <a:ln w="9525">
            <a:solidFill>
              <a:schemeClr val="tx1"/>
            </a:solidFill>
          </a:ln>
        </p:spPr>
        <p:txBody>
          <a:bodyPr wrap="square" rtlCol="0">
            <a:spAutoFit/>
          </a:bodyPr>
          <a:lstStyle/>
          <a:p>
            <a:pPr algn="ctr"/>
            <a:r>
              <a:rPr lang="en-US" sz="800" b="1" dirty="0"/>
              <a:t>TCGA</a:t>
            </a:r>
          </a:p>
        </p:txBody>
      </p:sp>
      <p:sp>
        <p:nvSpPr>
          <p:cNvPr id="34" name="TextBox 33">
            <a:extLst>
              <a:ext uri="{FF2B5EF4-FFF2-40B4-BE49-F238E27FC236}">
                <a16:creationId xmlns:a16="http://schemas.microsoft.com/office/drawing/2014/main" id="{F427F80B-E8DD-6B72-CBEA-296D7E0F4E22}"/>
              </a:ext>
            </a:extLst>
          </p:cNvPr>
          <p:cNvSpPr txBox="1"/>
          <p:nvPr/>
        </p:nvSpPr>
        <p:spPr>
          <a:xfrm rot="16200000">
            <a:off x="529961" y="1194833"/>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35" name="TextBox 34">
            <a:extLst>
              <a:ext uri="{FF2B5EF4-FFF2-40B4-BE49-F238E27FC236}">
                <a16:creationId xmlns:a16="http://schemas.microsoft.com/office/drawing/2014/main" id="{FDDA13F6-FDB5-647F-8A6E-02C0C5560B74}"/>
              </a:ext>
            </a:extLst>
          </p:cNvPr>
          <p:cNvSpPr txBox="1"/>
          <p:nvPr/>
        </p:nvSpPr>
        <p:spPr>
          <a:xfrm rot="16200000">
            <a:off x="529961" y="1895536"/>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36" name="TextBox 35">
            <a:extLst>
              <a:ext uri="{FF2B5EF4-FFF2-40B4-BE49-F238E27FC236}">
                <a16:creationId xmlns:a16="http://schemas.microsoft.com/office/drawing/2014/main" id="{80CF96DB-0C45-38E6-B1AA-0FA03A8B0825}"/>
              </a:ext>
            </a:extLst>
          </p:cNvPr>
          <p:cNvSpPr txBox="1"/>
          <p:nvPr/>
        </p:nvSpPr>
        <p:spPr>
          <a:xfrm rot="16200000">
            <a:off x="-66309" y="3409582"/>
            <a:ext cx="1429387" cy="215444"/>
          </a:xfrm>
          <a:prstGeom prst="rect">
            <a:avLst/>
          </a:prstGeom>
          <a:noFill/>
          <a:ln w="9525">
            <a:solidFill>
              <a:schemeClr val="tx1"/>
            </a:solidFill>
          </a:ln>
        </p:spPr>
        <p:txBody>
          <a:bodyPr wrap="square" rtlCol="0">
            <a:spAutoFit/>
          </a:bodyPr>
          <a:lstStyle/>
          <a:p>
            <a:pPr algn="ctr"/>
            <a:r>
              <a:rPr lang="en-US" sz="800" b="1" dirty="0"/>
              <a:t>METABRIC</a:t>
            </a:r>
          </a:p>
        </p:txBody>
      </p:sp>
      <p:sp>
        <p:nvSpPr>
          <p:cNvPr id="37" name="TextBox 36">
            <a:extLst>
              <a:ext uri="{FF2B5EF4-FFF2-40B4-BE49-F238E27FC236}">
                <a16:creationId xmlns:a16="http://schemas.microsoft.com/office/drawing/2014/main" id="{0E45F638-2AF7-A3B1-8AC7-6955CCA3B845}"/>
              </a:ext>
            </a:extLst>
          </p:cNvPr>
          <p:cNvSpPr txBox="1"/>
          <p:nvPr/>
        </p:nvSpPr>
        <p:spPr>
          <a:xfrm rot="16200000">
            <a:off x="529961" y="3059231"/>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38" name="TextBox 37">
            <a:extLst>
              <a:ext uri="{FF2B5EF4-FFF2-40B4-BE49-F238E27FC236}">
                <a16:creationId xmlns:a16="http://schemas.microsoft.com/office/drawing/2014/main" id="{63941FE9-C781-C1D5-8023-3D5ADE912B1D}"/>
              </a:ext>
            </a:extLst>
          </p:cNvPr>
          <p:cNvSpPr txBox="1"/>
          <p:nvPr/>
        </p:nvSpPr>
        <p:spPr>
          <a:xfrm rot="16200000">
            <a:off x="529961" y="3759934"/>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39" name="TextBox 38">
            <a:extLst>
              <a:ext uri="{FF2B5EF4-FFF2-40B4-BE49-F238E27FC236}">
                <a16:creationId xmlns:a16="http://schemas.microsoft.com/office/drawing/2014/main" id="{924E7A03-BB48-1099-82C0-790D0625F68C}"/>
              </a:ext>
            </a:extLst>
          </p:cNvPr>
          <p:cNvSpPr txBox="1"/>
          <p:nvPr/>
        </p:nvSpPr>
        <p:spPr>
          <a:xfrm rot="16200000">
            <a:off x="-66309" y="5273979"/>
            <a:ext cx="1429387" cy="215444"/>
          </a:xfrm>
          <a:prstGeom prst="rect">
            <a:avLst/>
          </a:prstGeom>
          <a:noFill/>
          <a:ln w="9525">
            <a:solidFill>
              <a:schemeClr val="tx1"/>
            </a:solidFill>
          </a:ln>
        </p:spPr>
        <p:txBody>
          <a:bodyPr wrap="square" rtlCol="0">
            <a:spAutoFit/>
          </a:bodyPr>
          <a:lstStyle/>
          <a:p>
            <a:pPr algn="ctr"/>
            <a:r>
              <a:rPr lang="en-US" sz="800" b="1" dirty="0"/>
              <a:t>SCAN-B</a:t>
            </a:r>
          </a:p>
        </p:txBody>
      </p:sp>
      <p:sp>
        <p:nvSpPr>
          <p:cNvPr id="40" name="TextBox 39">
            <a:extLst>
              <a:ext uri="{FF2B5EF4-FFF2-40B4-BE49-F238E27FC236}">
                <a16:creationId xmlns:a16="http://schemas.microsoft.com/office/drawing/2014/main" id="{B710D3BC-B815-4AD4-A7B1-FDCDDC996964}"/>
              </a:ext>
            </a:extLst>
          </p:cNvPr>
          <p:cNvSpPr txBox="1"/>
          <p:nvPr/>
        </p:nvSpPr>
        <p:spPr>
          <a:xfrm rot="16200000">
            <a:off x="529961" y="4923628"/>
            <a:ext cx="728684"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41" name="TextBox 40">
            <a:extLst>
              <a:ext uri="{FF2B5EF4-FFF2-40B4-BE49-F238E27FC236}">
                <a16:creationId xmlns:a16="http://schemas.microsoft.com/office/drawing/2014/main" id="{65E1E02C-1A1E-D775-9ABE-A62754A8E9DD}"/>
              </a:ext>
            </a:extLst>
          </p:cNvPr>
          <p:cNvSpPr txBox="1"/>
          <p:nvPr/>
        </p:nvSpPr>
        <p:spPr>
          <a:xfrm rot="16200000">
            <a:off x="529961" y="5624331"/>
            <a:ext cx="728684"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42" name="TextBox 41">
            <a:extLst>
              <a:ext uri="{FF2B5EF4-FFF2-40B4-BE49-F238E27FC236}">
                <a16:creationId xmlns:a16="http://schemas.microsoft.com/office/drawing/2014/main" id="{717E374A-F112-3D95-E0FF-A6B9716F5FB1}"/>
              </a:ext>
            </a:extLst>
          </p:cNvPr>
          <p:cNvSpPr txBox="1"/>
          <p:nvPr/>
        </p:nvSpPr>
        <p:spPr>
          <a:xfrm>
            <a:off x="49772" y="7478046"/>
            <a:ext cx="6808228" cy="1477328"/>
          </a:xfrm>
          <a:prstGeom prst="rect">
            <a:avLst/>
          </a:prstGeom>
          <a:noFill/>
        </p:spPr>
        <p:txBody>
          <a:bodyPr wrap="square" rtlCol="0">
            <a:spAutoFit/>
          </a:bodyPr>
          <a:lstStyle/>
          <a:p>
            <a:r>
              <a:rPr lang="en-US" sz="1000" b="1" dirty="0"/>
              <a:t>Supplementary Figure S3. NPG score and immune cell infiltration and cytolytic activity. </a:t>
            </a:r>
            <a:r>
              <a:rPr lang="en-US" sz="1000" dirty="0"/>
              <a:t>(A) Box plots showing </a:t>
            </a:r>
            <a:r>
              <a:rPr lang="en-US" sz="1000" dirty="0" err="1"/>
              <a:t>xCell</a:t>
            </a:r>
            <a:r>
              <a:rPr lang="en-US" sz="1000" dirty="0"/>
              <a:t>-derived infiltration scores of major immune cell populations, including B cells, CD4+ T cells, CD8+ T cells, Th1 cells, Th2 cells, regulatory T cells (Tregs), natural killer T (NKT) cells, dendritic cells (DCs), M1 macrophages, and M2 macrophages, comparing NPG-high and NPG-low tumors. (B) Box plots showing cytolytic activity (CYT) scores comparing NPG-high and NPG-low tumors in each subtype and cohort. (C) </a:t>
            </a:r>
            <a:r>
              <a:rPr lang="en-US" sz="1000" dirty="0" err="1"/>
              <a:t>ene</a:t>
            </a:r>
            <a:r>
              <a:rPr lang="en-US" sz="1000" dirty="0"/>
              <a:t> set enrichment analysis (GSEA) enrichment plots of major immune-related Hallmark pathways (interferon-</a:t>
            </a:r>
            <a:r>
              <a:rPr lang="el-GR" sz="1000" dirty="0"/>
              <a:t>α </a:t>
            </a:r>
            <a:r>
              <a:rPr lang="en-US" sz="1000" dirty="0"/>
              <a:t>response, interferon-</a:t>
            </a:r>
            <a:r>
              <a:rPr lang="el-GR" sz="1000" dirty="0"/>
              <a:t>γ </a:t>
            </a:r>
            <a:r>
              <a:rPr lang="en-US" sz="1000" dirty="0"/>
              <a:t>response, allograft rejection, and TGF-</a:t>
            </a:r>
            <a:r>
              <a:rPr lang="el-GR" sz="1000" dirty="0"/>
              <a:t>β </a:t>
            </a:r>
            <a:r>
              <a:rPr lang="en-US" sz="1000" dirty="0"/>
              <a:t>signaling) comparing NPG-high and NPG-low tumors across cohorts. The x-axis represents genes ranked by differential expression between groups, and the y-axis represents the enrichment score. Normalized enrichment score (NES) and false discovery rate (FDR) are shown for each pathway.</a:t>
            </a:r>
          </a:p>
        </p:txBody>
      </p:sp>
      <p:sp>
        <p:nvSpPr>
          <p:cNvPr id="43" name="TextBox 42">
            <a:extLst>
              <a:ext uri="{FF2B5EF4-FFF2-40B4-BE49-F238E27FC236}">
                <a16:creationId xmlns:a16="http://schemas.microsoft.com/office/drawing/2014/main" id="{18C7C6DE-A2AD-174E-6C6B-FA961CCAD630}"/>
              </a:ext>
            </a:extLst>
          </p:cNvPr>
          <p:cNvSpPr txBox="1"/>
          <p:nvPr/>
        </p:nvSpPr>
        <p:spPr>
          <a:xfrm>
            <a:off x="-20600" y="123852"/>
            <a:ext cx="1399902" cy="215444"/>
          </a:xfrm>
          <a:prstGeom prst="rect">
            <a:avLst/>
          </a:prstGeom>
          <a:noFill/>
        </p:spPr>
        <p:txBody>
          <a:bodyPr wrap="square" rtlCol="0">
            <a:spAutoFit/>
          </a:bodyPr>
          <a:lstStyle/>
          <a:p>
            <a:r>
              <a:rPr lang="en-US" sz="800" b="1" dirty="0"/>
              <a:t>C</a:t>
            </a:r>
          </a:p>
        </p:txBody>
      </p:sp>
    </p:spTree>
    <p:extLst>
      <p:ext uri="{BB962C8B-B14F-4D97-AF65-F5344CB8AC3E}">
        <p14:creationId xmlns:p14="http://schemas.microsoft.com/office/powerpoint/2010/main" val="17171873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7FF7BA-20CB-620B-E47E-20B3A832CA8A}"/>
              </a:ext>
            </a:extLst>
          </p:cNvPr>
          <p:cNvSpPr txBox="1"/>
          <p:nvPr/>
        </p:nvSpPr>
        <p:spPr>
          <a:xfrm>
            <a:off x="445923" y="524516"/>
            <a:ext cx="1380565" cy="215444"/>
          </a:xfrm>
          <a:prstGeom prst="rect">
            <a:avLst/>
          </a:prstGeom>
          <a:noFill/>
        </p:spPr>
        <p:txBody>
          <a:bodyPr wrap="square" rtlCol="0">
            <a:spAutoFit/>
          </a:bodyPr>
          <a:lstStyle/>
          <a:p>
            <a:pPr algn="ctr"/>
            <a:r>
              <a:rPr lang="en-US" sz="800" b="1" dirty="0"/>
              <a:t>I_SPY2</a:t>
            </a:r>
          </a:p>
        </p:txBody>
      </p:sp>
      <p:sp>
        <p:nvSpPr>
          <p:cNvPr id="5" name="TextBox 4">
            <a:extLst>
              <a:ext uri="{FF2B5EF4-FFF2-40B4-BE49-F238E27FC236}">
                <a16:creationId xmlns:a16="http://schemas.microsoft.com/office/drawing/2014/main" id="{B642BF8D-9488-05BD-CCAA-01FBE72CCCEB}"/>
              </a:ext>
            </a:extLst>
          </p:cNvPr>
          <p:cNvSpPr txBox="1"/>
          <p:nvPr/>
        </p:nvSpPr>
        <p:spPr>
          <a:xfrm>
            <a:off x="2085343" y="524516"/>
            <a:ext cx="1380565" cy="215444"/>
          </a:xfrm>
          <a:prstGeom prst="rect">
            <a:avLst/>
          </a:prstGeom>
          <a:noFill/>
        </p:spPr>
        <p:txBody>
          <a:bodyPr wrap="square" rtlCol="0">
            <a:spAutoFit/>
          </a:bodyPr>
          <a:lstStyle/>
          <a:p>
            <a:pPr algn="ctr"/>
            <a:r>
              <a:rPr lang="en-US" sz="800" b="1" dirty="0"/>
              <a:t>GSE25066</a:t>
            </a:r>
          </a:p>
        </p:txBody>
      </p:sp>
      <p:sp>
        <p:nvSpPr>
          <p:cNvPr id="6" name="TextBox 5">
            <a:extLst>
              <a:ext uri="{FF2B5EF4-FFF2-40B4-BE49-F238E27FC236}">
                <a16:creationId xmlns:a16="http://schemas.microsoft.com/office/drawing/2014/main" id="{17EB973A-D3CB-9145-426E-61E6AC28D452}"/>
              </a:ext>
            </a:extLst>
          </p:cNvPr>
          <p:cNvSpPr txBox="1"/>
          <p:nvPr/>
        </p:nvSpPr>
        <p:spPr>
          <a:xfrm>
            <a:off x="2905053" y="524516"/>
            <a:ext cx="1380565" cy="215444"/>
          </a:xfrm>
          <a:prstGeom prst="rect">
            <a:avLst/>
          </a:prstGeom>
          <a:noFill/>
        </p:spPr>
        <p:txBody>
          <a:bodyPr wrap="square" rtlCol="0">
            <a:spAutoFit/>
          </a:bodyPr>
          <a:lstStyle/>
          <a:p>
            <a:pPr algn="ctr"/>
            <a:r>
              <a:rPr lang="en-US" sz="800" b="1" dirty="0"/>
              <a:t>GSE163882</a:t>
            </a:r>
          </a:p>
        </p:txBody>
      </p:sp>
      <p:sp>
        <p:nvSpPr>
          <p:cNvPr id="7" name="TextBox 6">
            <a:extLst>
              <a:ext uri="{FF2B5EF4-FFF2-40B4-BE49-F238E27FC236}">
                <a16:creationId xmlns:a16="http://schemas.microsoft.com/office/drawing/2014/main" id="{FDD170C6-99A3-F118-370E-D548469332B4}"/>
              </a:ext>
            </a:extLst>
          </p:cNvPr>
          <p:cNvSpPr txBox="1"/>
          <p:nvPr/>
        </p:nvSpPr>
        <p:spPr>
          <a:xfrm>
            <a:off x="445922" y="3392845"/>
            <a:ext cx="1380565" cy="215444"/>
          </a:xfrm>
          <a:prstGeom prst="rect">
            <a:avLst/>
          </a:prstGeom>
          <a:noFill/>
        </p:spPr>
        <p:txBody>
          <a:bodyPr wrap="square" rtlCol="0">
            <a:spAutoFit/>
          </a:bodyPr>
          <a:lstStyle/>
          <a:p>
            <a:pPr algn="ctr"/>
            <a:r>
              <a:rPr lang="en-US" sz="800" b="1" dirty="0"/>
              <a:t>GSE123845</a:t>
            </a:r>
          </a:p>
        </p:txBody>
      </p:sp>
      <p:sp>
        <p:nvSpPr>
          <p:cNvPr id="8" name="TextBox 7">
            <a:extLst>
              <a:ext uri="{FF2B5EF4-FFF2-40B4-BE49-F238E27FC236}">
                <a16:creationId xmlns:a16="http://schemas.microsoft.com/office/drawing/2014/main" id="{D713E72D-CDAA-1A3A-68F8-A85F9C41EAA3}"/>
              </a:ext>
            </a:extLst>
          </p:cNvPr>
          <p:cNvSpPr txBox="1"/>
          <p:nvPr/>
        </p:nvSpPr>
        <p:spPr>
          <a:xfrm>
            <a:off x="1265632" y="3392845"/>
            <a:ext cx="1380565" cy="215444"/>
          </a:xfrm>
          <a:prstGeom prst="rect">
            <a:avLst/>
          </a:prstGeom>
          <a:noFill/>
        </p:spPr>
        <p:txBody>
          <a:bodyPr wrap="square" rtlCol="0">
            <a:spAutoFit/>
          </a:bodyPr>
          <a:lstStyle/>
          <a:p>
            <a:pPr algn="ctr"/>
            <a:r>
              <a:rPr lang="en-US" sz="800" b="1" dirty="0"/>
              <a:t>GSE20271</a:t>
            </a:r>
          </a:p>
        </p:txBody>
      </p:sp>
      <p:sp>
        <p:nvSpPr>
          <p:cNvPr id="9" name="TextBox 8">
            <a:extLst>
              <a:ext uri="{FF2B5EF4-FFF2-40B4-BE49-F238E27FC236}">
                <a16:creationId xmlns:a16="http://schemas.microsoft.com/office/drawing/2014/main" id="{84CD2019-AC22-229B-CE7F-7B26C6478D73}"/>
              </a:ext>
            </a:extLst>
          </p:cNvPr>
          <p:cNvSpPr txBox="1"/>
          <p:nvPr/>
        </p:nvSpPr>
        <p:spPr>
          <a:xfrm>
            <a:off x="2085342" y="3392845"/>
            <a:ext cx="1380565" cy="215444"/>
          </a:xfrm>
          <a:prstGeom prst="rect">
            <a:avLst/>
          </a:prstGeom>
          <a:noFill/>
        </p:spPr>
        <p:txBody>
          <a:bodyPr wrap="square" rtlCol="0">
            <a:spAutoFit/>
          </a:bodyPr>
          <a:lstStyle/>
          <a:p>
            <a:pPr algn="ctr"/>
            <a:r>
              <a:rPr lang="en-US" sz="800" b="1" dirty="0"/>
              <a:t>GSE230881</a:t>
            </a:r>
          </a:p>
        </p:txBody>
      </p:sp>
      <p:sp>
        <p:nvSpPr>
          <p:cNvPr id="10" name="TextBox 9">
            <a:extLst>
              <a:ext uri="{FF2B5EF4-FFF2-40B4-BE49-F238E27FC236}">
                <a16:creationId xmlns:a16="http://schemas.microsoft.com/office/drawing/2014/main" id="{6230C975-7B09-7C36-0D06-A26D5ECD6E8A}"/>
              </a:ext>
            </a:extLst>
          </p:cNvPr>
          <p:cNvSpPr txBox="1"/>
          <p:nvPr/>
        </p:nvSpPr>
        <p:spPr>
          <a:xfrm>
            <a:off x="2905053" y="3392845"/>
            <a:ext cx="1380565" cy="215444"/>
          </a:xfrm>
          <a:prstGeom prst="rect">
            <a:avLst/>
          </a:prstGeom>
          <a:noFill/>
        </p:spPr>
        <p:txBody>
          <a:bodyPr wrap="square" rtlCol="0">
            <a:spAutoFit/>
          </a:bodyPr>
          <a:lstStyle/>
          <a:p>
            <a:pPr algn="ctr"/>
            <a:r>
              <a:rPr lang="en-US" sz="800" b="1" dirty="0"/>
              <a:t>GSE41998</a:t>
            </a:r>
          </a:p>
        </p:txBody>
      </p:sp>
      <p:sp>
        <p:nvSpPr>
          <p:cNvPr id="11" name="TextBox 10">
            <a:extLst>
              <a:ext uri="{FF2B5EF4-FFF2-40B4-BE49-F238E27FC236}">
                <a16:creationId xmlns:a16="http://schemas.microsoft.com/office/drawing/2014/main" id="{4E2CA54E-F5B2-455B-6C0A-76FD8A5C0A25}"/>
              </a:ext>
            </a:extLst>
          </p:cNvPr>
          <p:cNvSpPr txBox="1"/>
          <p:nvPr/>
        </p:nvSpPr>
        <p:spPr>
          <a:xfrm>
            <a:off x="1265633" y="524516"/>
            <a:ext cx="1380565" cy="215444"/>
          </a:xfrm>
          <a:prstGeom prst="rect">
            <a:avLst/>
          </a:prstGeom>
          <a:noFill/>
        </p:spPr>
        <p:txBody>
          <a:bodyPr wrap="square" rtlCol="0">
            <a:spAutoFit/>
          </a:bodyPr>
          <a:lstStyle/>
          <a:p>
            <a:pPr algn="ctr"/>
            <a:r>
              <a:rPr lang="en-US" sz="800" b="1" dirty="0"/>
              <a:t>I_SPY2 (ICI)</a:t>
            </a:r>
          </a:p>
        </p:txBody>
      </p:sp>
      <p:pic>
        <p:nvPicPr>
          <p:cNvPr id="12" name="Picture 11">
            <a:extLst>
              <a:ext uri="{FF2B5EF4-FFF2-40B4-BE49-F238E27FC236}">
                <a16:creationId xmlns:a16="http://schemas.microsoft.com/office/drawing/2014/main" id="{E302BA77-E201-3099-64DD-501455BF73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442" y="836087"/>
            <a:ext cx="822960" cy="1097280"/>
          </a:xfrm>
          <a:prstGeom prst="rect">
            <a:avLst/>
          </a:prstGeom>
        </p:spPr>
      </p:pic>
      <p:pic>
        <p:nvPicPr>
          <p:cNvPr id="13" name="Picture 12">
            <a:extLst>
              <a:ext uri="{FF2B5EF4-FFF2-40B4-BE49-F238E27FC236}">
                <a16:creationId xmlns:a16="http://schemas.microsoft.com/office/drawing/2014/main" id="{E29867BC-0FDC-AA9A-1BE6-EC1F66A1BD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442" y="2102874"/>
            <a:ext cx="822960" cy="1097280"/>
          </a:xfrm>
          <a:prstGeom prst="rect">
            <a:avLst/>
          </a:prstGeom>
        </p:spPr>
      </p:pic>
      <p:pic>
        <p:nvPicPr>
          <p:cNvPr id="14" name="Picture 13">
            <a:extLst>
              <a:ext uri="{FF2B5EF4-FFF2-40B4-BE49-F238E27FC236}">
                <a16:creationId xmlns:a16="http://schemas.microsoft.com/office/drawing/2014/main" id="{03E6686B-542C-7725-0C31-E072D3D7D4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85373" y="836087"/>
            <a:ext cx="822960" cy="1097280"/>
          </a:xfrm>
          <a:prstGeom prst="rect">
            <a:avLst/>
          </a:prstGeom>
        </p:spPr>
      </p:pic>
      <p:pic>
        <p:nvPicPr>
          <p:cNvPr id="15" name="Picture 14">
            <a:extLst>
              <a:ext uri="{FF2B5EF4-FFF2-40B4-BE49-F238E27FC236}">
                <a16:creationId xmlns:a16="http://schemas.microsoft.com/office/drawing/2014/main" id="{59B3BBF4-0A47-2AE8-7908-4CFB8F1BA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19304" y="836087"/>
            <a:ext cx="822960" cy="1097280"/>
          </a:xfrm>
          <a:prstGeom prst="rect">
            <a:avLst/>
          </a:prstGeom>
        </p:spPr>
      </p:pic>
      <p:pic>
        <p:nvPicPr>
          <p:cNvPr id="16" name="Picture 15">
            <a:extLst>
              <a:ext uri="{FF2B5EF4-FFF2-40B4-BE49-F238E27FC236}">
                <a16:creationId xmlns:a16="http://schemas.microsoft.com/office/drawing/2014/main" id="{D79A4E29-B366-67F3-243D-292D0214A0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9304" y="2081319"/>
            <a:ext cx="822960" cy="1097280"/>
          </a:xfrm>
          <a:prstGeom prst="rect">
            <a:avLst/>
          </a:prstGeom>
        </p:spPr>
      </p:pic>
      <p:pic>
        <p:nvPicPr>
          <p:cNvPr id="17" name="Picture 16">
            <a:extLst>
              <a:ext uri="{FF2B5EF4-FFF2-40B4-BE49-F238E27FC236}">
                <a16:creationId xmlns:a16="http://schemas.microsoft.com/office/drawing/2014/main" id="{FF5DCC8C-681B-0B65-3E41-9208940F95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53235" y="836087"/>
            <a:ext cx="822960" cy="1097280"/>
          </a:xfrm>
          <a:prstGeom prst="rect">
            <a:avLst/>
          </a:prstGeom>
        </p:spPr>
      </p:pic>
      <p:pic>
        <p:nvPicPr>
          <p:cNvPr id="18" name="Picture 17">
            <a:extLst>
              <a:ext uri="{FF2B5EF4-FFF2-40B4-BE49-F238E27FC236}">
                <a16:creationId xmlns:a16="http://schemas.microsoft.com/office/drawing/2014/main" id="{CE45EC4F-F4BA-FAA0-E2E4-3FB3D50C31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53235" y="2073942"/>
            <a:ext cx="822960" cy="1097280"/>
          </a:xfrm>
          <a:prstGeom prst="rect">
            <a:avLst/>
          </a:prstGeom>
        </p:spPr>
      </p:pic>
      <p:pic>
        <p:nvPicPr>
          <p:cNvPr id="19" name="Picture 18">
            <a:extLst>
              <a:ext uri="{FF2B5EF4-FFF2-40B4-BE49-F238E27FC236}">
                <a16:creationId xmlns:a16="http://schemas.microsoft.com/office/drawing/2014/main" id="{23C8716D-A88B-FE19-9A0F-B72B9DB7AB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62413" y="3732553"/>
            <a:ext cx="822960" cy="1097280"/>
          </a:xfrm>
          <a:prstGeom prst="rect">
            <a:avLst/>
          </a:prstGeom>
        </p:spPr>
      </p:pic>
      <p:pic>
        <p:nvPicPr>
          <p:cNvPr id="20" name="Picture 19">
            <a:extLst>
              <a:ext uri="{FF2B5EF4-FFF2-40B4-BE49-F238E27FC236}">
                <a16:creationId xmlns:a16="http://schemas.microsoft.com/office/drawing/2014/main" id="{A7388FED-13E5-CA1C-4C86-90DC13B595A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62413" y="5006815"/>
            <a:ext cx="822960" cy="1097280"/>
          </a:xfrm>
          <a:prstGeom prst="rect">
            <a:avLst/>
          </a:prstGeom>
        </p:spPr>
      </p:pic>
      <p:pic>
        <p:nvPicPr>
          <p:cNvPr id="21" name="Picture 20">
            <a:extLst>
              <a:ext uri="{FF2B5EF4-FFF2-40B4-BE49-F238E27FC236}">
                <a16:creationId xmlns:a16="http://schemas.microsoft.com/office/drawing/2014/main" id="{11770B0E-4A1D-E039-D8C6-62FB638287B5}"/>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85373" y="3732553"/>
            <a:ext cx="822960" cy="1097280"/>
          </a:xfrm>
          <a:prstGeom prst="rect">
            <a:avLst/>
          </a:prstGeom>
        </p:spPr>
      </p:pic>
      <p:pic>
        <p:nvPicPr>
          <p:cNvPr id="22" name="Picture 21">
            <a:extLst>
              <a:ext uri="{FF2B5EF4-FFF2-40B4-BE49-F238E27FC236}">
                <a16:creationId xmlns:a16="http://schemas.microsoft.com/office/drawing/2014/main" id="{885F80D3-DC14-74F9-4137-303B206DAB8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01100" y="5006815"/>
            <a:ext cx="822960" cy="1097280"/>
          </a:xfrm>
          <a:prstGeom prst="rect">
            <a:avLst/>
          </a:prstGeom>
        </p:spPr>
      </p:pic>
      <p:pic>
        <p:nvPicPr>
          <p:cNvPr id="23" name="Picture 22">
            <a:extLst>
              <a:ext uri="{FF2B5EF4-FFF2-40B4-BE49-F238E27FC236}">
                <a16:creationId xmlns:a16="http://schemas.microsoft.com/office/drawing/2014/main" id="{9EC9B736-D2F3-4E1D-B4AF-96148930473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19304" y="3724499"/>
            <a:ext cx="822960" cy="1097280"/>
          </a:xfrm>
          <a:prstGeom prst="rect">
            <a:avLst/>
          </a:prstGeom>
        </p:spPr>
      </p:pic>
      <p:pic>
        <p:nvPicPr>
          <p:cNvPr id="24" name="Picture 23">
            <a:extLst>
              <a:ext uri="{FF2B5EF4-FFF2-40B4-BE49-F238E27FC236}">
                <a16:creationId xmlns:a16="http://schemas.microsoft.com/office/drawing/2014/main" id="{58DE0820-4F66-55F9-81D0-065285437A3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31920" y="5006815"/>
            <a:ext cx="822960" cy="1097280"/>
          </a:xfrm>
          <a:prstGeom prst="rect">
            <a:avLst/>
          </a:prstGeom>
        </p:spPr>
      </p:pic>
      <p:pic>
        <p:nvPicPr>
          <p:cNvPr id="25" name="Picture 24">
            <a:extLst>
              <a:ext uri="{FF2B5EF4-FFF2-40B4-BE49-F238E27FC236}">
                <a16:creationId xmlns:a16="http://schemas.microsoft.com/office/drawing/2014/main" id="{8B5B3975-BEA7-D470-6A33-6DD00533D76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120904" y="3724499"/>
            <a:ext cx="822960" cy="1097280"/>
          </a:xfrm>
          <a:prstGeom prst="rect">
            <a:avLst/>
          </a:prstGeom>
        </p:spPr>
      </p:pic>
      <p:pic>
        <p:nvPicPr>
          <p:cNvPr id="26" name="Picture 25">
            <a:extLst>
              <a:ext uri="{FF2B5EF4-FFF2-40B4-BE49-F238E27FC236}">
                <a16:creationId xmlns:a16="http://schemas.microsoft.com/office/drawing/2014/main" id="{9401A270-875C-49C6-95DB-E53E516E69E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149982" y="5006815"/>
            <a:ext cx="822960" cy="1097280"/>
          </a:xfrm>
          <a:prstGeom prst="rect">
            <a:avLst/>
          </a:prstGeom>
        </p:spPr>
      </p:pic>
      <p:sp>
        <p:nvSpPr>
          <p:cNvPr id="27" name="TextBox 26">
            <a:extLst>
              <a:ext uri="{FF2B5EF4-FFF2-40B4-BE49-F238E27FC236}">
                <a16:creationId xmlns:a16="http://schemas.microsoft.com/office/drawing/2014/main" id="{2319953F-4D0B-54BB-B872-A57E9ED55898}"/>
              </a:ext>
            </a:extLst>
          </p:cNvPr>
          <p:cNvSpPr txBox="1"/>
          <p:nvPr/>
        </p:nvSpPr>
        <p:spPr>
          <a:xfrm>
            <a:off x="429071" y="666742"/>
            <a:ext cx="1380565" cy="215444"/>
          </a:xfrm>
          <a:prstGeom prst="rect">
            <a:avLst/>
          </a:prstGeom>
          <a:noFill/>
        </p:spPr>
        <p:txBody>
          <a:bodyPr wrap="square" rtlCol="0">
            <a:spAutoFit/>
          </a:bodyPr>
          <a:lstStyle/>
          <a:p>
            <a:pPr algn="ctr"/>
            <a:r>
              <a:rPr lang="en-US" sz="800" dirty="0"/>
              <a:t>n = 379</a:t>
            </a:r>
          </a:p>
        </p:txBody>
      </p:sp>
      <p:sp>
        <p:nvSpPr>
          <p:cNvPr id="28" name="TextBox 27">
            <a:extLst>
              <a:ext uri="{FF2B5EF4-FFF2-40B4-BE49-F238E27FC236}">
                <a16:creationId xmlns:a16="http://schemas.microsoft.com/office/drawing/2014/main" id="{3C15A06D-FDD1-D35A-509B-B1A8E0DDA86A}"/>
              </a:ext>
            </a:extLst>
          </p:cNvPr>
          <p:cNvSpPr txBox="1"/>
          <p:nvPr/>
        </p:nvSpPr>
        <p:spPr>
          <a:xfrm>
            <a:off x="448457" y="1927680"/>
            <a:ext cx="1380565" cy="215444"/>
          </a:xfrm>
          <a:prstGeom prst="rect">
            <a:avLst/>
          </a:prstGeom>
          <a:noFill/>
        </p:spPr>
        <p:txBody>
          <a:bodyPr wrap="square" rtlCol="0">
            <a:spAutoFit/>
          </a:bodyPr>
          <a:lstStyle/>
          <a:p>
            <a:pPr algn="ctr"/>
            <a:r>
              <a:rPr lang="en-US" sz="800" dirty="0"/>
              <a:t>n = 245</a:t>
            </a:r>
          </a:p>
        </p:txBody>
      </p:sp>
      <p:sp>
        <p:nvSpPr>
          <p:cNvPr id="29" name="TextBox 28">
            <a:extLst>
              <a:ext uri="{FF2B5EF4-FFF2-40B4-BE49-F238E27FC236}">
                <a16:creationId xmlns:a16="http://schemas.microsoft.com/office/drawing/2014/main" id="{FA446140-A822-85A0-7C9A-CDD230C4071B}"/>
              </a:ext>
            </a:extLst>
          </p:cNvPr>
          <p:cNvSpPr txBox="1"/>
          <p:nvPr/>
        </p:nvSpPr>
        <p:spPr>
          <a:xfrm>
            <a:off x="1259421" y="666742"/>
            <a:ext cx="1380565" cy="215444"/>
          </a:xfrm>
          <a:prstGeom prst="rect">
            <a:avLst/>
          </a:prstGeom>
          <a:noFill/>
        </p:spPr>
        <p:txBody>
          <a:bodyPr wrap="square" rtlCol="0">
            <a:spAutoFit/>
          </a:bodyPr>
          <a:lstStyle/>
          <a:p>
            <a:pPr algn="ctr"/>
            <a:r>
              <a:rPr lang="en-US" sz="800" dirty="0"/>
              <a:t>n = 40</a:t>
            </a:r>
          </a:p>
        </p:txBody>
      </p:sp>
      <p:sp>
        <p:nvSpPr>
          <p:cNvPr id="30" name="TextBox 29">
            <a:extLst>
              <a:ext uri="{FF2B5EF4-FFF2-40B4-BE49-F238E27FC236}">
                <a16:creationId xmlns:a16="http://schemas.microsoft.com/office/drawing/2014/main" id="{963FB1F8-32A0-226D-98A5-6B349520744F}"/>
              </a:ext>
            </a:extLst>
          </p:cNvPr>
          <p:cNvSpPr txBox="1"/>
          <p:nvPr/>
        </p:nvSpPr>
        <p:spPr>
          <a:xfrm>
            <a:off x="2089771" y="666742"/>
            <a:ext cx="1380565" cy="215444"/>
          </a:xfrm>
          <a:prstGeom prst="rect">
            <a:avLst/>
          </a:prstGeom>
          <a:noFill/>
        </p:spPr>
        <p:txBody>
          <a:bodyPr wrap="square" rtlCol="0">
            <a:spAutoFit/>
          </a:bodyPr>
          <a:lstStyle/>
          <a:p>
            <a:pPr algn="ctr"/>
            <a:r>
              <a:rPr lang="en-US" sz="800" dirty="0"/>
              <a:t>n = 165</a:t>
            </a:r>
          </a:p>
        </p:txBody>
      </p:sp>
      <p:sp>
        <p:nvSpPr>
          <p:cNvPr id="31" name="TextBox 30">
            <a:extLst>
              <a:ext uri="{FF2B5EF4-FFF2-40B4-BE49-F238E27FC236}">
                <a16:creationId xmlns:a16="http://schemas.microsoft.com/office/drawing/2014/main" id="{4BC9258F-7516-5CF9-2782-176CD66D0FE8}"/>
              </a:ext>
            </a:extLst>
          </p:cNvPr>
          <p:cNvSpPr txBox="1"/>
          <p:nvPr/>
        </p:nvSpPr>
        <p:spPr>
          <a:xfrm>
            <a:off x="2089771" y="1913627"/>
            <a:ext cx="1380565" cy="215444"/>
          </a:xfrm>
          <a:prstGeom prst="rect">
            <a:avLst/>
          </a:prstGeom>
          <a:noFill/>
        </p:spPr>
        <p:txBody>
          <a:bodyPr wrap="square" rtlCol="0">
            <a:spAutoFit/>
          </a:bodyPr>
          <a:lstStyle/>
          <a:p>
            <a:pPr algn="ctr"/>
            <a:r>
              <a:rPr lang="en-US" sz="800" dirty="0"/>
              <a:t>n = 29</a:t>
            </a:r>
          </a:p>
        </p:txBody>
      </p:sp>
      <p:sp>
        <p:nvSpPr>
          <p:cNvPr id="32" name="TextBox 31">
            <a:extLst>
              <a:ext uri="{FF2B5EF4-FFF2-40B4-BE49-F238E27FC236}">
                <a16:creationId xmlns:a16="http://schemas.microsoft.com/office/drawing/2014/main" id="{8911E189-A563-F26A-94A8-7B9CBD009BF8}"/>
              </a:ext>
            </a:extLst>
          </p:cNvPr>
          <p:cNvSpPr txBox="1"/>
          <p:nvPr/>
        </p:nvSpPr>
        <p:spPr>
          <a:xfrm>
            <a:off x="2920122" y="666742"/>
            <a:ext cx="1380565" cy="215444"/>
          </a:xfrm>
          <a:prstGeom prst="rect">
            <a:avLst/>
          </a:prstGeom>
          <a:noFill/>
        </p:spPr>
        <p:txBody>
          <a:bodyPr wrap="square" rtlCol="0">
            <a:spAutoFit/>
          </a:bodyPr>
          <a:lstStyle/>
          <a:p>
            <a:pPr algn="ctr"/>
            <a:r>
              <a:rPr lang="en-US" sz="800" dirty="0"/>
              <a:t>n = 69</a:t>
            </a:r>
          </a:p>
        </p:txBody>
      </p:sp>
      <p:sp>
        <p:nvSpPr>
          <p:cNvPr id="33" name="TextBox 32">
            <a:extLst>
              <a:ext uri="{FF2B5EF4-FFF2-40B4-BE49-F238E27FC236}">
                <a16:creationId xmlns:a16="http://schemas.microsoft.com/office/drawing/2014/main" id="{22FF2A22-869A-3CB7-3FAB-D78CD8134E4B}"/>
              </a:ext>
            </a:extLst>
          </p:cNvPr>
          <p:cNvSpPr txBox="1"/>
          <p:nvPr/>
        </p:nvSpPr>
        <p:spPr>
          <a:xfrm>
            <a:off x="2920122" y="1904906"/>
            <a:ext cx="1380565" cy="215444"/>
          </a:xfrm>
          <a:prstGeom prst="rect">
            <a:avLst/>
          </a:prstGeom>
          <a:noFill/>
        </p:spPr>
        <p:txBody>
          <a:bodyPr wrap="square" rtlCol="0">
            <a:spAutoFit/>
          </a:bodyPr>
          <a:lstStyle/>
          <a:p>
            <a:pPr algn="ctr"/>
            <a:r>
              <a:rPr lang="en-US" sz="800" dirty="0"/>
              <a:t>n = 63</a:t>
            </a:r>
          </a:p>
        </p:txBody>
      </p:sp>
      <p:sp>
        <p:nvSpPr>
          <p:cNvPr id="34" name="TextBox 33">
            <a:extLst>
              <a:ext uri="{FF2B5EF4-FFF2-40B4-BE49-F238E27FC236}">
                <a16:creationId xmlns:a16="http://schemas.microsoft.com/office/drawing/2014/main" id="{55744C79-6DD5-9B63-CAF1-A0ADBB769CAF}"/>
              </a:ext>
            </a:extLst>
          </p:cNvPr>
          <p:cNvSpPr txBox="1"/>
          <p:nvPr/>
        </p:nvSpPr>
        <p:spPr>
          <a:xfrm>
            <a:off x="445922" y="3564127"/>
            <a:ext cx="1380565" cy="215444"/>
          </a:xfrm>
          <a:prstGeom prst="rect">
            <a:avLst/>
          </a:prstGeom>
          <a:noFill/>
        </p:spPr>
        <p:txBody>
          <a:bodyPr wrap="square" rtlCol="0">
            <a:spAutoFit/>
          </a:bodyPr>
          <a:lstStyle/>
          <a:p>
            <a:pPr algn="ctr"/>
            <a:r>
              <a:rPr lang="en-US" sz="800" dirty="0"/>
              <a:t>n = 53</a:t>
            </a:r>
          </a:p>
        </p:txBody>
      </p:sp>
      <p:sp>
        <p:nvSpPr>
          <p:cNvPr id="35" name="TextBox 34">
            <a:extLst>
              <a:ext uri="{FF2B5EF4-FFF2-40B4-BE49-F238E27FC236}">
                <a16:creationId xmlns:a16="http://schemas.microsoft.com/office/drawing/2014/main" id="{60EDEEFB-05BD-BD6F-F549-B9A2579006E8}"/>
              </a:ext>
            </a:extLst>
          </p:cNvPr>
          <p:cNvSpPr txBox="1"/>
          <p:nvPr/>
        </p:nvSpPr>
        <p:spPr>
          <a:xfrm>
            <a:off x="445922" y="4858010"/>
            <a:ext cx="1380565" cy="215444"/>
          </a:xfrm>
          <a:prstGeom prst="rect">
            <a:avLst/>
          </a:prstGeom>
          <a:noFill/>
        </p:spPr>
        <p:txBody>
          <a:bodyPr wrap="square" rtlCol="0">
            <a:spAutoFit/>
          </a:bodyPr>
          <a:lstStyle/>
          <a:p>
            <a:pPr algn="ctr"/>
            <a:r>
              <a:rPr lang="en-US" sz="800" dirty="0"/>
              <a:t>n = 83</a:t>
            </a:r>
          </a:p>
        </p:txBody>
      </p:sp>
      <p:sp>
        <p:nvSpPr>
          <p:cNvPr id="36" name="TextBox 35">
            <a:extLst>
              <a:ext uri="{FF2B5EF4-FFF2-40B4-BE49-F238E27FC236}">
                <a16:creationId xmlns:a16="http://schemas.microsoft.com/office/drawing/2014/main" id="{A79D2A93-BA33-1A4D-E798-CCE4261256B8}"/>
              </a:ext>
            </a:extLst>
          </p:cNvPr>
          <p:cNvSpPr txBox="1"/>
          <p:nvPr/>
        </p:nvSpPr>
        <p:spPr>
          <a:xfrm>
            <a:off x="1259420" y="4858010"/>
            <a:ext cx="1380565" cy="215444"/>
          </a:xfrm>
          <a:prstGeom prst="rect">
            <a:avLst/>
          </a:prstGeom>
          <a:noFill/>
        </p:spPr>
        <p:txBody>
          <a:bodyPr wrap="square" rtlCol="0">
            <a:spAutoFit/>
          </a:bodyPr>
          <a:lstStyle/>
          <a:p>
            <a:pPr algn="ctr"/>
            <a:r>
              <a:rPr lang="en-US" sz="800" dirty="0"/>
              <a:t>n = 26</a:t>
            </a:r>
          </a:p>
        </p:txBody>
      </p:sp>
      <p:sp>
        <p:nvSpPr>
          <p:cNvPr id="37" name="TextBox 36">
            <a:extLst>
              <a:ext uri="{FF2B5EF4-FFF2-40B4-BE49-F238E27FC236}">
                <a16:creationId xmlns:a16="http://schemas.microsoft.com/office/drawing/2014/main" id="{7191FBCD-4C82-065C-DD76-5D373EBC3D60}"/>
              </a:ext>
            </a:extLst>
          </p:cNvPr>
          <p:cNvSpPr txBox="1"/>
          <p:nvPr/>
        </p:nvSpPr>
        <p:spPr>
          <a:xfrm>
            <a:off x="1259420" y="3564127"/>
            <a:ext cx="1380565" cy="215444"/>
          </a:xfrm>
          <a:prstGeom prst="rect">
            <a:avLst/>
          </a:prstGeom>
          <a:noFill/>
        </p:spPr>
        <p:txBody>
          <a:bodyPr wrap="square" rtlCol="0">
            <a:spAutoFit/>
          </a:bodyPr>
          <a:lstStyle/>
          <a:p>
            <a:pPr algn="ctr"/>
            <a:r>
              <a:rPr lang="en-US" sz="800" dirty="0"/>
              <a:t>n = 89</a:t>
            </a:r>
          </a:p>
        </p:txBody>
      </p:sp>
      <p:sp>
        <p:nvSpPr>
          <p:cNvPr id="38" name="TextBox 37">
            <a:extLst>
              <a:ext uri="{FF2B5EF4-FFF2-40B4-BE49-F238E27FC236}">
                <a16:creationId xmlns:a16="http://schemas.microsoft.com/office/drawing/2014/main" id="{DD226C38-DDA1-E172-3BE6-8D24FB32CDCB}"/>
              </a:ext>
            </a:extLst>
          </p:cNvPr>
          <p:cNvSpPr txBox="1"/>
          <p:nvPr/>
        </p:nvSpPr>
        <p:spPr>
          <a:xfrm>
            <a:off x="2079131" y="3564127"/>
            <a:ext cx="1380565" cy="215444"/>
          </a:xfrm>
          <a:prstGeom prst="rect">
            <a:avLst/>
          </a:prstGeom>
          <a:noFill/>
        </p:spPr>
        <p:txBody>
          <a:bodyPr wrap="square" rtlCol="0">
            <a:spAutoFit/>
          </a:bodyPr>
          <a:lstStyle/>
          <a:p>
            <a:pPr algn="ctr"/>
            <a:r>
              <a:rPr lang="en-US" sz="800" dirty="0"/>
              <a:t>n = 130</a:t>
            </a:r>
          </a:p>
        </p:txBody>
      </p:sp>
      <p:sp>
        <p:nvSpPr>
          <p:cNvPr id="39" name="TextBox 38">
            <a:extLst>
              <a:ext uri="{FF2B5EF4-FFF2-40B4-BE49-F238E27FC236}">
                <a16:creationId xmlns:a16="http://schemas.microsoft.com/office/drawing/2014/main" id="{0FFE97B9-F060-8E86-2F48-11A7BE648978}"/>
              </a:ext>
            </a:extLst>
          </p:cNvPr>
          <p:cNvSpPr txBox="1"/>
          <p:nvPr/>
        </p:nvSpPr>
        <p:spPr>
          <a:xfrm>
            <a:off x="2085342" y="4856063"/>
            <a:ext cx="1380565" cy="215444"/>
          </a:xfrm>
          <a:prstGeom prst="rect">
            <a:avLst/>
          </a:prstGeom>
          <a:noFill/>
        </p:spPr>
        <p:txBody>
          <a:bodyPr wrap="square" rtlCol="0">
            <a:spAutoFit/>
          </a:bodyPr>
          <a:lstStyle/>
          <a:p>
            <a:pPr algn="ctr"/>
            <a:r>
              <a:rPr lang="en-US" sz="800" dirty="0"/>
              <a:t>n = 84</a:t>
            </a:r>
          </a:p>
        </p:txBody>
      </p:sp>
      <p:sp>
        <p:nvSpPr>
          <p:cNvPr id="40" name="TextBox 39">
            <a:extLst>
              <a:ext uri="{FF2B5EF4-FFF2-40B4-BE49-F238E27FC236}">
                <a16:creationId xmlns:a16="http://schemas.microsoft.com/office/drawing/2014/main" id="{04F90B66-CC3C-316F-8779-0D6CCCF8779A}"/>
              </a:ext>
            </a:extLst>
          </p:cNvPr>
          <p:cNvSpPr txBox="1"/>
          <p:nvPr/>
        </p:nvSpPr>
        <p:spPr>
          <a:xfrm>
            <a:off x="2874432" y="3564127"/>
            <a:ext cx="1380565" cy="215444"/>
          </a:xfrm>
          <a:prstGeom prst="rect">
            <a:avLst/>
          </a:prstGeom>
          <a:noFill/>
        </p:spPr>
        <p:txBody>
          <a:bodyPr wrap="square" rtlCol="0">
            <a:spAutoFit/>
          </a:bodyPr>
          <a:lstStyle/>
          <a:p>
            <a:pPr algn="ctr"/>
            <a:r>
              <a:rPr lang="en-US" sz="800" dirty="0"/>
              <a:t>n = 100</a:t>
            </a:r>
          </a:p>
        </p:txBody>
      </p:sp>
      <p:sp>
        <p:nvSpPr>
          <p:cNvPr id="41" name="TextBox 40">
            <a:extLst>
              <a:ext uri="{FF2B5EF4-FFF2-40B4-BE49-F238E27FC236}">
                <a16:creationId xmlns:a16="http://schemas.microsoft.com/office/drawing/2014/main" id="{7ACDAB8F-4FB4-8A61-4FCB-376739882A2A}"/>
              </a:ext>
            </a:extLst>
          </p:cNvPr>
          <p:cNvSpPr txBox="1"/>
          <p:nvPr/>
        </p:nvSpPr>
        <p:spPr>
          <a:xfrm>
            <a:off x="2874432" y="4852323"/>
            <a:ext cx="1380565" cy="215444"/>
          </a:xfrm>
          <a:prstGeom prst="rect">
            <a:avLst/>
          </a:prstGeom>
          <a:noFill/>
        </p:spPr>
        <p:txBody>
          <a:bodyPr wrap="square" rtlCol="0">
            <a:spAutoFit/>
          </a:bodyPr>
          <a:lstStyle/>
          <a:p>
            <a:pPr algn="ctr"/>
            <a:r>
              <a:rPr lang="en-US" sz="800" dirty="0"/>
              <a:t>n = 28</a:t>
            </a:r>
          </a:p>
        </p:txBody>
      </p:sp>
      <p:sp>
        <p:nvSpPr>
          <p:cNvPr id="42" name="TextBox 41">
            <a:extLst>
              <a:ext uri="{FF2B5EF4-FFF2-40B4-BE49-F238E27FC236}">
                <a16:creationId xmlns:a16="http://schemas.microsoft.com/office/drawing/2014/main" id="{3D18A7C4-E6EF-F479-6909-86E1332CBF6F}"/>
              </a:ext>
            </a:extLst>
          </p:cNvPr>
          <p:cNvSpPr txBox="1"/>
          <p:nvPr/>
        </p:nvSpPr>
        <p:spPr>
          <a:xfrm rot="16200000">
            <a:off x="-53578" y="1218421"/>
            <a:ext cx="1095353"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43" name="TextBox 42">
            <a:extLst>
              <a:ext uri="{FF2B5EF4-FFF2-40B4-BE49-F238E27FC236}">
                <a16:creationId xmlns:a16="http://schemas.microsoft.com/office/drawing/2014/main" id="{D02C92ED-5320-EA3C-71C5-D3D0B447DA26}"/>
              </a:ext>
            </a:extLst>
          </p:cNvPr>
          <p:cNvSpPr txBox="1"/>
          <p:nvPr/>
        </p:nvSpPr>
        <p:spPr>
          <a:xfrm rot="16200000">
            <a:off x="-53442" y="2475221"/>
            <a:ext cx="1095081"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44" name="TextBox 43">
            <a:extLst>
              <a:ext uri="{FF2B5EF4-FFF2-40B4-BE49-F238E27FC236}">
                <a16:creationId xmlns:a16="http://schemas.microsoft.com/office/drawing/2014/main" id="{A2ED3322-5F5D-A4DB-A3EA-65F97EEE76EB}"/>
              </a:ext>
            </a:extLst>
          </p:cNvPr>
          <p:cNvSpPr txBox="1"/>
          <p:nvPr/>
        </p:nvSpPr>
        <p:spPr>
          <a:xfrm rot="16200000">
            <a:off x="-59597" y="4102284"/>
            <a:ext cx="1095353"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45" name="TextBox 44">
            <a:extLst>
              <a:ext uri="{FF2B5EF4-FFF2-40B4-BE49-F238E27FC236}">
                <a16:creationId xmlns:a16="http://schemas.microsoft.com/office/drawing/2014/main" id="{0436B19B-32BA-E77D-53C6-8D9386A1C809}"/>
              </a:ext>
            </a:extLst>
          </p:cNvPr>
          <p:cNvSpPr txBox="1"/>
          <p:nvPr/>
        </p:nvSpPr>
        <p:spPr>
          <a:xfrm rot="16200000">
            <a:off x="-59461" y="5359084"/>
            <a:ext cx="1095081"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46" name="TextBox 45">
            <a:extLst>
              <a:ext uri="{FF2B5EF4-FFF2-40B4-BE49-F238E27FC236}">
                <a16:creationId xmlns:a16="http://schemas.microsoft.com/office/drawing/2014/main" id="{D3A4CB2D-2356-9332-6EAC-A7221DFA6036}"/>
              </a:ext>
            </a:extLst>
          </p:cNvPr>
          <p:cNvSpPr txBox="1"/>
          <p:nvPr/>
        </p:nvSpPr>
        <p:spPr>
          <a:xfrm>
            <a:off x="-19438" y="-26393"/>
            <a:ext cx="1698778" cy="215444"/>
          </a:xfrm>
          <a:prstGeom prst="rect">
            <a:avLst/>
          </a:prstGeom>
          <a:noFill/>
        </p:spPr>
        <p:txBody>
          <a:bodyPr wrap="square" rtlCol="0">
            <a:spAutoFit/>
          </a:bodyPr>
          <a:lstStyle/>
          <a:p>
            <a:r>
              <a:rPr lang="en-US" sz="800" b="1" dirty="0"/>
              <a:t>Supplementary Figure S4</a:t>
            </a:r>
          </a:p>
        </p:txBody>
      </p:sp>
      <p:sp>
        <p:nvSpPr>
          <p:cNvPr id="47" name="TextBox 46">
            <a:extLst>
              <a:ext uri="{FF2B5EF4-FFF2-40B4-BE49-F238E27FC236}">
                <a16:creationId xmlns:a16="http://schemas.microsoft.com/office/drawing/2014/main" id="{4D5F4C84-D607-26F6-EA29-9D65DD45E7AD}"/>
              </a:ext>
            </a:extLst>
          </p:cNvPr>
          <p:cNvSpPr txBox="1"/>
          <p:nvPr/>
        </p:nvSpPr>
        <p:spPr>
          <a:xfrm>
            <a:off x="62079" y="8200849"/>
            <a:ext cx="6808228" cy="553998"/>
          </a:xfrm>
          <a:prstGeom prst="rect">
            <a:avLst/>
          </a:prstGeom>
          <a:noFill/>
        </p:spPr>
        <p:txBody>
          <a:bodyPr wrap="square" rtlCol="0">
            <a:spAutoFit/>
          </a:bodyPr>
          <a:lstStyle/>
          <a:p>
            <a:r>
              <a:rPr lang="en-US" sz="1000" b="1" dirty="0"/>
              <a:t>Supplementary Figure S4. NPG scores and therapeutic response status. </a:t>
            </a:r>
            <a:r>
              <a:rPr lang="en-US" sz="1000" dirty="0"/>
              <a:t>Box plots compare NPG scores between </a:t>
            </a:r>
            <a:r>
              <a:rPr lang="en-US" sz="1000" dirty="0" err="1"/>
              <a:t>pCR</a:t>
            </a:r>
            <a:r>
              <a:rPr lang="en-US" sz="1000" dirty="0"/>
              <a:t> and non-</a:t>
            </a:r>
            <a:r>
              <a:rPr lang="en-US" sz="1000" dirty="0" err="1"/>
              <a:t>pCR</a:t>
            </a:r>
            <a:r>
              <a:rPr lang="en-US" sz="1000" dirty="0"/>
              <a:t> patients in seven neoadjuvant chemotherapy cohorts. P values were calculated using the Wilcoxon rank-sum test.</a:t>
            </a:r>
          </a:p>
        </p:txBody>
      </p:sp>
    </p:spTree>
    <p:extLst>
      <p:ext uri="{BB962C8B-B14F-4D97-AF65-F5344CB8AC3E}">
        <p14:creationId xmlns:p14="http://schemas.microsoft.com/office/powerpoint/2010/main" val="2086482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5EFCE7C-4458-F790-B5F8-66287C8D1DDA}"/>
              </a:ext>
            </a:extLst>
          </p:cNvPr>
          <p:cNvPicPr>
            <a:picLocks noChangeAspect="1"/>
          </p:cNvPicPr>
          <p:nvPr/>
        </p:nvPicPr>
        <p:blipFill>
          <a:blip r:embed="rId2">
            <a:extLst>
              <a:ext uri="{28A0092B-C50C-407E-A947-70E740481C1C}">
                <a14:useLocalDpi xmlns:a14="http://schemas.microsoft.com/office/drawing/2010/main" val="0"/>
              </a:ext>
            </a:extLst>
          </a:blip>
          <a:srcRect t="11253"/>
          <a:stretch>
            <a:fillRect/>
          </a:stretch>
        </p:blipFill>
        <p:spPr>
          <a:xfrm>
            <a:off x="4157418" y="3306032"/>
            <a:ext cx="1352330" cy="1371600"/>
          </a:xfrm>
          <a:prstGeom prst="rect">
            <a:avLst/>
          </a:prstGeom>
        </p:spPr>
      </p:pic>
      <p:sp>
        <p:nvSpPr>
          <p:cNvPr id="65" name="Rectangle 64">
            <a:extLst>
              <a:ext uri="{FF2B5EF4-FFF2-40B4-BE49-F238E27FC236}">
                <a16:creationId xmlns:a16="http://schemas.microsoft.com/office/drawing/2014/main" id="{C8CF7801-4F92-EA96-6E72-B8806869D710}"/>
              </a:ext>
            </a:extLst>
          </p:cNvPr>
          <p:cNvSpPr/>
          <p:nvPr/>
        </p:nvSpPr>
        <p:spPr>
          <a:xfrm>
            <a:off x="4445759" y="3999335"/>
            <a:ext cx="291152" cy="55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D4D4B2F-8F9F-E14B-1967-1ADCD8B07D3C}"/>
              </a:ext>
            </a:extLst>
          </p:cNvPr>
          <p:cNvSpPr txBox="1"/>
          <p:nvPr/>
        </p:nvSpPr>
        <p:spPr>
          <a:xfrm>
            <a:off x="876012" y="130242"/>
            <a:ext cx="1380565" cy="215444"/>
          </a:xfrm>
          <a:prstGeom prst="rect">
            <a:avLst/>
          </a:prstGeom>
          <a:noFill/>
          <a:ln>
            <a:noFill/>
          </a:ln>
        </p:spPr>
        <p:txBody>
          <a:bodyPr wrap="square" rtlCol="0">
            <a:spAutoFit/>
          </a:bodyPr>
          <a:lstStyle/>
          <a:p>
            <a:pPr algn="ctr"/>
            <a:r>
              <a:rPr lang="en-US" sz="800" b="1" dirty="0"/>
              <a:t>OS</a:t>
            </a:r>
          </a:p>
        </p:txBody>
      </p:sp>
      <p:sp>
        <p:nvSpPr>
          <p:cNvPr id="5" name="TextBox 4">
            <a:extLst>
              <a:ext uri="{FF2B5EF4-FFF2-40B4-BE49-F238E27FC236}">
                <a16:creationId xmlns:a16="http://schemas.microsoft.com/office/drawing/2014/main" id="{EB3F6522-FDBA-8EB4-342A-EF0E24A6404A}"/>
              </a:ext>
            </a:extLst>
          </p:cNvPr>
          <p:cNvSpPr txBox="1"/>
          <p:nvPr/>
        </p:nvSpPr>
        <p:spPr>
          <a:xfrm>
            <a:off x="2591368" y="130242"/>
            <a:ext cx="1380565" cy="215444"/>
          </a:xfrm>
          <a:prstGeom prst="rect">
            <a:avLst/>
          </a:prstGeom>
          <a:noFill/>
          <a:ln>
            <a:noFill/>
          </a:ln>
        </p:spPr>
        <p:txBody>
          <a:bodyPr wrap="square" rtlCol="0">
            <a:spAutoFit/>
          </a:bodyPr>
          <a:lstStyle/>
          <a:p>
            <a:pPr algn="ctr"/>
            <a:r>
              <a:rPr lang="en-US" sz="800" b="1" dirty="0"/>
              <a:t>DSS</a:t>
            </a:r>
          </a:p>
        </p:txBody>
      </p:sp>
      <p:sp>
        <p:nvSpPr>
          <p:cNvPr id="6" name="TextBox 5">
            <a:extLst>
              <a:ext uri="{FF2B5EF4-FFF2-40B4-BE49-F238E27FC236}">
                <a16:creationId xmlns:a16="http://schemas.microsoft.com/office/drawing/2014/main" id="{3909DCC6-055C-C4C1-08F8-9CA12DDAF070}"/>
              </a:ext>
            </a:extLst>
          </p:cNvPr>
          <p:cNvSpPr txBox="1"/>
          <p:nvPr/>
        </p:nvSpPr>
        <p:spPr>
          <a:xfrm>
            <a:off x="4216231" y="130242"/>
            <a:ext cx="1380565" cy="215444"/>
          </a:xfrm>
          <a:prstGeom prst="rect">
            <a:avLst/>
          </a:prstGeom>
          <a:noFill/>
          <a:ln>
            <a:noFill/>
          </a:ln>
        </p:spPr>
        <p:txBody>
          <a:bodyPr wrap="square" rtlCol="0">
            <a:spAutoFit/>
          </a:bodyPr>
          <a:lstStyle/>
          <a:p>
            <a:pPr algn="ctr"/>
            <a:r>
              <a:rPr lang="en-US" sz="800" b="1" dirty="0"/>
              <a:t>DFS</a:t>
            </a:r>
          </a:p>
        </p:txBody>
      </p:sp>
      <p:grpSp>
        <p:nvGrpSpPr>
          <p:cNvPr id="7" name="Group 6">
            <a:extLst>
              <a:ext uri="{FF2B5EF4-FFF2-40B4-BE49-F238E27FC236}">
                <a16:creationId xmlns:a16="http://schemas.microsoft.com/office/drawing/2014/main" id="{C859F059-C37B-AB1C-FC2C-9AABD64B5F57}"/>
              </a:ext>
            </a:extLst>
          </p:cNvPr>
          <p:cNvGrpSpPr/>
          <p:nvPr/>
        </p:nvGrpSpPr>
        <p:grpSpPr>
          <a:xfrm>
            <a:off x="2631590" y="6512152"/>
            <a:ext cx="2185342" cy="215444"/>
            <a:chOff x="5146325" y="5538353"/>
            <a:chExt cx="2443324" cy="313000"/>
          </a:xfrm>
        </p:grpSpPr>
        <p:pic>
          <p:nvPicPr>
            <p:cNvPr id="8" name="Picture 7">
              <a:extLst>
                <a:ext uri="{FF2B5EF4-FFF2-40B4-BE49-F238E27FC236}">
                  <a16:creationId xmlns:a16="http://schemas.microsoft.com/office/drawing/2014/main" id="{8D1EB434-A525-45A2-4B4A-F0C3773D56A3}"/>
                </a:ext>
              </a:extLst>
            </p:cNvPr>
            <p:cNvPicPr>
              <a:picLocks noChangeAspect="1"/>
            </p:cNvPicPr>
            <p:nvPr/>
          </p:nvPicPr>
          <p:blipFill>
            <a:blip r:embed="rId3"/>
            <a:srcRect l="24701" t="-1328" b="-1"/>
            <a:stretch>
              <a:fillRect/>
            </a:stretch>
          </p:blipFill>
          <p:spPr>
            <a:xfrm>
              <a:off x="6302269" y="5538353"/>
              <a:ext cx="1287380" cy="313000"/>
            </a:xfrm>
            <a:prstGeom prst="rect">
              <a:avLst/>
            </a:prstGeom>
          </p:spPr>
        </p:pic>
        <p:sp>
          <p:nvSpPr>
            <p:cNvPr id="9" name="TextBox 8">
              <a:extLst>
                <a:ext uri="{FF2B5EF4-FFF2-40B4-BE49-F238E27FC236}">
                  <a16:creationId xmlns:a16="http://schemas.microsoft.com/office/drawing/2014/main" id="{AB313DB3-3D74-5D2D-1C24-E111D5124FC6}"/>
                </a:ext>
              </a:extLst>
            </p:cNvPr>
            <p:cNvSpPr txBox="1"/>
            <p:nvPr/>
          </p:nvSpPr>
          <p:spPr>
            <a:xfrm>
              <a:off x="5146325" y="5538353"/>
              <a:ext cx="1380565" cy="313000"/>
            </a:xfrm>
            <a:prstGeom prst="rect">
              <a:avLst/>
            </a:prstGeom>
            <a:noFill/>
            <a:ln>
              <a:noFill/>
            </a:ln>
          </p:spPr>
          <p:txBody>
            <a:bodyPr wrap="square" rtlCol="0">
              <a:spAutoFit/>
            </a:bodyPr>
            <a:lstStyle/>
            <a:p>
              <a:pPr algn="ctr"/>
              <a:r>
                <a:rPr lang="en-US" sz="800" dirty="0"/>
                <a:t>NPG score</a:t>
              </a:r>
            </a:p>
          </p:txBody>
        </p:sp>
      </p:grpSp>
      <p:pic>
        <p:nvPicPr>
          <p:cNvPr id="10" name="Picture 9">
            <a:extLst>
              <a:ext uri="{FF2B5EF4-FFF2-40B4-BE49-F238E27FC236}">
                <a16:creationId xmlns:a16="http://schemas.microsoft.com/office/drawing/2014/main" id="{65BD9DC5-756E-B7F2-0741-CD319483B3AD}"/>
              </a:ext>
            </a:extLst>
          </p:cNvPr>
          <p:cNvPicPr>
            <a:picLocks noChangeAspect="1"/>
          </p:cNvPicPr>
          <p:nvPr/>
        </p:nvPicPr>
        <p:blipFill>
          <a:blip r:embed="rId4">
            <a:extLst>
              <a:ext uri="{28A0092B-C50C-407E-A947-70E740481C1C}">
                <a14:useLocalDpi xmlns:a14="http://schemas.microsoft.com/office/drawing/2010/main" val="0"/>
              </a:ext>
            </a:extLst>
          </a:blip>
          <a:srcRect t="11591"/>
          <a:stretch>
            <a:fillRect/>
          </a:stretch>
        </p:blipFill>
        <p:spPr>
          <a:xfrm>
            <a:off x="891247" y="336282"/>
            <a:ext cx="1357500" cy="1371600"/>
          </a:xfrm>
          <a:prstGeom prst="rect">
            <a:avLst/>
          </a:prstGeom>
        </p:spPr>
      </p:pic>
      <p:pic>
        <p:nvPicPr>
          <p:cNvPr id="11" name="Picture 10">
            <a:extLst>
              <a:ext uri="{FF2B5EF4-FFF2-40B4-BE49-F238E27FC236}">
                <a16:creationId xmlns:a16="http://schemas.microsoft.com/office/drawing/2014/main" id="{37E02915-1415-C469-3B88-F2AC46F43299}"/>
              </a:ext>
            </a:extLst>
          </p:cNvPr>
          <p:cNvPicPr>
            <a:picLocks noChangeAspect="1"/>
          </p:cNvPicPr>
          <p:nvPr/>
        </p:nvPicPr>
        <p:blipFill>
          <a:blip r:embed="rId5">
            <a:extLst>
              <a:ext uri="{28A0092B-C50C-407E-A947-70E740481C1C}">
                <a14:useLocalDpi xmlns:a14="http://schemas.microsoft.com/office/drawing/2010/main" val="0"/>
              </a:ext>
            </a:extLst>
          </a:blip>
          <a:srcRect t="11253"/>
          <a:stretch>
            <a:fillRect/>
          </a:stretch>
        </p:blipFill>
        <p:spPr>
          <a:xfrm>
            <a:off x="891248" y="1721208"/>
            <a:ext cx="1352332" cy="1371600"/>
          </a:xfrm>
          <a:prstGeom prst="rect">
            <a:avLst/>
          </a:prstGeom>
        </p:spPr>
      </p:pic>
      <p:pic>
        <p:nvPicPr>
          <p:cNvPr id="12" name="Picture 11">
            <a:extLst>
              <a:ext uri="{FF2B5EF4-FFF2-40B4-BE49-F238E27FC236}">
                <a16:creationId xmlns:a16="http://schemas.microsoft.com/office/drawing/2014/main" id="{32D34B63-15E8-68EC-E141-ED3EEA032EC0}"/>
              </a:ext>
            </a:extLst>
          </p:cNvPr>
          <p:cNvPicPr>
            <a:picLocks noChangeAspect="1"/>
          </p:cNvPicPr>
          <p:nvPr/>
        </p:nvPicPr>
        <p:blipFill>
          <a:blip r:embed="rId6">
            <a:extLst>
              <a:ext uri="{28A0092B-C50C-407E-A947-70E740481C1C}">
                <a14:useLocalDpi xmlns:a14="http://schemas.microsoft.com/office/drawing/2010/main" val="0"/>
              </a:ext>
            </a:extLst>
          </a:blip>
          <a:srcRect t="11591"/>
          <a:stretch>
            <a:fillRect/>
          </a:stretch>
        </p:blipFill>
        <p:spPr>
          <a:xfrm>
            <a:off x="2507891" y="336281"/>
            <a:ext cx="1357499" cy="1371600"/>
          </a:xfrm>
          <a:prstGeom prst="rect">
            <a:avLst/>
          </a:prstGeom>
        </p:spPr>
      </p:pic>
      <p:pic>
        <p:nvPicPr>
          <p:cNvPr id="13" name="Picture 12">
            <a:extLst>
              <a:ext uri="{FF2B5EF4-FFF2-40B4-BE49-F238E27FC236}">
                <a16:creationId xmlns:a16="http://schemas.microsoft.com/office/drawing/2014/main" id="{AC59CDFC-B284-492F-D83E-BD22E00333D9}"/>
              </a:ext>
            </a:extLst>
          </p:cNvPr>
          <p:cNvPicPr>
            <a:picLocks noChangeAspect="1"/>
          </p:cNvPicPr>
          <p:nvPr/>
        </p:nvPicPr>
        <p:blipFill>
          <a:blip r:embed="rId7">
            <a:extLst>
              <a:ext uri="{28A0092B-C50C-407E-A947-70E740481C1C}">
                <a14:useLocalDpi xmlns:a14="http://schemas.microsoft.com/office/drawing/2010/main" val="0"/>
              </a:ext>
            </a:extLst>
          </a:blip>
          <a:srcRect t="11253"/>
          <a:stretch>
            <a:fillRect/>
          </a:stretch>
        </p:blipFill>
        <p:spPr>
          <a:xfrm>
            <a:off x="2524333" y="1721208"/>
            <a:ext cx="1352332" cy="1371600"/>
          </a:xfrm>
          <a:prstGeom prst="rect">
            <a:avLst/>
          </a:prstGeom>
        </p:spPr>
      </p:pic>
      <p:pic>
        <p:nvPicPr>
          <p:cNvPr id="14" name="Picture 13">
            <a:extLst>
              <a:ext uri="{FF2B5EF4-FFF2-40B4-BE49-F238E27FC236}">
                <a16:creationId xmlns:a16="http://schemas.microsoft.com/office/drawing/2014/main" id="{4D8CB538-94D2-6470-414F-681DCF48754C}"/>
              </a:ext>
            </a:extLst>
          </p:cNvPr>
          <p:cNvPicPr>
            <a:picLocks noChangeAspect="1"/>
          </p:cNvPicPr>
          <p:nvPr/>
        </p:nvPicPr>
        <p:blipFill>
          <a:blip r:embed="rId8">
            <a:extLst>
              <a:ext uri="{28A0092B-C50C-407E-A947-70E740481C1C}">
                <a14:useLocalDpi xmlns:a14="http://schemas.microsoft.com/office/drawing/2010/main" val="0"/>
              </a:ext>
            </a:extLst>
          </a:blip>
          <a:srcRect t="11591"/>
          <a:stretch>
            <a:fillRect/>
          </a:stretch>
        </p:blipFill>
        <p:spPr>
          <a:xfrm>
            <a:off x="4124532" y="336280"/>
            <a:ext cx="1357498" cy="1371600"/>
          </a:xfrm>
          <a:prstGeom prst="rect">
            <a:avLst/>
          </a:prstGeom>
        </p:spPr>
      </p:pic>
      <p:pic>
        <p:nvPicPr>
          <p:cNvPr id="15" name="Picture 14">
            <a:extLst>
              <a:ext uri="{FF2B5EF4-FFF2-40B4-BE49-F238E27FC236}">
                <a16:creationId xmlns:a16="http://schemas.microsoft.com/office/drawing/2014/main" id="{CC40572B-9789-518E-2F82-8AF3E0C41A25}"/>
              </a:ext>
            </a:extLst>
          </p:cNvPr>
          <p:cNvPicPr>
            <a:picLocks noChangeAspect="1"/>
          </p:cNvPicPr>
          <p:nvPr/>
        </p:nvPicPr>
        <p:blipFill>
          <a:blip r:embed="rId9">
            <a:extLst>
              <a:ext uri="{28A0092B-C50C-407E-A947-70E740481C1C}">
                <a14:useLocalDpi xmlns:a14="http://schemas.microsoft.com/office/drawing/2010/main" val="0"/>
              </a:ext>
            </a:extLst>
          </a:blip>
          <a:srcRect t="11253"/>
          <a:stretch>
            <a:fillRect/>
          </a:stretch>
        </p:blipFill>
        <p:spPr>
          <a:xfrm>
            <a:off x="4157418" y="1721208"/>
            <a:ext cx="1352332" cy="1371600"/>
          </a:xfrm>
          <a:prstGeom prst="rect">
            <a:avLst/>
          </a:prstGeom>
        </p:spPr>
      </p:pic>
      <p:pic>
        <p:nvPicPr>
          <p:cNvPr id="16" name="Picture 15">
            <a:extLst>
              <a:ext uri="{FF2B5EF4-FFF2-40B4-BE49-F238E27FC236}">
                <a16:creationId xmlns:a16="http://schemas.microsoft.com/office/drawing/2014/main" id="{B135ABA1-2AD3-151A-ABFC-E50FD87A6584}"/>
              </a:ext>
            </a:extLst>
          </p:cNvPr>
          <p:cNvPicPr>
            <a:picLocks noChangeAspect="1"/>
          </p:cNvPicPr>
          <p:nvPr/>
        </p:nvPicPr>
        <p:blipFill>
          <a:blip r:embed="rId10">
            <a:extLst>
              <a:ext uri="{28A0092B-C50C-407E-A947-70E740481C1C}">
                <a14:useLocalDpi xmlns:a14="http://schemas.microsoft.com/office/drawing/2010/main" val="0"/>
              </a:ext>
            </a:extLst>
          </a:blip>
          <a:srcRect t="11253"/>
          <a:stretch>
            <a:fillRect/>
          </a:stretch>
        </p:blipFill>
        <p:spPr>
          <a:xfrm>
            <a:off x="891249" y="3298871"/>
            <a:ext cx="1352331" cy="1371600"/>
          </a:xfrm>
          <a:prstGeom prst="rect">
            <a:avLst/>
          </a:prstGeom>
        </p:spPr>
      </p:pic>
      <p:pic>
        <p:nvPicPr>
          <p:cNvPr id="17" name="Picture 16">
            <a:extLst>
              <a:ext uri="{FF2B5EF4-FFF2-40B4-BE49-F238E27FC236}">
                <a16:creationId xmlns:a16="http://schemas.microsoft.com/office/drawing/2014/main" id="{7F80E05F-8C2F-CD3E-B01D-1D9D402012D4}"/>
              </a:ext>
            </a:extLst>
          </p:cNvPr>
          <p:cNvPicPr>
            <a:picLocks noChangeAspect="1"/>
          </p:cNvPicPr>
          <p:nvPr/>
        </p:nvPicPr>
        <p:blipFill>
          <a:blip r:embed="rId11">
            <a:extLst>
              <a:ext uri="{28A0092B-C50C-407E-A947-70E740481C1C}">
                <a14:useLocalDpi xmlns:a14="http://schemas.microsoft.com/office/drawing/2010/main" val="0"/>
              </a:ext>
            </a:extLst>
          </a:blip>
          <a:srcRect t="11253"/>
          <a:stretch>
            <a:fillRect/>
          </a:stretch>
        </p:blipFill>
        <p:spPr>
          <a:xfrm>
            <a:off x="881245" y="4695367"/>
            <a:ext cx="1352331" cy="1371600"/>
          </a:xfrm>
          <a:prstGeom prst="rect">
            <a:avLst/>
          </a:prstGeom>
        </p:spPr>
      </p:pic>
      <p:pic>
        <p:nvPicPr>
          <p:cNvPr id="18" name="Picture 17">
            <a:extLst>
              <a:ext uri="{FF2B5EF4-FFF2-40B4-BE49-F238E27FC236}">
                <a16:creationId xmlns:a16="http://schemas.microsoft.com/office/drawing/2014/main" id="{DEB0560C-0225-D86E-2A1A-6C6487DBD300}"/>
              </a:ext>
            </a:extLst>
          </p:cNvPr>
          <p:cNvPicPr>
            <a:picLocks noChangeAspect="1"/>
          </p:cNvPicPr>
          <p:nvPr/>
        </p:nvPicPr>
        <p:blipFill>
          <a:blip r:embed="rId12">
            <a:extLst>
              <a:ext uri="{28A0092B-C50C-407E-A947-70E740481C1C}">
                <a14:useLocalDpi xmlns:a14="http://schemas.microsoft.com/office/drawing/2010/main" val="0"/>
              </a:ext>
            </a:extLst>
          </a:blip>
          <a:srcRect t="11253"/>
          <a:stretch>
            <a:fillRect/>
          </a:stretch>
        </p:blipFill>
        <p:spPr>
          <a:xfrm>
            <a:off x="2524335" y="3298871"/>
            <a:ext cx="1352330" cy="1371600"/>
          </a:xfrm>
          <a:prstGeom prst="rect">
            <a:avLst/>
          </a:prstGeom>
        </p:spPr>
      </p:pic>
      <p:pic>
        <p:nvPicPr>
          <p:cNvPr id="19" name="Picture 18">
            <a:extLst>
              <a:ext uri="{FF2B5EF4-FFF2-40B4-BE49-F238E27FC236}">
                <a16:creationId xmlns:a16="http://schemas.microsoft.com/office/drawing/2014/main" id="{A75D0816-65E0-BB6A-3E03-921034E6F44A}"/>
              </a:ext>
            </a:extLst>
          </p:cNvPr>
          <p:cNvPicPr>
            <a:picLocks noChangeAspect="1"/>
          </p:cNvPicPr>
          <p:nvPr/>
        </p:nvPicPr>
        <p:blipFill>
          <a:blip r:embed="rId13">
            <a:extLst>
              <a:ext uri="{28A0092B-C50C-407E-A947-70E740481C1C}">
                <a14:useLocalDpi xmlns:a14="http://schemas.microsoft.com/office/drawing/2010/main" val="0"/>
              </a:ext>
            </a:extLst>
          </a:blip>
          <a:srcRect t="11253"/>
          <a:stretch>
            <a:fillRect/>
          </a:stretch>
        </p:blipFill>
        <p:spPr>
          <a:xfrm>
            <a:off x="2512866" y="4695367"/>
            <a:ext cx="1352330" cy="1371600"/>
          </a:xfrm>
          <a:prstGeom prst="rect">
            <a:avLst/>
          </a:prstGeom>
        </p:spPr>
      </p:pic>
      <p:pic>
        <p:nvPicPr>
          <p:cNvPr id="21" name="Picture 20">
            <a:extLst>
              <a:ext uri="{FF2B5EF4-FFF2-40B4-BE49-F238E27FC236}">
                <a16:creationId xmlns:a16="http://schemas.microsoft.com/office/drawing/2014/main" id="{4A61E601-33E8-0907-955D-21A0695B5BFB}"/>
              </a:ext>
            </a:extLst>
          </p:cNvPr>
          <p:cNvPicPr>
            <a:picLocks noChangeAspect="1"/>
          </p:cNvPicPr>
          <p:nvPr/>
        </p:nvPicPr>
        <p:blipFill>
          <a:blip r:embed="rId14">
            <a:extLst>
              <a:ext uri="{28A0092B-C50C-407E-A947-70E740481C1C}">
                <a14:useLocalDpi xmlns:a14="http://schemas.microsoft.com/office/drawing/2010/main" val="0"/>
              </a:ext>
            </a:extLst>
          </a:blip>
          <a:srcRect t="11253"/>
          <a:stretch>
            <a:fillRect/>
          </a:stretch>
        </p:blipFill>
        <p:spPr>
          <a:xfrm>
            <a:off x="4157418" y="4695367"/>
            <a:ext cx="1352330" cy="1371600"/>
          </a:xfrm>
          <a:prstGeom prst="rect">
            <a:avLst/>
          </a:prstGeom>
        </p:spPr>
      </p:pic>
      <p:pic>
        <p:nvPicPr>
          <p:cNvPr id="22" name="Picture 21">
            <a:extLst>
              <a:ext uri="{FF2B5EF4-FFF2-40B4-BE49-F238E27FC236}">
                <a16:creationId xmlns:a16="http://schemas.microsoft.com/office/drawing/2014/main" id="{2CFA5F88-512A-7648-B78C-F2C8BEA45ED7}"/>
              </a:ext>
            </a:extLst>
          </p:cNvPr>
          <p:cNvPicPr>
            <a:picLocks noChangeAspect="1"/>
          </p:cNvPicPr>
          <p:nvPr/>
        </p:nvPicPr>
        <p:blipFill>
          <a:blip r:embed="rId15">
            <a:extLst>
              <a:ext uri="{28A0092B-C50C-407E-A947-70E740481C1C}">
                <a14:useLocalDpi xmlns:a14="http://schemas.microsoft.com/office/drawing/2010/main" val="0"/>
              </a:ext>
            </a:extLst>
          </a:blip>
          <a:srcRect t="11253"/>
          <a:stretch>
            <a:fillRect/>
          </a:stretch>
        </p:blipFill>
        <p:spPr>
          <a:xfrm>
            <a:off x="881245" y="6276069"/>
            <a:ext cx="1352329" cy="1371600"/>
          </a:xfrm>
          <a:prstGeom prst="rect">
            <a:avLst/>
          </a:prstGeom>
        </p:spPr>
      </p:pic>
      <p:pic>
        <p:nvPicPr>
          <p:cNvPr id="23" name="Picture 22">
            <a:extLst>
              <a:ext uri="{FF2B5EF4-FFF2-40B4-BE49-F238E27FC236}">
                <a16:creationId xmlns:a16="http://schemas.microsoft.com/office/drawing/2014/main" id="{70CEAF4E-65D3-ABA6-263E-0DC9A5EE90AD}"/>
              </a:ext>
            </a:extLst>
          </p:cNvPr>
          <p:cNvPicPr>
            <a:picLocks noChangeAspect="1"/>
          </p:cNvPicPr>
          <p:nvPr/>
        </p:nvPicPr>
        <p:blipFill>
          <a:blip r:embed="rId16">
            <a:extLst>
              <a:ext uri="{28A0092B-C50C-407E-A947-70E740481C1C}">
                <a14:useLocalDpi xmlns:a14="http://schemas.microsoft.com/office/drawing/2010/main" val="0"/>
              </a:ext>
            </a:extLst>
          </a:blip>
          <a:srcRect t="11253"/>
          <a:stretch>
            <a:fillRect/>
          </a:stretch>
        </p:blipFill>
        <p:spPr>
          <a:xfrm>
            <a:off x="881244" y="7623659"/>
            <a:ext cx="1352329" cy="1371600"/>
          </a:xfrm>
          <a:prstGeom prst="rect">
            <a:avLst/>
          </a:prstGeom>
        </p:spPr>
      </p:pic>
      <p:sp>
        <p:nvSpPr>
          <p:cNvPr id="24" name="TextBox 23">
            <a:extLst>
              <a:ext uri="{FF2B5EF4-FFF2-40B4-BE49-F238E27FC236}">
                <a16:creationId xmlns:a16="http://schemas.microsoft.com/office/drawing/2014/main" id="{EE8F9DD9-22FE-C44D-F9DF-2DFC26B2D46A}"/>
              </a:ext>
            </a:extLst>
          </p:cNvPr>
          <p:cNvSpPr txBox="1"/>
          <p:nvPr/>
        </p:nvSpPr>
        <p:spPr>
          <a:xfrm rot="16200000">
            <a:off x="-66834" y="918565"/>
            <a:ext cx="1361205"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25" name="TextBox 24">
            <a:extLst>
              <a:ext uri="{FF2B5EF4-FFF2-40B4-BE49-F238E27FC236}">
                <a16:creationId xmlns:a16="http://schemas.microsoft.com/office/drawing/2014/main" id="{FA53F416-5B2B-2CCD-905C-14145D168588}"/>
              </a:ext>
            </a:extLst>
          </p:cNvPr>
          <p:cNvSpPr txBox="1"/>
          <p:nvPr/>
        </p:nvSpPr>
        <p:spPr>
          <a:xfrm rot="16200000">
            <a:off x="-66835" y="2304482"/>
            <a:ext cx="1361206"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26" name="TextBox 25">
            <a:extLst>
              <a:ext uri="{FF2B5EF4-FFF2-40B4-BE49-F238E27FC236}">
                <a16:creationId xmlns:a16="http://schemas.microsoft.com/office/drawing/2014/main" id="{8DEF79D4-96EE-9DF8-5C9C-626CFFE9231B}"/>
              </a:ext>
            </a:extLst>
          </p:cNvPr>
          <p:cNvSpPr txBox="1"/>
          <p:nvPr/>
        </p:nvSpPr>
        <p:spPr>
          <a:xfrm rot="16200000">
            <a:off x="-1004438" y="1611526"/>
            <a:ext cx="2747124" cy="215444"/>
          </a:xfrm>
          <a:prstGeom prst="rect">
            <a:avLst/>
          </a:prstGeom>
          <a:noFill/>
          <a:ln w="9525">
            <a:solidFill>
              <a:schemeClr val="tx1"/>
            </a:solidFill>
          </a:ln>
        </p:spPr>
        <p:txBody>
          <a:bodyPr wrap="square" rtlCol="0">
            <a:spAutoFit/>
          </a:bodyPr>
          <a:lstStyle/>
          <a:p>
            <a:pPr algn="ctr"/>
            <a:r>
              <a:rPr lang="en-US" sz="800" b="1" dirty="0"/>
              <a:t>TCGA</a:t>
            </a:r>
          </a:p>
        </p:txBody>
      </p:sp>
      <p:sp>
        <p:nvSpPr>
          <p:cNvPr id="33" name="TextBox 32">
            <a:extLst>
              <a:ext uri="{FF2B5EF4-FFF2-40B4-BE49-F238E27FC236}">
                <a16:creationId xmlns:a16="http://schemas.microsoft.com/office/drawing/2014/main" id="{524F19CD-A8BF-6777-6404-53C521A3F476}"/>
              </a:ext>
            </a:extLst>
          </p:cNvPr>
          <p:cNvSpPr txBox="1"/>
          <p:nvPr/>
        </p:nvSpPr>
        <p:spPr>
          <a:xfrm>
            <a:off x="0" y="-9862"/>
            <a:ext cx="1380565" cy="215444"/>
          </a:xfrm>
          <a:prstGeom prst="rect">
            <a:avLst/>
          </a:prstGeom>
          <a:noFill/>
          <a:ln>
            <a:noFill/>
          </a:ln>
        </p:spPr>
        <p:txBody>
          <a:bodyPr wrap="square" rtlCol="0">
            <a:spAutoFit/>
          </a:bodyPr>
          <a:lstStyle/>
          <a:p>
            <a:r>
              <a:rPr lang="en-US" sz="800" b="1" dirty="0"/>
              <a:t>Supplementary Figure S5</a:t>
            </a:r>
          </a:p>
        </p:txBody>
      </p:sp>
      <p:sp>
        <p:nvSpPr>
          <p:cNvPr id="34" name="TextBox 33">
            <a:extLst>
              <a:ext uri="{FF2B5EF4-FFF2-40B4-BE49-F238E27FC236}">
                <a16:creationId xmlns:a16="http://schemas.microsoft.com/office/drawing/2014/main" id="{9469582F-6251-AE72-82A7-A1A8AE2D63B1}"/>
              </a:ext>
            </a:extLst>
          </p:cNvPr>
          <p:cNvSpPr txBox="1"/>
          <p:nvPr/>
        </p:nvSpPr>
        <p:spPr>
          <a:xfrm>
            <a:off x="2567564" y="7874346"/>
            <a:ext cx="4076078" cy="861774"/>
          </a:xfrm>
          <a:prstGeom prst="rect">
            <a:avLst/>
          </a:prstGeom>
          <a:noFill/>
        </p:spPr>
        <p:txBody>
          <a:bodyPr wrap="square" rtlCol="0">
            <a:spAutoFit/>
          </a:bodyPr>
          <a:lstStyle/>
          <a:p>
            <a:r>
              <a:rPr lang="en-US" sz="1000" b="1" dirty="0"/>
              <a:t>Supplementary Figure S5. NPG score and prognostic outcomes in TCGA, METABRIC, and SCAN-B cohorts. </a:t>
            </a:r>
            <a:r>
              <a:rPr lang="en-US" sz="1000" dirty="0"/>
              <a:t>Kaplan-Meier survival curves of overall survival (OS), disease-specific survival (DSS) and disease-free survival (DFS) by NPG score group. Red represents NPG score-high and blue represents NPG score-low group.</a:t>
            </a:r>
          </a:p>
        </p:txBody>
      </p:sp>
      <p:sp>
        <p:nvSpPr>
          <p:cNvPr id="35" name="TextBox 34">
            <a:extLst>
              <a:ext uri="{FF2B5EF4-FFF2-40B4-BE49-F238E27FC236}">
                <a16:creationId xmlns:a16="http://schemas.microsoft.com/office/drawing/2014/main" id="{3E669A11-F90B-6E35-A57C-4F1C48F79D06}"/>
              </a:ext>
            </a:extLst>
          </p:cNvPr>
          <p:cNvSpPr txBox="1"/>
          <p:nvPr/>
        </p:nvSpPr>
        <p:spPr>
          <a:xfrm rot="16200000">
            <a:off x="-61325" y="3876949"/>
            <a:ext cx="1361205"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36" name="TextBox 35">
            <a:extLst>
              <a:ext uri="{FF2B5EF4-FFF2-40B4-BE49-F238E27FC236}">
                <a16:creationId xmlns:a16="http://schemas.microsoft.com/office/drawing/2014/main" id="{A1A5F237-B628-6033-FF7F-5AD5CA9D84AD}"/>
              </a:ext>
            </a:extLst>
          </p:cNvPr>
          <p:cNvSpPr txBox="1"/>
          <p:nvPr/>
        </p:nvSpPr>
        <p:spPr>
          <a:xfrm rot="16200000">
            <a:off x="-61326" y="5262866"/>
            <a:ext cx="1361206"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37" name="TextBox 36">
            <a:extLst>
              <a:ext uri="{FF2B5EF4-FFF2-40B4-BE49-F238E27FC236}">
                <a16:creationId xmlns:a16="http://schemas.microsoft.com/office/drawing/2014/main" id="{8E5CD3A8-C1BB-2D15-37FA-ABA2234301FD}"/>
              </a:ext>
            </a:extLst>
          </p:cNvPr>
          <p:cNvSpPr txBox="1"/>
          <p:nvPr/>
        </p:nvSpPr>
        <p:spPr>
          <a:xfrm rot="16200000">
            <a:off x="-998929" y="4569910"/>
            <a:ext cx="2747124" cy="215444"/>
          </a:xfrm>
          <a:prstGeom prst="rect">
            <a:avLst/>
          </a:prstGeom>
          <a:noFill/>
          <a:ln w="9525">
            <a:solidFill>
              <a:schemeClr val="tx1"/>
            </a:solidFill>
          </a:ln>
        </p:spPr>
        <p:txBody>
          <a:bodyPr wrap="square" rtlCol="0">
            <a:spAutoFit/>
          </a:bodyPr>
          <a:lstStyle/>
          <a:p>
            <a:pPr algn="ctr"/>
            <a:r>
              <a:rPr lang="en-US" sz="800" b="1" dirty="0"/>
              <a:t>METABRIC</a:t>
            </a:r>
          </a:p>
        </p:txBody>
      </p:sp>
      <p:sp>
        <p:nvSpPr>
          <p:cNvPr id="38" name="TextBox 37">
            <a:extLst>
              <a:ext uri="{FF2B5EF4-FFF2-40B4-BE49-F238E27FC236}">
                <a16:creationId xmlns:a16="http://schemas.microsoft.com/office/drawing/2014/main" id="{64F47866-1068-CDA0-11B1-3256D6E8F181}"/>
              </a:ext>
            </a:extLst>
          </p:cNvPr>
          <p:cNvSpPr txBox="1"/>
          <p:nvPr/>
        </p:nvSpPr>
        <p:spPr>
          <a:xfrm rot="16200000">
            <a:off x="-66835" y="6835334"/>
            <a:ext cx="1361205" cy="215444"/>
          </a:xfrm>
          <a:prstGeom prst="rect">
            <a:avLst/>
          </a:prstGeom>
          <a:noFill/>
          <a:ln w="9525">
            <a:solidFill>
              <a:schemeClr val="tx1"/>
            </a:solidFill>
          </a:ln>
        </p:spPr>
        <p:txBody>
          <a:bodyPr wrap="square" rtlCol="0">
            <a:spAutoFit/>
          </a:bodyPr>
          <a:lstStyle/>
          <a:p>
            <a:pPr algn="ctr"/>
            <a:r>
              <a:rPr lang="en-US" sz="800" b="1" dirty="0"/>
              <a:t>ER+/HER2-</a:t>
            </a:r>
          </a:p>
        </p:txBody>
      </p:sp>
      <p:sp>
        <p:nvSpPr>
          <p:cNvPr id="39" name="TextBox 38">
            <a:extLst>
              <a:ext uri="{FF2B5EF4-FFF2-40B4-BE49-F238E27FC236}">
                <a16:creationId xmlns:a16="http://schemas.microsoft.com/office/drawing/2014/main" id="{86B6093F-1110-E191-460C-296CEF3E7F1D}"/>
              </a:ext>
            </a:extLst>
          </p:cNvPr>
          <p:cNvSpPr txBox="1"/>
          <p:nvPr/>
        </p:nvSpPr>
        <p:spPr>
          <a:xfrm rot="16200000">
            <a:off x="-66836" y="8221251"/>
            <a:ext cx="1361206" cy="215444"/>
          </a:xfrm>
          <a:prstGeom prst="rect">
            <a:avLst/>
          </a:prstGeom>
          <a:noFill/>
          <a:ln w="9525">
            <a:solidFill>
              <a:schemeClr val="tx1"/>
            </a:solidFill>
          </a:ln>
        </p:spPr>
        <p:txBody>
          <a:bodyPr wrap="square" rtlCol="0">
            <a:spAutoFit/>
          </a:bodyPr>
          <a:lstStyle/>
          <a:p>
            <a:pPr algn="ctr"/>
            <a:r>
              <a:rPr lang="en-US" sz="800" b="1" dirty="0"/>
              <a:t>HER2+</a:t>
            </a:r>
          </a:p>
        </p:txBody>
      </p:sp>
      <p:sp>
        <p:nvSpPr>
          <p:cNvPr id="40" name="TextBox 39">
            <a:extLst>
              <a:ext uri="{FF2B5EF4-FFF2-40B4-BE49-F238E27FC236}">
                <a16:creationId xmlns:a16="http://schemas.microsoft.com/office/drawing/2014/main" id="{E2136FE5-EF21-A281-60F1-E0A95421239B}"/>
              </a:ext>
            </a:extLst>
          </p:cNvPr>
          <p:cNvSpPr txBox="1"/>
          <p:nvPr/>
        </p:nvSpPr>
        <p:spPr>
          <a:xfrm rot="16200000">
            <a:off x="-1004439" y="7528295"/>
            <a:ext cx="2747124" cy="215444"/>
          </a:xfrm>
          <a:prstGeom prst="rect">
            <a:avLst/>
          </a:prstGeom>
          <a:noFill/>
          <a:ln w="9525">
            <a:solidFill>
              <a:schemeClr val="tx1"/>
            </a:solidFill>
          </a:ln>
        </p:spPr>
        <p:txBody>
          <a:bodyPr wrap="square" rtlCol="0">
            <a:spAutoFit/>
          </a:bodyPr>
          <a:lstStyle/>
          <a:p>
            <a:pPr algn="ctr"/>
            <a:r>
              <a:rPr lang="en-US" sz="800" b="1" dirty="0"/>
              <a:t>METABRIC</a:t>
            </a:r>
          </a:p>
        </p:txBody>
      </p:sp>
      <p:sp>
        <p:nvSpPr>
          <p:cNvPr id="41" name="TextBox 40">
            <a:extLst>
              <a:ext uri="{FF2B5EF4-FFF2-40B4-BE49-F238E27FC236}">
                <a16:creationId xmlns:a16="http://schemas.microsoft.com/office/drawing/2014/main" id="{42EB1C36-C5E1-E94B-9B55-89CD38E3B18D}"/>
              </a:ext>
            </a:extLst>
          </p:cNvPr>
          <p:cNvSpPr txBox="1"/>
          <p:nvPr/>
        </p:nvSpPr>
        <p:spPr>
          <a:xfrm>
            <a:off x="2032399" y="4176215"/>
            <a:ext cx="410549" cy="169277"/>
          </a:xfrm>
          <a:prstGeom prst="rect">
            <a:avLst/>
          </a:prstGeom>
          <a:noFill/>
        </p:spPr>
        <p:txBody>
          <a:bodyPr wrap="square" rtlCol="0">
            <a:spAutoFit/>
          </a:bodyPr>
          <a:lstStyle/>
          <a:p>
            <a:r>
              <a:rPr lang="en-US" sz="500" dirty="0"/>
              <a:t>p = 0.09</a:t>
            </a:r>
          </a:p>
        </p:txBody>
      </p:sp>
      <p:sp>
        <p:nvSpPr>
          <p:cNvPr id="42" name="Rectangle 41">
            <a:extLst>
              <a:ext uri="{FF2B5EF4-FFF2-40B4-BE49-F238E27FC236}">
                <a16:creationId xmlns:a16="http://schemas.microsoft.com/office/drawing/2014/main" id="{E1C959AC-9ECE-B9C1-8706-6EE78ABA5484}"/>
              </a:ext>
            </a:extLst>
          </p:cNvPr>
          <p:cNvSpPr/>
          <p:nvPr/>
        </p:nvSpPr>
        <p:spPr>
          <a:xfrm>
            <a:off x="1169158" y="3998794"/>
            <a:ext cx="291152" cy="554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004EB51-2A95-62BE-9F0F-FFDEEB0C0E99}"/>
              </a:ext>
            </a:extLst>
          </p:cNvPr>
          <p:cNvSpPr/>
          <p:nvPr/>
        </p:nvSpPr>
        <p:spPr>
          <a:xfrm>
            <a:off x="2810671" y="3998794"/>
            <a:ext cx="291152" cy="55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04A8581-BD99-7984-310B-76CCFF6337D1}"/>
              </a:ext>
            </a:extLst>
          </p:cNvPr>
          <p:cNvSpPr/>
          <p:nvPr/>
        </p:nvSpPr>
        <p:spPr>
          <a:xfrm>
            <a:off x="1176287" y="2412204"/>
            <a:ext cx="291152" cy="724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D38B7FC-1776-BD38-F882-3DF81058A1EF}"/>
              </a:ext>
            </a:extLst>
          </p:cNvPr>
          <p:cNvSpPr/>
          <p:nvPr/>
        </p:nvSpPr>
        <p:spPr>
          <a:xfrm>
            <a:off x="2821472" y="2405918"/>
            <a:ext cx="291152" cy="826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54C91B6-C44E-B74C-1067-ADF4D837695A}"/>
              </a:ext>
            </a:extLst>
          </p:cNvPr>
          <p:cNvSpPr/>
          <p:nvPr/>
        </p:nvSpPr>
        <p:spPr>
          <a:xfrm>
            <a:off x="4452683" y="2405916"/>
            <a:ext cx="291152" cy="78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1CF92BE-4D3F-3374-788E-BD8721B025C8}"/>
              </a:ext>
            </a:extLst>
          </p:cNvPr>
          <p:cNvSpPr/>
          <p:nvPr/>
        </p:nvSpPr>
        <p:spPr>
          <a:xfrm>
            <a:off x="1169158" y="5393403"/>
            <a:ext cx="291152" cy="55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8C47A72-3FBD-E37A-267F-88917846443A}"/>
              </a:ext>
            </a:extLst>
          </p:cNvPr>
          <p:cNvSpPr/>
          <p:nvPr/>
        </p:nvSpPr>
        <p:spPr>
          <a:xfrm>
            <a:off x="2792148" y="5393403"/>
            <a:ext cx="291152" cy="55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4E40E07D-5E47-4B0A-031F-73F96128B773}"/>
              </a:ext>
            </a:extLst>
          </p:cNvPr>
          <p:cNvSpPr/>
          <p:nvPr/>
        </p:nvSpPr>
        <p:spPr>
          <a:xfrm>
            <a:off x="4452683" y="5393403"/>
            <a:ext cx="291152" cy="55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2124524B-DAE0-2D2E-F342-336F51DF00AF}"/>
              </a:ext>
            </a:extLst>
          </p:cNvPr>
          <p:cNvSpPr/>
          <p:nvPr/>
        </p:nvSpPr>
        <p:spPr>
          <a:xfrm>
            <a:off x="1165324" y="6977801"/>
            <a:ext cx="291152" cy="55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EB1DBE9-C9E5-9B04-92A0-E306EEAF3E96}"/>
              </a:ext>
            </a:extLst>
          </p:cNvPr>
          <p:cNvSpPr/>
          <p:nvPr/>
        </p:nvSpPr>
        <p:spPr>
          <a:xfrm>
            <a:off x="1179852" y="8322373"/>
            <a:ext cx="291152" cy="5541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D292A0F-FA82-860C-1155-BBC2A3E44128}"/>
              </a:ext>
            </a:extLst>
          </p:cNvPr>
          <p:cNvSpPr/>
          <p:nvPr/>
        </p:nvSpPr>
        <p:spPr>
          <a:xfrm>
            <a:off x="1176287" y="1028371"/>
            <a:ext cx="291152" cy="724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69B86C7F-CB6F-E563-2EA9-8633B808188D}"/>
              </a:ext>
            </a:extLst>
          </p:cNvPr>
          <p:cNvSpPr/>
          <p:nvPr/>
        </p:nvSpPr>
        <p:spPr>
          <a:xfrm>
            <a:off x="2792148" y="1025839"/>
            <a:ext cx="291152" cy="724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C5152090-B6AC-53CB-686B-51C751AB197D}"/>
              </a:ext>
            </a:extLst>
          </p:cNvPr>
          <p:cNvSpPr/>
          <p:nvPr/>
        </p:nvSpPr>
        <p:spPr>
          <a:xfrm>
            <a:off x="4411627" y="1029424"/>
            <a:ext cx="291152" cy="7248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E0EB6BC3-ACB9-A083-AAF2-ED5EEA460791}"/>
              </a:ext>
            </a:extLst>
          </p:cNvPr>
          <p:cNvSpPr txBox="1"/>
          <p:nvPr/>
        </p:nvSpPr>
        <p:spPr>
          <a:xfrm>
            <a:off x="1106426" y="965435"/>
            <a:ext cx="498144" cy="184666"/>
          </a:xfrm>
          <a:prstGeom prst="rect">
            <a:avLst/>
          </a:prstGeom>
          <a:noFill/>
        </p:spPr>
        <p:txBody>
          <a:bodyPr wrap="square" rtlCol="0">
            <a:spAutoFit/>
          </a:bodyPr>
          <a:lstStyle/>
          <a:p>
            <a:r>
              <a:rPr lang="en-US" sz="600" dirty="0"/>
              <a:t>p = 0.09</a:t>
            </a:r>
          </a:p>
        </p:txBody>
      </p:sp>
      <p:sp>
        <p:nvSpPr>
          <p:cNvPr id="57" name="TextBox 56">
            <a:extLst>
              <a:ext uri="{FF2B5EF4-FFF2-40B4-BE49-F238E27FC236}">
                <a16:creationId xmlns:a16="http://schemas.microsoft.com/office/drawing/2014/main" id="{213B5AD8-80FF-465F-D03B-4BDDD64F011C}"/>
              </a:ext>
            </a:extLst>
          </p:cNvPr>
          <p:cNvSpPr txBox="1"/>
          <p:nvPr/>
        </p:nvSpPr>
        <p:spPr>
          <a:xfrm>
            <a:off x="2717976" y="965435"/>
            <a:ext cx="498144" cy="184666"/>
          </a:xfrm>
          <a:prstGeom prst="rect">
            <a:avLst/>
          </a:prstGeom>
          <a:noFill/>
        </p:spPr>
        <p:txBody>
          <a:bodyPr wrap="square" rtlCol="0">
            <a:spAutoFit/>
          </a:bodyPr>
          <a:lstStyle/>
          <a:p>
            <a:r>
              <a:rPr lang="en-US" sz="600" dirty="0"/>
              <a:t>p = 0.77</a:t>
            </a:r>
          </a:p>
        </p:txBody>
      </p:sp>
      <p:sp>
        <p:nvSpPr>
          <p:cNvPr id="58" name="TextBox 57">
            <a:extLst>
              <a:ext uri="{FF2B5EF4-FFF2-40B4-BE49-F238E27FC236}">
                <a16:creationId xmlns:a16="http://schemas.microsoft.com/office/drawing/2014/main" id="{837C497D-DFEF-780D-F8B0-FD7579286019}"/>
              </a:ext>
            </a:extLst>
          </p:cNvPr>
          <p:cNvSpPr txBox="1"/>
          <p:nvPr/>
        </p:nvSpPr>
        <p:spPr>
          <a:xfrm>
            <a:off x="4335439" y="959164"/>
            <a:ext cx="498144" cy="184666"/>
          </a:xfrm>
          <a:prstGeom prst="rect">
            <a:avLst/>
          </a:prstGeom>
          <a:noFill/>
        </p:spPr>
        <p:txBody>
          <a:bodyPr wrap="square" rtlCol="0">
            <a:spAutoFit/>
          </a:bodyPr>
          <a:lstStyle/>
          <a:p>
            <a:r>
              <a:rPr lang="en-US" sz="600" dirty="0"/>
              <a:t>p = 0.14</a:t>
            </a:r>
          </a:p>
        </p:txBody>
      </p:sp>
      <p:sp>
        <p:nvSpPr>
          <p:cNvPr id="59" name="TextBox 58">
            <a:extLst>
              <a:ext uri="{FF2B5EF4-FFF2-40B4-BE49-F238E27FC236}">
                <a16:creationId xmlns:a16="http://schemas.microsoft.com/office/drawing/2014/main" id="{89FC14DB-269E-299F-DA57-5C8748D60085}"/>
              </a:ext>
            </a:extLst>
          </p:cNvPr>
          <p:cNvSpPr txBox="1"/>
          <p:nvPr/>
        </p:nvSpPr>
        <p:spPr>
          <a:xfrm>
            <a:off x="1113250" y="2351213"/>
            <a:ext cx="498144" cy="184666"/>
          </a:xfrm>
          <a:prstGeom prst="rect">
            <a:avLst/>
          </a:prstGeom>
          <a:noFill/>
        </p:spPr>
        <p:txBody>
          <a:bodyPr wrap="square" rtlCol="0">
            <a:spAutoFit/>
          </a:bodyPr>
          <a:lstStyle/>
          <a:p>
            <a:r>
              <a:rPr lang="en-US" sz="600" dirty="0"/>
              <a:t>p = 0.43</a:t>
            </a:r>
          </a:p>
        </p:txBody>
      </p:sp>
      <p:sp>
        <p:nvSpPr>
          <p:cNvPr id="60" name="TextBox 59">
            <a:extLst>
              <a:ext uri="{FF2B5EF4-FFF2-40B4-BE49-F238E27FC236}">
                <a16:creationId xmlns:a16="http://schemas.microsoft.com/office/drawing/2014/main" id="{FE528448-E542-3FEE-8B19-50E0BEC43438}"/>
              </a:ext>
            </a:extLst>
          </p:cNvPr>
          <p:cNvSpPr txBox="1"/>
          <p:nvPr/>
        </p:nvSpPr>
        <p:spPr>
          <a:xfrm>
            <a:off x="2724800" y="2351213"/>
            <a:ext cx="498144" cy="184666"/>
          </a:xfrm>
          <a:prstGeom prst="rect">
            <a:avLst/>
          </a:prstGeom>
          <a:noFill/>
        </p:spPr>
        <p:txBody>
          <a:bodyPr wrap="square" rtlCol="0">
            <a:spAutoFit/>
          </a:bodyPr>
          <a:lstStyle/>
          <a:p>
            <a:r>
              <a:rPr lang="en-US" sz="600" dirty="0"/>
              <a:t>p = 0.11</a:t>
            </a:r>
          </a:p>
        </p:txBody>
      </p:sp>
      <p:sp>
        <p:nvSpPr>
          <p:cNvPr id="61" name="TextBox 60">
            <a:extLst>
              <a:ext uri="{FF2B5EF4-FFF2-40B4-BE49-F238E27FC236}">
                <a16:creationId xmlns:a16="http://schemas.microsoft.com/office/drawing/2014/main" id="{FD4334C5-014D-6556-377D-32C71474C5A6}"/>
              </a:ext>
            </a:extLst>
          </p:cNvPr>
          <p:cNvSpPr txBox="1"/>
          <p:nvPr/>
        </p:nvSpPr>
        <p:spPr>
          <a:xfrm>
            <a:off x="4364703" y="2344942"/>
            <a:ext cx="498144" cy="184666"/>
          </a:xfrm>
          <a:prstGeom prst="rect">
            <a:avLst/>
          </a:prstGeom>
          <a:noFill/>
        </p:spPr>
        <p:txBody>
          <a:bodyPr wrap="square" rtlCol="0">
            <a:spAutoFit/>
          </a:bodyPr>
          <a:lstStyle/>
          <a:p>
            <a:r>
              <a:rPr lang="en-US" sz="600" dirty="0"/>
              <a:t>p = 0.18</a:t>
            </a:r>
          </a:p>
        </p:txBody>
      </p:sp>
      <p:sp>
        <p:nvSpPr>
          <p:cNvPr id="62" name="TextBox 61">
            <a:extLst>
              <a:ext uri="{FF2B5EF4-FFF2-40B4-BE49-F238E27FC236}">
                <a16:creationId xmlns:a16="http://schemas.microsoft.com/office/drawing/2014/main" id="{6F55D1E6-647B-DA59-E03A-2B047D137CF6}"/>
              </a:ext>
            </a:extLst>
          </p:cNvPr>
          <p:cNvSpPr txBox="1"/>
          <p:nvPr/>
        </p:nvSpPr>
        <p:spPr>
          <a:xfrm>
            <a:off x="1106426" y="3933608"/>
            <a:ext cx="498144" cy="184666"/>
          </a:xfrm>
          <a:prstGeom prst="rect">
            <a:avLst/>
          </a:prstGeom>
          <a:noFill/>
        </p:spPr>
        <p:txBody>
          <a:bodyPr wrap="square" rtlCol="0">
            <a:spAutoFit/>
          </a:bodyPr>
          <a:lstStyle/>
          <a:p>
            <a:r>
              <a:rPr lang="en-US" sz="600" dirty="0"/>
              <a:t>p = 0.93</a:t>
            </a:r>
          </a:p>
        </p:txBody>
      </p:sp>
      <p:sp>
        <p:nvSpPr>
          <p:cNvPr id="63" name="TextBox 62">
            <a:extLst>
              <a:ext uri="{FF2B5EF4-FFF2-40B4-BE49-F238E27FC236}">
                <a16:creationId xmlns:a16="http://schemas.microsoft.com/office/drawing/2014/main" id="{212719D3-FE3F-B1B0-57BD-13FD1FD8620C}"/>
              </a:ext>
            </a:extLst>
          </p:cNvPr>
          <p:cNvSpPr txBox="1"/>
          <p:nvPr/>
        </p:nvSpPr>
        <p:spPr>
          <a:xfrm>
            <a:off x="2717976" y="3933608"/>
            <a:ext cx="498144" cy="184666"/>
          </a:xfrm>
          <a:prstGeom prst="rect">
            <a:avLst/>
          </a:prstGeom>
          <a:noFill/>
        </p:spPr>
        <p:txBody>
          <a:bodyPr wrap="square" rtlCol="0">
            <a:spAutoFit/>
          </a:bodyPr>
          <a:lstStyle/>
          <a:p>
            <a:r>
              <a:rPr lang="en-US" sz="600" dirty="0"/>
              <a:t>p = 0.34</a:t>
            </a:r>
          </a:p>
        </p:txBody>
      </p:sp>
      <p:sp>
        <p:nvSpPr>
          <p:cNvPr id="64" name="TextBox 63">
            <a:extLst>
              <a:ext uri="{FF2B5EF4-FFF2-40B4-BE49-F238E27FC236}">
                <a16:creationId xmlns:a16="http://schemas.microsoft.com/office/drawing/2014/main" id="{169BC850-5C40-3FDA-BA5D-9F8060CCA7A8}"/>
              </a:ext>
            </a:extLst>
          </p:cNvPr>
          <p:cNvSpPr txBox="1"/>
          <p:nvPr/>
        </p:nvSpPr>
        <p:spPr>
          <a:xfrm>
            <a:off x="4357879" y="3927337"/>
            <a:ext cx="498144" cy="184666"/>
          </a:xfrm>
          <a:prstGeom prst="rect">
            <a:avLst/>
          </a:prstGeom>
          <a:noFill/>
        </p:spPr>
        <p:txBody>
          <a:bodyPr wrap="square" rtlCol="0">
            <a:spAutoFit/>
          </a:bodyPr>
          <a:lstStyle/>
          <a:p>
            <a:r>
              <a:rPr lang="en-US" sz="600" dirty="0"/>
              <a:t>p = 0.46</a:t>
            </a:r>
          </a:p>
        </p:txBody>
      </p:sp>
      <p:sp>
        <p:nvSpPr>
          <p:cNvPr id="66" name="TextBox 65">
            <a:extLst>
              <a:ext uri="{FF2B5EF4-FFF2-40B4-BE49-F238E27FC236}">
                <a16:creationId xmlns:a16="http://schemas.microsoft.com/office/drawing/2014/main" id="{30ED34ED-A902-8131-F7EA-7DFC752486B9}"/>
              </a:ext>
            </a:extLst>
          </p:cNvPr>
          <p:cNvSpPr txBox="1"/>
          <p:nvPr/>
        </p:nvSpPr>
        <p:spPr>
          <a:xfrm>
            <a:off x="1113250" y="5330677"/>
            <a:ext cx="498144" cy="184666"/>
          </a:xfrm>
          <a:prstGeom prst="rect">
            <a:avLst/>
          </a:prstGeom>
          <a:noFill/>
        </p:spPr>
        <p:txBody>
          <a:bodyPr wrap="square" rtlCol="0">
            <a:spAutoFit/>
          </a:bodyPr>
          <a:lstStyle/>
          <a:p>
            <a:r>
              <a:rPr lang="en-US" sz="600" dirty="0"/>
              <a:t>p = 0.82</a:t>
            </a:r>
          </a:p>
        </p:txBody>
      </p:sp>
      <p:sp>
        <p:nvSpPr>
          <p:cNvPr id="67" name="TextBox 66">
            <a:extLst>
              <a:ext uri="{FF2B5EF4-FFF2-40B4-BE49-F238E27FC236}">
                <a16:creationId xmlns:a16="http://schemas.microsoft.com/office/drawing/2014/main" id="{FE06F9D1-8FEB-4768-94F3-7C04D2FCD490}"/>
              </a:ext>
            </a:extLst>
          </p:cNvPr>
          <p:cNvSpPr txBox="1"/>
          <p:nvPr/>
        </p:nvSpPr>
        <p:spPr>
          <a:xfrm>
            <a:off x="2724800" y="5330677"/>
            <a:ext cx="498144" cy="184666"/>
          </a:xfrm>
          <a:prstGeom prst="rect">
            <a:avLst/>
          </a:prstGeom>
          <a:noFill/>
        </p:spPr>
        <p:txBody>
          <a:bodyPr wrap="square" rtlCol="0">
            <a:spAutoFit/>
          </a:bodyPr>
          <a:lstStyle/>
          <a:p>
            <a:r>
              <a:rPr lang="en-US" sz="600" dirty="0"/>
              <a:t>p = 0.77</a:t>
            </a:r>
          </a:p>
        </p:txBody>
      </p:sp>
      <p:sp>
        <p:nvSpPr>
          <p:cNvPr id="68" name="TextBox 67">
            <a:extLst>
              <a:ext uri="{FF2B5EF4-FFF2-40B4-BE49-F238E27FC236}">
                <a16:creationId xmlns:a16="http://schemas.microsoft.com/office/drawing/2014/main" id="{178EA159-CB0C-057C-3AEB-FC561EF9ADDB}"/>
              </a:ext>
            </a:extLst>
          </p:cNvPr>
          <p:cNvSpPr txBox="1"/>
          <p:nvPr/>
        </p:nvSpPr>
        <p:spPr>
          <a:xfrm>
            <a:off x="4364703" y="5324406"/>
            <a:ext cx="498144" cy="184666"/>
          </a:xfrm>
          <a:prstGeom prst="rect">
            <a:avLst/>
          </a:prstGeom>
          <a:noFill/>
        </p:spPr>
        <p:txBody>
          <a:bodyPr wrap="square" rtlCol="0">
            <a:spAutoFit/>
          </a:bodyPr>
          <a:lstStyle/>
          <a:p>
            <a:r>
              <a:rPr lang="en-US" sz="600" dirty="0"/>
              <a:t>p = 0.19</a:t>
            </a:r>
          </a:p>
        </p:txBody>
      </p:sp>
    </p:spTree>
    <p:extLst>
      <p:ext uri="{BB962C8B-B14F-4D97-AF65-F5344CB8AC3E}">
        <p14:creationId xmlns:p14="http://schemas.microsoft.com/office/powerpoint/2010/main" val="278103571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185</TotalTime>
  <Words>1301</Words>
  <Application>Microsoft Office PowerPoint</Application>
  <PresentationFormat>Letter Paper (8.5x11 in)</PresentationFormat>
  <Paragraphs>198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圭 川島</dc:creator>
  <cp:lastModifiedBy>圭 川島</cp:lastModifiedBy>
  <cp:revision>3</cp:revision>
  <dcterms:created xsi:type="dcterms:W3CDTF">2026-02-23T19:39:25Z</dcterms:created>
  <dcterms:modified xsi:type="dcterms:W3CDTF">2026-02-25T23:05:34Z</dcterms:modified>
</cp:coreProperties>
</file>