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9FC5E6"/>
    <a:srgbClr val="0096FF"/>
    <a:srgbClr val="E7E1F0"/>
    <a:srgbClr val="DF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248"/>
    <p:restoredTop sz="94652"/>
  </p:normalViewPr>
  <p:slideViewPr>
    <p:cSldViewPr snapToGrid="0" snapToObjects="1">
      <p:cViewPr>
        <p:scale>
          <a:sx n="199" d="100"/>
          <a:sy n="199" d="100"/>
        </p:scale>
        <p:origin x="13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02154-1F9D-9F40-8B72-102D9B4303EC}" type="datetimeFigureOut">
              <a:rPr lang="en-US" smtClean="0"/>
              <a:t>10/11/21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97D9D-D875-694A-B898-F3F2BEC281B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feld 298"/>
          <p:cNvSpPr txBox="1"/>
          <p:nvPr/>
        </p:nvSpPr>
        <p:spPr>
          <a:xfrm>
            <a:off x="561117" y="3226954"/>
            <a:ext cx="4688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Source Data for Figure 5. </a:t>
            </a:r>
            <a:r>
              <a:rPr lang="en-US" sz="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HSFA1s promote BES1 binding to HSEs in </a:t>
            </a:r>
            <a:r>
              <a:rPr lang="en-US" sz="800" i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HSP</a:t>
            </a:r>
            <a:r>
              <a:rPr lang="en-US" sz="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promoters. </a:t>
            </a:r>
            <a:endParaRPr lang="de-DE" sz="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5" name="Textfeld 174"/>
          <p:cNvSpPr txBox="1"/>
          <p:nvPr/>
        </p:nvSpPr>
        <p:spPr>
          <a:xfrm>
            <a:off x="3555526" y="642573"/>
            <a:ext cx="671979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" b="1" i="1" dirty="0">
                <a:latin typeface="Arial" charset="0"/>
                <a:ea typeface="Arial" charset="0"/>
                <a:cs typeface="Arial" charset="0"/>
              </a:rPr>
              <a:t>HSP90.1p </a:t>
            </a:r>
            <a:r>
              <a:rPr lang="en-US" sz="500" b="1" dirty="0">
                <a:latin typeface="Arial" charset="0"/>
                <a:ea typeface="Arial" charset="0"/>
                <a:cs typeface="Arial" charset="0"/>
              </a:rPr>
              <a:t>(HSE)</a:t>
            </a:r>
          </a:p>
        </p:txBody>
      </p:sp>
      <p:graphicFrame>
        <p:nvGraphicFramePr>
          <p:cNvPr id="176" name="Tabelle 1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59996"/>
              </p:ext>
            </p:extLst>
          </p:nvPr>
        </p:nvGraphicFramePr>
        <p:xfrm>
          <a:off x="3570868" y="790208"/>
          <a:ext cx="660576" cy="38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368">
                  <a:extLst>
                    <a:ext uri="{9D8B030D-6E8A-4147-A177-3AD203B41FA5}">
                      <a16:colId xmlns:a16="http://schemas.microsoft.com/office/drawing/2014/main" val="225399691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286793476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754129064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425058947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31860491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61080563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158354202"/>
                    </a:ext>
                  </a:extLst>
                </a:gridCol>
              </a:tblGrid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780554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206944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+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7" name="Tabelle 1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100348"/>
              </p:ext>
            </p:extLst>
          </p:nvPr>
        </p:nvGraphicFramePr>
        <p:xfrm>
          <a:off x="2406158" y="791746"/>
          <a:ext cx="393695" cy="38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695">
                  <a:extLst>
                    <a:ext uri="{9D8B030D-6E8A-4147-A177-3AD203B41FA5}">
                      <a16:colId xmlns:a16="http://schemas.microsoft.com/office/drawing/2014/main" val="2861465641"/>
                    </a:ext>
                  </a:extLst>
                </a:gridCol>
              </a:tblGrid>
              <a:tr h="97010">
                <a:tc>
                  <a:txBody>
                    <a:bodyPr/>
                    <a:lstStyle/>
                    <a:p>
                      <a:pPr algn="r" fontAlgn="b"/>
                      <a:r>
                        <a:rPr lang="en-GB" sz="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BES1</a:t>
                      </a:r>
                      <a:endParaRPr lang="en-GB" sz="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42" marR="4042" marT="40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326754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r" fontAlgn="b"/>
                      <a:r>
                        <a:rPr lang="en-GB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HSFA1a</a:t>
                      </a:r>
                    </a:p>
                  </a:txBody>
                  <a:tcPr marL="4042" marR="4042" marT="40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08255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5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</a:t>
                      </a:r>
                      <a:r>
                        <a:rPr lang="nb-NO" sz="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+HSE</a:t>
                      </a:r>
                      <a:endParaRPr lang="nb-NO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42" marR="4042" marT="40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5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C2 </a:t>
                      </a:r>
                      <a:r>
                        <a:rPr lang="nb-NO" sz="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-HSE</a:t>
                      </a:r>
                      <a:endParaRPr lang="nb-NO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42" marR="4042" marT="40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8" name="Textfeld 177"/>
          <p:cNvSpPr txBox="1"/>
          <p:nvPr/>
        </p:nvSpPr>
        <p:spPr>
          <a:xfrm>
            <a:off x="2828989" y="641174"/>
            <a:ext cx="671979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" b="1" i="1" dirty="0">
                <a:latin typeface="Arial" charset="0"/>
                <a:ea typeface="Arial" charset="0"/>
                <a:cs typeface="Arial" charset="0"/>
              </a:rPr>
              <a:t>HSP70.3p </a:t>
            </a:r>
            <a:r>
              <a:rPr lang="en-US" sz="500" b="1" dirty="0">
                <a:latin typeface="Arial" charset="0"/>
                <a:ea typeface="Arial" charset="0"/>
                <a:cs typeface="Arial" charset="0"/>
              </a:rPr>
              <a:t>(HSE)</a:t>
            </a:r>
          </a:p>
        </p:txBody>
      </p:sp>
      <p:graphicFrame>
        <p:nvGraphicFramePr>
          <p:cNvPr id="179" name="Tabelle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288798"/>
              </p:ext>
            </p:extLst>
          </p:nvPr>
        </p:nvGraphicFramePr>
        <p:xfrm>
          <a:off x="2823897" y="793427"/>
          <a:ext cx="660576" cy="38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368">
                  <a:extLst>
                    <a:ext uri="{9D8B030D-6E8A-4147-A177-3AD203B41FA5}">
                      <a16:colId xmlns:a16="http://schemas.microsoft.com/office/drawing/2014/main" val="225399691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286793476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754129064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425058947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318604915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61080563"/>
                    </a:ext>
                  </a:extLst>
                </a:gridCol>
                <a:gridCol w="94368">
                  <a:extLst>
                    <a:ext uri="{9D8B030D-6E8A-4147-A177-3AD203B41FA5}">
                      <a16:colId xmlns:a16="http://schemas.microsoft.com/office/drawing/2014/main" val="1158354202"/>
                    </a:ext>
                  </a:extLst>
                </a:gridCol>
              </a:tblGrid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780554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206944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+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 dirty="0">
                          <a:effectLst/>
                        </a:rPr>
                        <a:t>-</a:t>
                      </a:r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4042" marR="4042" marT="40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80" name="Gruppierung 22"/>
          <p:cNvGrpSpPr/>
          <p:nvPr/>
        </p:nvGrpSpPr>
        <p:grpSpPr>
          <a:xfrm>
            <a:off x="2433266" y="1206965"/>
            <a:ext cx="1833830" cy="1810642"/>
            <a:chOff x="4464383" y="1163486"/>
            <a:chExt cx="1833830" cy="1810642"/>
          </a:xfrm>
        </p:grpSpPr>
        <p:sp>
          <p:nvSpPr>
            <p:cNvPr id="191" name="Textfeld 190"/>
            <p:cNvSpPr txBox="1"/>
            <p:nvPr/>
          </p:nvSpPr>
          <p:spPr>
            <a:xfrm>
              <a:off x="4464383" y="1322438"/>
              <a:ext cx="4267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>
                  <a:latin typeface="Arial" charset="0"/>
                  <a:ea typeface="Arial" charset="0"/>
                  <a:cs typeface="Arial" charset="0"/>
                </a:rPr>
                <a:t>HSFA1a</a:t>
              </a:r>
            </a:p>
            <a:p>
              <a:r>
                <a:rPr lang="en-US" sz="500" dirty="0">
                  <a:latin typeface="Arial" charset="0"/>
                  <a:ea typeface="Arial" charset="0"/>
                  <a:cs typeface="Arial" charset="0"/>
                </a:rPr>
                <a:t>shift</a:t>
              </a:r>
            </a:p>
          </p:txBody>
        </p:sp>
        <p:pic>
          <p:nvPicPr>
            <p:cNvPr id="192" name="Grafik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98" t="3310" r="54376" b="7843"/>
            <a:stretch/>
          </p:blipFill>
          <p:spPr>
            <a:xfrm>
              <a:off x="5583823" y="1164806"/>
              <a:ext cx="714390" cy="1755534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193" name="Gerade Verbindung mit Pfeil 192"/>
            <p:cNvCxnSpPr/>
            <p:nvPr/>
          </p:nvCxnSpPr>
          <p:spPr>
            <a:xfrm>
              <a:off x="4733013" y="1481549"/>
              <a:ext cx="10809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4" name="Grafik 1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93" t="3303" r="12988" b="8073"/>
            <a:stretch/>
          </p:blipFill>
          <p:spPr>
            <a:xfrm>
              <a:off x="4851376" y="1163486"/>
              <a:ext cx="716213" cy="1810642"/>
            </a:xfrm>
            <a:prstGeom prst="rect">
              <a:avLst/>
            </a:prstGeom>
            <a:ln w="3175">
              <a:noFill/>
            </a:ln>
          </p:spPr>
        </p:pic>
        <p:sp>
          <p:nvSpPr>
            <p:cNvPr id="195" name="Textfeld 194"/>
            <p:cNvSpPr txBox="1"/>
            <p:nvPr/>
          </p:nvSpPr>
          <p:spPr>
            <a:xfrm>
              <a:off x="4469290" y="1775730"/>
              <a:ext cx="3497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>
                  <a:latin typeface="Arial" charset="0"/>
                  <a:ea typeface="Arial" charset="0"/>
                  <a:cs typeface="Arial" charset="0"/>
                </a:rPr>
                <a:t>BES1</a:t>
              </a:r>
            </a:p>
            <a:p>
              <a:r>
                <a:rPr lang="en-US" sz="500" dirty="0">
                  <a:latin typeface="Arial" charset="0"/>
                  <a:ea typeface="Arial" charset="0"/>
                  <a:cs typeface="Arial" charset="0"/>
                </a:rPr>
                <a:t>shift</a:t>
              </a:r>
            </a:p>
          </p:txBody>
        </p:sp>
        <p:cxnSp>
          <p:nvCxnSpPr>
            <p:cNvPr id="196" name="Gerade Verbindung mit Pfeil 195"/>
            <p:cNvCxnSpPr/>
            <p:nvPr/>
          </p:nvCxnSpPr>
          <p:spPr>
            <a:xfrm>
              <a:off x="4729838" y="1939358"/>
              <a:ext cx="10809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9" name="Textfeld 198"/>
          <p:cNvSpPr txBox="1"/>
          <p:nvPr/>
        </p:nvSpPr>
        <p:spPr>
          <a:xfrm>
            <a:off x="2409759" y="593013"/>
            <a:ext cx="2776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charset="0"/>
                <a:ea typeface="Arial" charset="0"/>
                <a:cs typeface="Arial" charset="0"/>
              </a:rPr>
              <a:t>A</a:t>
            </a:r>
          </a:p>
        </p:txBody>
      </p:sp>
      <p:sp>
        <p:nvSpPr>
          <p:cNvPr id="2" name="Rechteck 1"/>
          <p:cNvSpPr/>
          <p:nvPr/>
        </p:nvSpPr>
        <p:spPr>
          <a:xfrm>
            <a:off x="2820259" y="1208285"/>
            <a:ext cx="661259" cy="88137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2" name="Rechteck 211"/>
          <p:cNvSpPr/>
          <p:nvPr/>
        </p:nvSpPr>
        <p:spPr>
          <a:xfrm>
            <a:off x="3555526" y="1206965"/>
            <a:ext cx="682757" cy="88137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863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91</Words>
  <Application>Microsoft Macintosh PowerPoint</Application>
  <PresentationFormat>Letter (8,5x11 Zoll)</PresentationFormat>
  <Paragraphs>66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Brigitte Poppenberger</dc:creator>
  <cp:lastModifiedBy>Brigitte Poppenberger</cp:lastModifiedBy>
  <cp:revision>294</cp:revision>
  <cp:lastPrinted>2021-03-30T07:14:21Z</cp:lastPrinted>
  <dcterms:created xsi:type="dcterms:W3CDTF">2018-12-17T13:29:35Z</dcterms:created>
  <dcterms:modified xsi:type="dcterms:W3CDTF">2021-10-11T07:50:40Z</dcterms:modified>
</cp:coreProperties>
</file>