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7" userDrawn="1">
          <p15:clr>
            <a:srgbClr val="A4A3A4"/>
          </p15:clr>
        </p15:guide>
        <p15:guide id="2" pos="24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3066" y="114"/>
      </p:cViewPr>
      <p:guideLst>
        <p:guide orient="horz" pos="3687"/>
        <p:guide pos="24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3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894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652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070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01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868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456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021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34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735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70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4E930-BDF9-4BA8-9077-9C8A18D2A4BD}" type="datetimeFigureOut">
              <a:rPr lang="en-GB" smtClean="0"/>
              <a:t>19/01/2022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8C996-BEC1-463F-9CEF-18FA6BD127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081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iff"/><Relationship Id="rId3" Type="http://schemas.openxmlformats.org/officeDocument/2006/relationships/image" Target="../media/image6.tiff"/><Relationship Id="rId7" Type="http://schemas.openxmlformats.org/officeDocument/2006/relationships/image" Target="../media/image10.tiff"/><Relationship Id="rId12" Type="http://schemas.openxmlformats.org/officeDocument/2006/relationships/image" Target="../media/image4.jpe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tiff"/><Relationship Id="rId11" Type="http://schemas.openxmlformats.org/officeDocument/2006/relationships/image" Target="../media/image14.tiff"/><Relationship Id="rId5" Type="http://schemas.openxmlformats.org/officeDocument/2006/relationships/image" Target="../media/image8.tiff"/><Relationship Id="rId10" Type="http://schemas.openxmlformats.org/officeDocument/2006/relationships/image" Target="../media/image13.tiff"/><Relationship Id="rId4" Type="http://schemas.openxmlformats.org/officeDocument/2006/relationships/image" Target="../media/image7.tiff"/><Relationship Id="rId9" Type="http://schemas.openxmlformats.org/officeDocument/2006/relationships/image" Target="../media/image12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6.tiff"/><Relationship Id="rId7" Type="http://schemas.openxmlformats.org/officeDocument/2006/relationships/image" Target="../media/image20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tiff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1346769" y="3458190"/>
            <a:ext cx="2611209" cy="1081132"/>
            <a:chOff x="-878306" y="4415589"/>
            <a:chExt cx="3429001" cy="141972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471" t="9702" r="29033" b="55211"/>
            <a:stretch/>
          </p:blipFill>
          <p:spPr>
            <a:xfrm>
              <a:off x="-878306" y="4415589"/>
              <a:ext cx="3429001" cy="1419727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392789" y="5027424"/>
              <a:ext cx="1757583" cy="41702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4005289" y="3450971"/>
            <a:ext cx="2840261" cy="1099457"/>
            <a:chOff x="5041232" y="4415589"/>
            <a:chExt cx="3729789" cy="144379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01" t="9702" r="26547" b="54616"/>
            <a:stretch/>
          </p:blipFill>
          <p:spPr>
            <a:xfrm>
              <a:off x="5041232" y="4415589"/>
              <a:ext cx="3729789" cy="14437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8361357" y="5112507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37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61357" y="4796592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61357" y="5365598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25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13857" y="5140212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37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13857" y="4857549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113857" y="5393303"/>
              <a:ext cx="30008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25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/>
          <p:cNvGrpSpPr>
            <a:grpSpLocks noChangeAspect="1"/>
          </p:cNvGrpSpPr>
          <p:nvPr/>
        </p:nvGrpSpPr>
        <p:grpSpPr>
          <a:xfrm>
            <a:off x="1383639" y="2209863"/>
            <a:ext cx="2556236" cy="852079"/>
            <a:chOff x="-409074" y="1347537"/>
            <a:chExt cx="3356811" cy="111893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60" t="33707" r="22290" b="38567"/>
            <a:stretch/>
          </p:blipFill>
          <p:spPr>
            <a:xfrm>
              <a:off x="-409074" y="1347537"/>
              <a:ext cx="3356811" cy="1118937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822794" y="1637497"/>
              <a:ext cx="1757583" cy="41702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 descr="Precision Plus Protein Kaleidoscope Prestained #161037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2" r="26521"/>
          <a:stretch/>
        </p:blipFill>
        <p:spPr bwMode="auto">
          <a:xfrm>
            <a:off x="5885546" y="1071753"/>
            <a:ext cx="762299" cy="162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15507" y="5040970"/>
            <a:ext cx="1536831" cy="2769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Corresponds to figure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59042" y="2158566"/>
            <a:ext cx="14925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Mouse-anti-human Vinculin (VCL)</a:t>
            </a:r>
          </a:p>
          <a:p>
            <a:r>
              <a:rPr lang="en-GB" sz="1000" dirty="0" smtClean="0"/>
              <a:t>VCL = 116 </a:t>
            </a:r>
            <a:r>
              <a:rPr lang="en-GB" sz="1000" dirty="0" err="1" smtClean="0"/>
              <a:t>kDa</a:t>
            </a:r>
            <a:endParaRPr lang="en-GB" sz="1000" dirty="0" smtClean="0"/>
          </a:p>
          <a:p>
            <a:endParaRPr lang="en-GB" sz="1000" dirty="0"/>
          </a:p>
          <a:p>
            <a:r>
              <a:rPr lang="en-GB" sz="1000" dirty="0" smtClean="0"/>
              <a:t>Exposure = 20 sec ECL</a:t>
            </a:r>
            <a:endParaRPr lang="en-GB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3628321"/>
            <a:ext cx="14878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Rabbit-anti-human MyD88 (clone D80F5)</a:t>
            </a:r>
          </a:p>
          <a:p>
            <a:r>
              <a:rPr lang="en-GB" sz="1000" dirty="0" smtClean="0"/>
              <a:t>MyD88 = 33 </a:t>
            </a:r>
            <a:r>
              <a:rPr lang="en-GB" sz="1000" dirty="0" err="1" smtClean="0"/>
              <a:t>kDa</a:t>
            </a:r>
            <a:endParaRPr lang="en-GB" sz="1000" dirty="0" smtClean="0"/>
          </a:p>
          <a:p>
            <a:endParaRPr lang="en-GB" sz="1000" dirty="0"/>
          </a:p>
          <a:p>
            <a:r>
              <a:rPr lang="en-GB" sz="1000" dirty="0" smtClean="0"/>
              <a:t>Exposure = 4 min ECL</a:t>
            </a:r>
            <a:endParaRPr lang="en-GB" sz="1000" dirty="0"/>
          </a:p>
        </p:txBody>
      </p:sp>
      <p:sp>
        <p:nvSpPr>
          <p:cNvPr id="22" name="TextBox 21"/>
          <p:cNvSpPr txBox="1"/>
          <p:nvPr/>
        </p:nvSpPr>
        <p:spPr>
          <a:xfrm>
            <a:off x="257112" y="180358"/>
            <a:ext cx="1987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Data Source file – figure S6A</a:t>
            </a:r>
          </a:p>
          <a:p>
            <a:r>
              <a:rPr lang="en-GB" sz="1200" b="1" dirty="0" smtClean="0"/>
              <a:t>Top 2 panels: MyD88 &amp; VCL</a:t>
            </a:r>
            <a:endParaRPr lang="en-GB" sz="1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489411" y="108463"/>
            <a:ext cx="42868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Van der Sluis et al. Distinct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SARS-CoV-2 sensing pathways in pDCs driving TLR7-antiviral vs. TLR2-immunopathological responses in COVID-19</a:t>
            </a:r>
          </a:p>
          <a:p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C4670F9-C184-0A42-9CB5-7B4984D1CE24}"/>
              </a:ext>
            </a:extLst>
          </p:cNvPr>
          <p:cNvSpPr txBox="1"/>
          <p:nvPr/>
        </p:nvSpPr>
        <p:spPr>
          <a:xfrm rot="18000000">
            <a:off x="3123545" y="1617411"/>
            <a:ext cx="10428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RIG-I</a:t>
            </a:r>
            <a:r>
              <a:rPr lang="en-US" sz="800" baseline="30000" dirty="0"/>
              <a:t>KO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C4670F9-C184-0A42-9CB5-7B4984D1CE24}"/>
              </a:ext>
            </a:extLst>
          </p:cNvPr>
          <p:cNvSpPr txBox="1"/>
          <p:nvPr/>
        </p:nvSpPr>
        <p:spPr>
          <a:xfrm rot="18000000">
            <a:off x="2295500" y="1617411"/>
            <a:ext cx="10428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TRIF+MyD88</a:t>
            </a:r>
            <a:r>
              <a:rPr lang="en-US" sz="800" baseline="30000" dirty="0"/>
              <a:t>KO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8518149-D5B5-204E-9587-F4B1C8C70DA2}"/>
              </a:ext>
            </a:extLst>
          </p:cNvPr>
          <p:cNvSpPr txBox="1"/>
          <p:nvPr/>
        </p:nvSpPr>
        <p:spPr>
          <a:xfrm>
            <a:off x="2655033" y="1224764"/>
            <a:ext cx="7739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Donor 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6A6E4D2-828F-704F-9DE1-89BDC37483EE}"/>
              </a:ext>
            </a:extLst>
          </p:cNvPr>
          <p:cNvSpPr txBox="1"/>
          <p:nvPr/>
        </p:nvSpPr>
        <p:spPr>
          <a:xfrm>
            <a:off x="3373161" y="1218520"/>
            <a:ext cx="7367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Donor B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E2E979E-DE08-6C45-A5C0-D096E4FED0CC}"/>
              </a:ext>
            </a:extLst>
          </p:cNvPr>
          <p:cNvCxnSpPr>
            <a:cxnSpLocks/>
          </p:cNvCxnSpPr>
          <p:nvPr/>
        </p:nvCxnSpPr>
        <p:spPr>
          <a:xfrm>
            <a:off x="3300161" y="1456097"/>
            <a:ext cx="70593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C4670F9-C184-0A42-9CB5-7B4984D1CE24}"/>
              </a:ext>
            </a:extLst>
          </p:cNvPr>
          <p:cNvSpPr txBox="1"/>
          <p:nvPr/>
        </p:nvSpPr>
        <p:spPr>
          <a:xfrm rot="18000000">
            <a:off x="2262075" y="1805734"/>
            <a:ext cx="6079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TRIF</a:t>
            </a:r>
            <a:r>
              <a:rPr lang="en-US" sz="800" baseline="30000" dirty="0"/>
              <a:t>KO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C4670F9-C184-0A42-9CB5-7B4984D1CE24}"/>
              </a:ext>
            </a:extLst>
          </p:cNvPr>
          <p:cNvSpPr txBox="1"/>
          <p:nvPr/>
        </p:nvSpPr>
        <p:spPr>
          <a:xfrm rot="18000000">
            <a:off x="2616604" y="1617411"/>
            <a:ext cx="10428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RIG-I+MyD88</a:t>
            </a:r>
            <a:r>
              <a:rPr lang="en-US" sz="800" baseline="30000" dirty="0"/>
              <a:t>KO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4670F9-C184-0A42-9CB5-7B4984D1CE24}"/>
              </a:ext>
            </a:extLst>
          </p:cNvPr>
          <p:cNvSpPr txBox="1"/>
          <p:nvPr/>
        </p:nvSpPr>
        <p:spPr>
          <a:xfrm rot="18000000">
            <a:off x="2470912" y="1617411"/>
            <a:ext cx="10428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RIG-I</a:t>
            </a:r>
            <a:r>
              <a:rPr lang="en-US" sz="800" baseline="30000" dirty="0"/>
              <a:t>KO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C4670F9-C184-0A42-9CB5-7B4984D1CE24}"/>
              </a:ext>
            </a:extLst>
          </p:cNvPr>
          <p:cNvSpPr txBox="1"/>
          <p:nvPr/>
        </p:nvSpPr>
        <p:spPr>
          <a:xfrm rot="18000000">
            <a:off x="2900563" y="1805734"/>
            <a:ext cx="6079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TRIF</a:t>
            </a:r>
            <a:r>
              <a:rPr lang="en-US" sz="800" baseline="30000" dirty="0"/>
              <a:t>KO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C4670F9-C184-0A42-9CB5-7B4984D1CE24}"/>
              </a:ext>
            </a:extLst>
          </p:cNvPr>
          <p:cNvSpPr txBox="1"/>
          <p:nvPr/>
        </p:nvSpPr>
        <p:spPr>
          <a:xfrm rot="18000000">
            <a:off x="2921304" y="1617411"/>
            <a:ext cx="10428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TRIF+MyD88</a:t>
            </a:r>
            <a:r>
              <a:rPr lang="en-US" sz="800" baseline="30000" dirty="0"/>
              <a:t>KO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C4670F9-C184-0A42-9CB5-7B4984D1CE24}"/>
              </a:ext>
            </a:extLst>
          </p:cNvPr>
          <p:cNvSpPr txBox="1"/>
          <p:nvPr/>
        </p:nvSpPr>
        <p:spPr>
          <a:xfrm rot="18000000">
            <a:off x="3287559" y="1617411"/>
            <a:ext cx="10428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RIG-I+MyD88</a:t>
            </a:r>
            <a:r>
              <a:rPr lang="en-US" sz="800" baseline="30000" dirty="0"/>
              <a:t>KO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DE2E979E-DE08-6C45-A5C0-D096E4FED0CC}"/>
              </a:ext>
            </a:extLst>
          </p:cNvPr>
          <p:cNvCxnSpPr>
            <a:cxnSpLocks/>
          </p:cNvCxnSpPr>
          <p:nvPr/>
        </p:nvCxnSpPr>
        <p:spPr>
          <a:xfrm>
            <a:off x="2539357" y="1465468"/>
            <a:ext cx="70593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81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12" y="180358"/>
            <a:ext cx="1987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Data Source file – figure S6A</a:t>
            </a:r>
          </a:p>
          <a:p>
            <a:r>
              <a:rPr lang="en-GB" sz="1200" b="1" dirty="0" smtClean="0"/>
              <a:t>Middle 2 panels: TRIF &amp; VCL</a:t>
            </a:r>
            <a:endParaRPr lang="en-GB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489411" y="108463"/>
            <a:ext cx="42868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Van der Sluis et al. Distinct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SARS-CoV-2 sensing pathways in pDCs driving TLR7-antiviral vs. TLR2-immunopathological responses in COVID-19</a:t>
            </a:r>
          </a:p>
          <a:p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2" name="Group 11"/>
          <p:cNvGrpSpPr>
            <a:grpSpLocks noChangeAspect="1"/>
          </p:cNvGrpSpPr>
          <p:nvPr/>
        </p:nvGrpSpPr>
        <p:grpSpPr>
          <a:xfrm>
            <a:off x="3675262" y="1878264"/>
            <a:ext cx="3058412" cy="904384"/>
            <a:chOff x="4610429" y="3489158"/>
            <a:chExt cx="3946729" cy="116706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88" t="47106" r="16307" b="22256"/>
            <a:stretch/>
          </p:blipFill>
          <p:spPr>
            <a:xfrm>
              <a:off x="4631404" y="3489158"/>
              <a:ext cx="3925754" cy="116706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610429" y="4214639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610429" y="4099223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610429" y="3960677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</a:rPr>
                <a:t>2</a:t>
              </a:r>
              <a:r>
                <a:rPr lang="en-US" sz="900" dirty="0" smtClean="0">
                  <a:solidFill>
                    <a:schemeClr val="bg1"/>
                  </a:solidFill>
                </a:rPr>
                <a:t>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>
            <a:grpSpLocks noChangeAspect="1"/>
          </p:cNvGrpSpPr>
          <p:nvPr/>
        </p:nvGrpSpPr>
        <p:grpSpPr>
          <a:xfrm>
            <a:off x="1019447" y="1929131"/>
            <a:ext cx="2607966" cy="783179"/>
            <a:chOff x="-1010653" y="3561347"/>
            <a:chExt cx="3365449" cy="101065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16" t="49001" r="23285" b="24468"/>
            <a:stretch/>
          </p:blipFill>
          <p:spPr>
            <a:xfrm>
              <a:off x="-1010653" y="3561347"/>
              <a:ext cx="3365449" cy="101065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-559176" y="4121543"/>
              <a:ext cx="1227258" cy="41702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7" t="35975" r="23938" b="34335"/>
          <a:stretch/>
        </p:blipFill>
        <p:spPr>
          <a:xfrm>
            <a:off x="1012064" y="2937654"/>
            <a:ext cx="2625981" cy="876414"/>
          </a:xfrm>
          <a:prstGeom prst="rect">
            <a:avLst/>
          </a:prstGeom>
        </p:spPr>
      </p:pic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3826621" y="3024148"/>
            <a:ext cx="2929104" cy="839119"/>
            <a:chOff x="1010653" y="7483642"/>
            <a:chExt cx="3779865" cy="108284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87" t="36409" r="16161" b="35165"/>
            <a:stretch/>
          </p:blipFill>
          <p:spPr>
            <a:xfrm>
              <a:off x="1010653" y="7483642"/>
              <a:ext cx="3779865" cy="1082842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383406" y="8228546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83406" y="8113130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383406" y="7974584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</a:rPr>
                <a:t>2</a:t>
              </a:r>
              <a:r>
                <a:rPr lang="en-US" sz="900" dirty="0" smtClean="0">
                  <a:solidFill>
                    <a:schemeClr val="bg1"/>
                  </a:solidFill>
                </a:rPr>
                <a:t>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/>
          <p:cNvGrpSpPr>
            <a:grpSpLocks noChangeAspect="1"/>
          </p:cNvGrpSpPr>
          <p:nvPr/>
        </p:nvGrpSpPr>
        <p:grpSpPr>
          <a:xfrm>
            <a:off x="3662851" y="4026582"/>
            <a:ext cx="3195149" cy="820473"/>
            <a:chOff x="7018062" y="4415589"/>
            <a:chExt cx="4123180" cy="1058779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80" t="40321" r="14141" b="32086"/>
            <a:stretch/>
          </p:blipFill>
          <p:spPr>
            <a:xfrm>
              <a:off x="7038474" y="4415589"/>
              <a:ext cx="4102768" cy="1058779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0623015" y="5140853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623015" y="4969112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23015" y="4853696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</a:rPr>
                <a:t>2</a:t>
              </a:r>
              <a:r>
                <a:rPr lang="en-US" sz="900" dirty="0" smtClean="0">
                  <a:solidFill>
                    <a:schemeClr val="bg1"/>
                  </a:solidFill>
                </a:rPr>
                <a:t>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018062" y="5140853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18062" y="4969112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018062" y="4853696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</a:rPr>
                <a:t>2</a:t>
              </a:r>
              <a:r>
                <a:rPr lang="en-US" sz="900" dirty="0" smtClean="0">
                  <a:solidFill>
                    <a:schemeClr val="bg1"/>
                  </a:solidFill>
                </a:rPr>
                <a:t>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/>
          <p:cNvGrpSpPr>
            <a:grpSpLocks noChangeAspect="1"/>
          </p:cNvGrpSpPr>
          <p:nvPr/>
        </p:nvGrpSpPr>
        <p:grpSpPr>
          <a:xfrm>
            <a:off x="1046087" y="3947386"/>
            <a:ext cx="2591946" cy="1016267"/>
            <a:chOff x="1443789" y="4379495"/>
            <a:chExt cx="3344778" cy="131144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11" t="39380" r="22377" b="26443"/>
            <a:stretch/>
          </p:blipFill>
          <p:spPr>
            <a:xfrm>
              <a:off x="1443789" y="4379495"/>
              <a:ext cx="3344778" cy="1311442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1741450" y="4983119"/>
              <a:ext cx="1227258" cy="41702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511337" y="835405"/>
            <a:ext cx="2234888" cy="1179277"/>
            <a:chOff x="1477739" y="1841463"/>
            <a:chExt cx="2234888" cy="117927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823472" y="2358800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RIG-I+MyD88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431000" y="2338363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400154" y="2358799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TRIF+MyD88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518149-D5B5-204E-9587-F4B1C8C70DA2}"/>
                </a:ext>
              </a:extLst>
            </p:cNvPr>
            <p:cNvSpPr txBox="1"/>
            <p:nvPr/>
          </p:nvSpPr>
          <p:spPr>
            <a:xfrm>
              <a:off x="1580084" y="1841463"/>
              <a:ext cx="7739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Donor A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A6E4D2-828F-704F-9DE1-89BDC37483EE}"/>
                </a:ext>
              </a:extLst>
            </p:cNvPr>
            <p:cNvSpPr txBox="1"/>
            <p:nvPr/>
          </p:nvSpPr>
          <p:spPr>
            <a:xfrm>
              <a:off x="2650623" y="1846362"/>
              <a:ext cx="73675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Donor B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E2E979E-DE08-6C45-A5C0-D096E4FED0CC}"/>
                </a:ext>
              </a:extLst>
            </p:cNvPr>
            <p:cNvCxnSpPr>
              <a:cxnSpLocks/>
            </p:cNvCxnSpPr>
            <p:nvPr/>
          </p:nvCxnSpPr>
          <p:spPr>
            <a:xfrm>
              <a:off x="2681274" y="2090054"/>
              <a:ext cx="90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296886" y="2533219"/>
              <a:ext cx="60792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638107" y="2322180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145251" y="2547122"/>
              <a:ext cx="60792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212039" y="2376210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TRIF+MyD88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628527" y="2358801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RIG-I+MyD88</a:t>
              </a:r>
              <a:r>
                <a:rPr lang="en-US" sz="1000" baseline="30000" dirty="0"/>
                <a:t>KO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E2E979E-DE08-6C45-A5C0-D096E4FED0CC}"/>
                </a:ext>
              </a:extLst>
            </p:cNvPr>
            <p:cNvCxnSpPr>
              <a:cxnSpLocks/>
            </p:cNvCxnSpPr>
            <p:nvPr/>
          </p:nvCxnSpPr>
          <p:spPr>
            <a:xfrm>
              <a:off x="1610710" y="2090054"/>
              <a:ext cx="90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3068097" y="2375770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THP-1</a:t>
              </a:r>
              <a:endParaRPr lang="en-US" sz="1000" baseline="30000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9795" y="4161005"/>
            <a:ext cx="10653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Mouse-a-</a:t>
            </a:r>
            <a:r>
              <a:rPr lang="en-GB" sz="1000" dirty="0" err="1" smtClean="0"/>
              <a:t>hVCL</a:t>
            </a:r>
            <a:endParaRPr lang="en-GB" sz="1000" dirty="0" smtClean="0"/>
          </a:p>
          <a:p>
            <a:r>
              <a:rPr lang="en-GB" sz="1000" dirty="0" smtClean="0"/>
              <a:t>VCL = 116 </a:t>
            </a:r>
            <a:r>
              <a:rPr lang="en-GB" sz="1000" dirty="0" err="1" smtClean="0"/>
              <a:t>kDa</a:t>
            </a:r>
            <a:endParaRPr lang="en-GB" sz="1000" dirty="0" smtClean="0"/>
          </a:p>
          <a:p>
            <a:endParaRPr lang="en-GB" sz="1000" dirty="0"/>
          </a:p>
          <a:p>
            <a:r>
              <a:rPr lang="en-GB" sz="1000" dirty="0" smtClean="0"/>
              <a:t>Exposure = </a:t>
            </a:r>
            <a:br>
              <a:rPr lang="en-GB" sz="1000" dirty="0" smtClean="0"/>
            </a:br>
            <a:r>
              <a:rPr lang="en-GB" sz="1000" dirty="0" smtClean="0"/>
              <a:t>30 sec ECL</a:t>
            </a:r>
            <a:endParaRPr lang="en-GB" sz="1000" dirty="0"/>
          </a:p>
        </p:txBody>
      </p:sp>
      <p:sp>
        <p:nvSpPr>
          <p:cNvPr id="46" name="TextBox 45"/>
          <p:cNvSpPr txBox="1"/>
          <p:nvPr/>
        </p:nvSpPr>
        <p:spPr>
          <a:xfrm>
            <a:off x="14345" y="1778464"/>
            <a:ext cx="11339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Rabbit-a-h TRIF/TICAM1 </a:t>
            </a:r>
            <a:br>
              <a:rPr lang="en-GB" sz="1000" dirty="0" smtClean="0"/>
            </a:br>
            <a:r>
              <a:rPr lang="en-GB" sz="1000" dirty="0" smtClean="0"/>
              <a:t>TRIF = 98 </a:t>
            </a:r>
            <a:r>
              <a:rPr lang="en-GB" sz="1000" dirty="0" err="1" smtClean="0"/>
              <a:t>kDa</a:t>
            </a:r>
            <a:endParaRPr lang="en-GB" sz="1000" dirty="0" smtClean="0"/>
          </a:p>
          <a:p>
            <a:endParaRPr lang="en-GB" sz="1000" dirty="0"/>
          </a:p>
          <a:p>
            <a:r>
              <a:rPr lang="en-GB" sz="1000" dirty="0" smtClean="0"/>
              <a:t>Exposure = </a:t>
            </a:r>
            <a:br>
              <a:rPr lang="en-GB" sz="1000" dirty="0" smtClean="0"/>
            </a:br>
            <a:r>
              <a:rPr lang="en-GB" sz="1000" dirty="0" smtClean="0"/>
              <a:t>70 sec </a:t>
            </a:r>
            <a:r>
              <a:rPr lang="en-GB" sz="1000" dirty="0" err="1" smtClean="0"/>
              <a:t>femtoECL</a:t>
            </a:r>
            <a:endParaRPr lang="en-GB" sz="1000" dirty="0"/>
          </a:p>
        </p:txBody>
      </p:sp>
      <p:sp>
        <p:nvSpPr>
          <p:cNvPr id="47" name="TextBox 46"/>
          <p:cNvSpPr txBox="1"/>
          <p:nvPr/>
        </p:nvSpPr>
        <p:spPr>
          <a:xfrm>
            <a:off x="-24488" y="2927177"/>
            <a:ext cx="11339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Rabbit-a-h TRIF/TICAM1 </a:t>
            </a:r>
            <a:br>
              <a:rPr lang="en-GB" sz="1000" dirty="0" smtClean="0"/>
            </a:br>
            <a:r>
              <a:rPr lang="en-GB" sz="1000" dirty="0" smtClean="0"/>
              <a:t>TRIF = 98 </a:t>
            </a:r>
            <a:r>
              <a:rPr lang="en-GB" sz="1000" dirty="0" err="1" smtClean="0"/>
              <a:t>kDa</a:t>
            </a:r>
            <a:endParaRPr lang="en-GB" sz="1000" dirty="0" smtClean="0"/>
          </a:p>
          <a:p>
            <a:endParaRPr lang="en-GB" sz="1000" dirty="0"/>
          </a:p>
          <a:p>
            <a:r>
              <a:rPr lang="en-GB" sz="1000" dirty="0" smtClean="0"/>
              <a:t>Exposure = </a:t>
            </a:r>
            <a:br>
              <a:rPr lang="en-GB" sz="1000" dirty="0" smtClean="0"/>
            </a:br>
            <a:r>
              <a:rPr lang="en-GB" sz="1000" dirty="0" smtClean="0"/>
              <a:t>6 min ECL</a:t>
            </a:r>
            <a:endParaRPr lang="en-GB" sz="1000" dirty="0"/>
          </a:p>
        </p:txBody>
      </p:sp>
      <p:grpSp>
        <p:nvGrpSpPr>
          <p:cNvPr id="56" name="Group 55"/>
          <p:cNvGrpSpPr>
            <a:grpSpLocks noChangeAspect="1"/>
          </p:cNvGrpSpPr>
          <p:nvPr/>
        </p:nvGrpSpPr>
        <p:grpSpPr>
          <a:xfrm>
            <a:off x="987031" y="6559898"/>
            <a:ext cx="2636083" cy="690403"/>
            <a:chOff x="24062" y="7796462"/>
            <a:chExt cx="3031959" cy="794085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357" t="34035" r="22807" b="44815"/>
            <a:stretch/>
          </p:blipFill>
          <p:spPr>
            <a:xfrm>
              <a:off x="24062" y="7796462"/>
              <a:ext cx="3031959" cy="794085"/>
            </a:xfrm>
            <a:prstGeom prst="rect">
              <a:avLst/>
            </a:prstGeom>
          </p:spPr>
        </p:pic>
        <p:sp>
          <p:nvSpPr>
            <p:cNvPr id="50" name="Rectangle 49"/>
            <p:cNvSpPr/>
            <p:nvPr/>
          </p:nvSpPr>
          <p:spPr>
            <a:xfrm>
              <a:off x="1524539" y="8064108"/>
              <a:ext cx="1227258" cy="34624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/>
          <p:cNvGrpSpPr>
            <a:grpSpLocks noChangeAspect="1"/>
          </p:cNvGrpSpPr>
          <p:nvPr/>
        </p:nvGrpSpPr>
        <p:grpSpPr>
          <a:xfrm>
            <a:off x="3724799" y="6540382"/>
            <a:ext cx="3138193" cy="721784"/>
            <a:chOff x="5751095" y="7760368"/>
            <a:chExt cx="3609474" cy="830179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48" t="33332" r="17062" b="44557"/>
            <a:stretch/>
          </p:blipFill>
          <p:spPr>
            <a:xfrm>
              <a:off x="5751095" y="7760368"/>
              <a:ext cx="3609474" cy="830179"/>
            </a:xfrm>
            <a:prstGeom prst="rect">
              <a:avLst/>
            </a:prstGeom>
          </p:spPr>
        </p:pic>
        <p:sp>
          <p:nvSpPr>
            <p:cNvPr id="51" name="TextBox 50"/>
            <p:cNvSpPr txBox="1"/>
            <p:nvPr/>
          </p:nvSpPr>
          <p:spPr>
            <a:xfrm>
              <a:off x="5763035" y="8064108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900669" y="7948692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900669" y="8179524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773556" y="7833276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oup 63"/>
          <p:cNvGrpSpPr>
            <a:grpSpLocks noChangeAspect="1"/>
          </p:cNvGrpSpPr>
          <p:nvPr/>
        </p:nvGrpSpPr>
        <p:grpSpPr>
          <a:xfrm>
            <a:off x="861503" y="7444816"/>
            <a:ext cx="2887138" cy="930997"/>
            <a:chOff x="-818147" y="8783053"/>
            <a:chExt cx="3320716" cy="1070810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67" t="38721" r="20642" b="33616"/>
            <a:stretch/>
          </p:blipFill>
          <p:spPr>
            <a:xfrm>
              <a:off x="-818147" y="8783053"/>
              <a:ext cx="3320716" cy="1070810"/>
            </a:xfrm>
            <a:prstGeom prst="rect">
              <a:avLst/>
            </a:prstGeom>
          </p:spPr>
        </p:pic>
        <p:sp>
          <p:nvSpPr>
            <p:cNvPr id="60" name="Rectangle 59"/>
            <p:cNvSpPr/>
            <p:nvPr/>
          </p:nvSpPr>
          <p:spPr>
            <a:xfrm>
              <a:off x="885229" y="9152488"/>
              <a:ext cx="1227258" cy="34624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/>
          <p:cNvGrpSpPr>
            <a:grpSpLocks noChangeAspect="1"/>
          </p:cNvGrpSpPr>
          <p:nvPr/>
        </p:nvGrpSpPr>
        <p:grpSpPr>
          <a:xfrm>
            <a:off x="3830574" y="7433678"/>
            <a:ext cx="3023127" cy="805470"/>
            <a:chOff x="5221705" y="9059779"/>
            <a:chExt cx="3477128" cy="926432"/>
          </a:xfrm>
        </p:grpSpPr>
        <p:pic>
          <p:nvPicPr>
            <p:cNvPr id="58" name="Picture 57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74" t="45870" r="18343" b="30197"/>
            <a:stretch/>
          </p:blipFill>
          <p:spPr>
            <a:xfrm>
              <a:off x="5221705" y="9059779"/>
              <a:ext cx="3477128" cy="926432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8287761" y="9113515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8287761" y="9344347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403935" y="5484843"/>
            <a:ext cx="2180198" cy="1179277"/>
            <a:chOff x="1403935" y="5484843"/>
            <a:chExt cx="2180198" cy="117927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711981" y="5981743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368307" y="6002179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TRIF+MyD88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8518149-D5B5-204E-9587-F4B1C8C70DA2}"/>
                </a:ext>
              </a:extLst>
            </p:cNvPr>
            <p:cNvSpPr txBox="1"/>
            <p:nvPr/>
          </p:nvSpPr>
          <p:spPr>
            <a:xfrm>
              <a:off x="1548237" y="5484843"/>
              <a:ext cx="7739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Donor A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6A6E4D2-828F-704F-9DE1-89BDC37483EE}"/>
                </a:ext>
              </a:extLst>
            </p:cNvPr>
            <p:cNvSpPr txBox="1"/>
            <p:nvPr/>
          </p:nvSpPr>
          <p:spPr>
            <a:xfrm>
              <a:off x="2847380" y="5489742"/>
              <a:ext cx="73675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Donor B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DE2E979E-DE08-6C45-A5C0-D096E4FED0CC}"/>
                </a:ext>
              </a:extLst>
            </p:cNvPr>
            <p:cNvCxnSpPr>
              <a:cxnSpLocks/>
            </p:cNvCxnSpPr>
            <p:nvPr/>
          </p:nvCxnSpPr>
          <p:spPr>
            <a:xfrm>
              <a:off x="2655398" y="5733434"/>
              <a:ext cx="90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265039" y="6176599"/>
              <a:ext cx="60792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791625" y="6002180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RIG-I+MyD88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606260" y="5965560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366072" y="6190502"/>
              <a:ext cx="60792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468956" y="6019590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TRIF+MyD88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897476" y="6002181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RIG-I+MyD88</a:t>
              </a:r>
              <a:r>
                <a:rPr lang="en-US" sz="1000" baseline="30000" dirty="0"/>
                <a:t>KO</a:t>
              </a:r>
            </a:p>
          </p:txBody>
        </p: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E2E979E-DE08-6C45-A5C0-D096E4FED0CC}"/>
                </a:ext>
              </a:extLst>
            </p:cNvPr>
            <p:cNvCxnSpPr>
              <a:cxnSpLocks/>
            </p:cNvCxnSpPr>
            <p:nvPr/>
          </p:nvCxnSpPr>
          <p:spPr>
            <a:xfrm>
              <a:off x="1403935" y="5733434"/>
              <a:ext cx="90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TextBox 80"/>
          <p:cNvSpPr txBox="1"/>
          <p:nvPr/>
        </p:nvSpPr>
        <p:spPr>
          <a:xfrm>
            <a:off x="0" y="7515289"/>
            <a:ext cx="10653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Mouse-a-</a:t>
            </a:r>
            <a:r>
              <a:rPr lang="en-GB" sz="1000" dirty="0" err="1" smtClean="0"/>
              <a:t>hVCL</a:t>
            </a:r>
            <a:endParaRPr lang="en-GB" sz="1000" dirty="0" smtClean="0"/>
          </a:p>
          <a:p>
            <a:r>
              <a:rPr lang="en-GB" sz="1000" dirty="0" smtClean="0"/>
              <a:t>VCL = 116 </a:t>
            </a:r>
            <a:r>
              <a:rPr lang="en-GB" sz="1000" dirty="0" err="1" smtClean="0"/>
              <a:t>kDa</a:t>
            </a:r>
            <a:endParaRPr lang="en-GB" sz="1000" dirty="0" smtClean="0"/>
          </a:p>
          <a:p>
            <a:endParaRPr lang="en-GB" sz="1000" dirty="0"/>
          </a:p>
          <a:p>
            <a:r>
              <a:rPr lang="en-GB" sz="1000" dirty="0" smtClean="0"/>
              <a:t>Exposure = </a:t>
            </a:r>
            <a:br>
              <a:rPr lang="en-GB" sz="1000" dirty="0" smtClean="0"/>
            </a:br>
            <a:r>
              <a:rPr lang="en-GB" sz="1000" dirty="0" smtClean="0"/>
              <a:t>30 sec ECL</a:t>
            </a:r>
            <a:endParaRPr lang="en-GB" sz="1000" dirty="0"/>
          </a:p>
        </p:txBody>
      </p:sp>
      <p:sp>
        <p:nvSpPr>
          <p:cNvPr id="82" name="TextBox 81"/>
          <p:cNvSpPr txBox="1"/>
          <p:nvPr/>
        </p:nvSpPr>
        <p:spPr>
          <a:xfrm>
            <a:off x="-37786" y="6236105"/>
            <a:ext cx="11339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Rabbit-a-h TRIF/TICAM1 </a:t>
            </a:r>
            <a:br>
              <a:rPr lang="en-GB" sz="1000" dirty="0" smtClean="0"/>
            </a:br>
            <a:r>
              <a:rPr lang="en-GB" sz="1000" dirty="0" smtClean="0"/>
              <a:t>TRIF = 98 </a:t>
            </a:r>
            <a:r>
              <a:rPr lang="en-GB" sz="1000" dirty="0" err="1" smtClean="0"/>
              <a:t>kDa</a:t>
            </a:r>
            <a:endParaRPr lang="en-GB" sz="1000" dirty="0" smtClean="0"/>
          </a:p>
          <a:p>
            <a:endParaRPr lang="en-GB" sz="1000" dirty="0"/>
          </a:p>
          <a:p>
            <a:r>
              <a:rPr lang="en-GB" sz="1000" dirty="0" smtClean="0"/>
              <a:t>Exposure = </a:t>
            </a:r>
            <a:br>
              <a:rPr lang="en-GB" sz="1000" dirty="0" smtClean="0"/>
            </a:br>
            <a:r>
              <a:rPr lang="en-GB" sz="1000" dirty="0" smtClean="0"/>
              <a:t>60 sec </a:t>
            </a:r>
            <a:r>
              <a:rPr lang="en-GB" sz="1000" dirty="0" err="1" smtClean="0"/>
              <a:t>femtoECL</a:t>
            </a:r>
            <a:endParaRPr lang="en-GB" sz="1000" dirty="0"/>
          </a:p>
        </p:txBody>
      </p:sp>
      <p:pic>
        <p:nvPicPr>
          <p:cNvPr id="83" name="Picture 82" descr="Precision Plus Protein Kaleidoscope Prestained #1610375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2" r="26521"/>
          <a:stretch/>
        </p:blipFill>
        <p:spPr bwMode="auto">
          <a:xfrm>
            <a:off x="6059548" y="611269"/>
            <a:ext cx="488231" cy="103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TextBox 83"/>
          <p:cNvSpPr txBox="1"/>
          <p:nvPr/>
        </p:nvSpPr>
        <p:spPr>
          <a:xfrm>
            <a:off x="1514737" y="8846546"/>
            <a:ext cx="1536831" cy="2769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Corresponds to figure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04562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57112" y="180358"/>
            <a:ext cx="2039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/>
              <a:t>Data Source file – figure S6A</a:t>
            </a:r>
          </a:p>
          <a:p>
            <a:r>
              <a:rPr lang="en-GB" sz="1200" b="1" dirty="0" smtClean="0"/>
              <a:t>Bottom 2 panels: RIG-I &amp; VCL</a:t>
            </a:r>
            <a:endParaRPr lang="en-GB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489411" y="108463"/>
            <a:ext cx="42868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Van der Sluis et al. Distinct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SARS-CoV-2 sensing pathways in pDCs driving TLR7-antiviral vs. TLR2-immunopathological responses in COVID-19</a:t>
            </a:r>
          </a:p>
          <a:p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2" name="Group 21"/>
          <p:cNvGrpSpPr>
            <a:grpSpLocks noChangeAspect="1"/>
          </p:cNvGrpSpPr>
          <p:nvPr/>
        </p:nvGrpSpPr>
        <p:grpSpPr>
          <a:xfrm>
            <a:off x="1370313" y="2574757"/>
            <a:ext cx="2542436" cy="828255"/>
            <a:chOff x="-264695" y="2598821"/>
            <a:chExt cx="3360858" cy="109487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574" t="36634" r="20097" b="32419"/>
            <a:stretch/>
          </p:blipFill>
          <p:spPr>
            <a:xfrm>
              <a:off x="-264695" y="2598821"/>
              <a:ext cx="3360858" cy="1094874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6901" y="3246044"/>
              <a:ext cx="2118103" cy="41702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3938560" y="2532964"/>
            <a:ext cx="2837703" cy="861700"/>
            <a:chOff x="4902199" y="2598821"/>
            <a:chExt cx="3724442" cy="1130968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0" t="36634" r="20676" b="31400"/>
            <a:stretch/>
          </p:blipFill>
          <p:spPr>
            <a:xfrm>
              <a:off x="4944978" y="2598821"/>
              <a:ext cx="3681663" cy="113096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904170" y="3454555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902199" y="3339139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29904" y="3200593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</a:rPr>
                <a:t>2</a:t>
              </a:r>
              <a:r>
                <a:rPr lang="en-US" sz="900" dirty="0" smtClean="0">
                  <a:solidFill>
                    <a:schemeClr val="bg1"/>
                  </a:solidFill>
                </a:rPr>
                <a:t>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5" t="42074" r="18654" b="30116"/>
          <a:stretch/>
        </p:blipFill>
        <p:spPr>
          <a:xfrm>
            <a:off x="1382883" y="3549108"/>
            <a:ext cx="2530544" cy="815677"/>
          </a:xfrm>
          <a:prstGeom prst="rect">
            <a:avLst/>
          </a:prstGeom>
        </p:spPr>
      </p:pic>
      <p:grpSp>
        <p:nvGrpSpPr>
          <p:cNvPr id="29" name="Group 28"/>
          <p:cNvGrpSpPr>
            <a:grpSpLocks noChangeAspect="1"/>
          </p:cNvGrpSpPr>
          <p:nvPr/>
        </p:nvGrpSpPr>
        <p:grpSpPr>
          <a:xfrm>
            <a:off x="3989958" y="3521717"/>
            <a:ext cx="2755949" cy="831085"/>
            <a:chOff x="4717715" y="4033197"/>
            <a:chExt cx="3697582" cy="1115044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03" t="42074" r="18535" b="30116"/>
            <a:stretch/>
          </p:blipFill>
          <p:spPr>
            <a:xfrm>
              <a:off x="4733757" y="4033197"/>
              <a:ext cx="3681540" cy="1101620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4719686" y="4917409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17715" y="4801993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745420" y="4663447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</a:rPr>
                <a:t>2</a:t>
              </a:r>
              <a:r>
                <a:rPr lang="en-US" sz="900" dirty="0" smtClean="0">
                  <a:solidFill>
                    <a:schemeClr val="bg1"/>
                  </a:solidFill>
                </a:rPr>
                <a:t>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oup 36"/>
          <p:cNvGrpSpPr>
            <a:grpSpLocks noChangeAspect="1"/>
          </p:cNvGrpSpPr>
          <p:nvPr/>
        </p:nvGrpSpPr>
        <p:grpSpPr>
          <a:xfrm>
            <a:off x="1281582" y="4502311"/>
            <a:ext cx="2620641" cy="983958"/>
            <a:chOff x="866274" y="6785811"/>
            <a:chExt cx="3236494" cy="1215189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3" t="36335" r="25837" b="31248"/>
            <a:stretch/>
          </p:blipFill>
          <p:spPr>
            <a:xfrm>
              <a:off x="866274" y="6785811"/>
              <a:ext cx="3236494" cy="1215189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1175804" y="7454670"/>
              <a:ext cx="2195566" cy="41702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>
            <a:grpSpLocks noChangeAspect="1"/>
          </p:cNvGrpSpPr>
          <p:nvPr/>
        </p:nvGrpSpPr>
        <p:grpSpPr>
          <a:xfrm>
            <a:off x="3932102" y="4538049"/>
            <a:ext cx="2844161" cy="925506"/>
            <a:chOff x="6440881" y="6809873"/>
            <a:chExt cx="3512542" cy="1143001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69" t="36977" r="25161" b="32532"/>
            <a:stretch/>
          </p:blipFill>
          <p:spPr>
            <a:xfrm>
              <a:off x="6497053" y="6809873"/>
              <a:ext cx="3456370" cy="1143001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6440881" y="7640861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100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440881" y="7525445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>
                  <a:solidFill>
                    <a:schemeClr val="bg1"/>
                  </a:solidFill>
                </a:rPr>
                <a:t>150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440881" y="7386899"/>
              <a:ext cx="35779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bg1"/>
                  </a:solidFill>
                </a:rPr>
                <a:t>2</a:t>
              </a:r>
              <a:r>
                <a:rPr lang="en-US" sz="900" dirty="0" smtClean="0">
                  <a:solidFill>
                    <a:schemeClr val="bg1"/>
                  </a:solidFill>
                </a:rPr>
                <a:t>50</a:t>
              </a: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690766" y="1415918"/>
            <a:ext cx="2234888" cy="1179277"/>
            <a:chOff x="1477739" y="1841463"/>
            <a:chExt cx="2234888" cy="117927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431000" y="2338363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400154" y="2358799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TRIF+MyD88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8518149-D5B5-204E-9587-F4B1C8C70DA2}"/>
                </a:ext>
              </a:extLst>
            </p:cNvPr>
            <p:cNvSpPr txBox="1"/>
            <p:nvPr/>
          </p:nvSpPr>
          <p:spPr>
            <a:xfrm>
              <a:off x="1580084" y="1841463"/>
              <a:ext cx="7739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Donor A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6A6E4D2-828F-704F-9DE1-89BDC37483EE}"/>
                </a:ext>
              </a:extLst>
            </p:cNvPr>
            <p:cNvSpPr txBox="1"/>
            <p:nvPr/>
          </p:nvSpPr>
          <p:spPr>
            <a:xfrm>
              <a:off x="2650623" y="1846362"/>
              <a:ext cx="73675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Donor B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E2E979E-DE08-6C45-A5C0-D096E4FED0CC}"/>
                </a:ext>
              </a:extLst>
            </p:cNvPr>
            <p:cNvCxnSpPr>
              <a:cxnSpLocks/>
            </p:cNvCxnSpPr>
            <p:nvPr/>
          </p:nvCxnSpPr>
          <p:spPr>
            <a:xfrm>
              <a:off x="2625618" y="2090054"/>
              <a:ext cx="90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296886" y="2533219"/>
              <a:ext cx="60792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823472" y="2358800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RIG-I+MyD88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1638107" y="2322180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145251" y="2547122"/>
              <a:ext cx="60792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212039" y="2376210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TRIF+MyD88</a:t>
              </a:r>
              <a:r>
                <a:rPr lang="en-US" sz="1000" baseline="30000" dirty="0"/>
                <a:t>KO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2628527" y="2358801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RIG-I+MyD88</a:t>
              </a:r>
              <a:r>
                <a:rPr lang="en-US" sz="1000" baseline="30000" dirty="0"/>
                <a:t>KO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E2E979E-DE08-6C45-A5C0-D096E4FED0CC}"/>
                </a:ext>
              </a:extLst>
            </p:cNvPr>
            <p:cNvCxnSpPr>
              <a:cxnSpLocks/>
            </p:cNvCxnSpPr>
            <p:nvPr/>
          </p:nvCxnSpPr>
          <p:spPr>
            <a:xfrm>
              <a:off x="1626613" y="2090054"/>
              <a:ext cx="90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C4670F9-C184-0A42-9CB5-7B4984D1CE24}"/>
                </a:ext>
              </a:extLst>
            </p:cNvPr>
            <p:cNvSpPr txBox="1"/>
            <p:nvPr/>
          </p:nvSpPr>
          <p:spPr>
            <a:xfrm rot="18000000">
              <a:off x="3068097" y="2375770"/>
              <a:ext cx="1042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Control pDC</a:t>
              </a:r>
              <a:endParaRPr lang="en-US" sz="1000" baseline="30000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0340" y="4593792"/>
            <a:ext cx="10653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Mouse-a-</a:t>
            </a:r>
            <a:r>
              <a:rPr lang="en-GB" sz="1000" dirty="0" err="1" smtClean="0"/>
              <a:t>hVCL</a:t>
            </a:r>
            <a:endParaRPr lang="en-GB" sz="1000" dirty="0" smtClean="0"/>
          </a:p>
          <a:p>
            <a:r>
              <a:rPr lang="en-GB" sz="1000" dirty="0" smtClean="0"/>
              <a:t>VCL = 116 </a:t>
            </a:r>
            <a:r>
              <a:rPr lang="en-GB" sz="1000" dirty="0" err="1" smtClean="0"/>
              <a:t>kDa</a:t>
            </a:r>
            <a:endParaRPr lang="en-GB" sz="1000" dirty="0" smtClean="0"/>
          </a:p>
          <a:p>
            <a:endParaRPr lang="en-GB" sz="1000" dirty="0"/>
          </a:p>
          <a:p>
            <a:r>
              <a:rPr lang="en-GB" sz="1000" dirty="0" smtClean="0"/>
              <a:t>Exposure = </a:t>
            </a:r>
            <a:br>
              <a:rPr lang="en-GB" sz="1000" dirty="0" smtClean="0"/>
            </a:br>
            <a:r>
              <a:rPr lang="en-GB" sz="1000" dirty="0" smtClean="0"/>
              <a:t>10 sec ECL</a:t>
            </a:r>
            <a:endParaRPr lang="en-GB" sz="1000" dirty="0"/>
          </a:p>
        </p:txBody>
      </p:sp>
      <p:sp>
        <p:nvSpPr>
          <p:cNvPr id="53" name="TextBox 52"/>
          <p:cNvSpPr txBox="1"/>
          <p:nvPr/>
        </p:nvSpPr>
        <p:spPr>
          <a:xfrm>
            <a:off x="60340" y="2387349"/>
            <a:ext cx="113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Rabbit-a-h RIG-I</a:t>
            </a:r>
            <a:br>
              <a:rPr lang="en-GB" sz="1000" dirty="0" smtClean="0"/>
            </a:br>
            <a:r>
              <a:rPr lang="en-GB" sz="1000" dirty="0" err="1" smtClean="0"/>
              <a:t>RIG-I</a:t>
            </a:r>
            <a:r>
              <a:rPr lang="en-GB" sz="1000" dirty="0" smtClean="0"/>
              <a:t> = 102 </a:t>
            </a:r>
            <a:r>
              <a:rPr lang="en-GB" sz="1000" dirty="0" err="1" smtClean="0"/>
              <a:t>kDa</a:t>
            </a:r>
            <a:endParaRPr lang="en-GB" sz="1000" dirty="0" smtClean="0"/>
          </a:p>
          <a:p>
            <a:endParaRPr lang="en-GB" sz="1000" dirty="0"/>
          </a:p>
          <a:p>
            <a:r>
              <a:rPr lang="en-GB" sz="1000" dirty="0" smtClean="0"/>
              <a:t>Exposure = </a:t>
            </a:r>
            <a:br>
              <a:rPr lang="en-GB" sz="1000" dirty="0" smtClean="0"/>
            </a:br>
            <a:r>
              <a:rPr lang="en-GB" sz="1000" dirty="0" smtClean="0"/>
              <a:t>80 sec </a:t>
            </a:r>
            <a:r>
              <a:rPr lang="en-GB" sz="1000" dirty="0" err="1" smtClean="0"/>
              <a:t>femtoECL</a:t>
            </a:r>
            <a:endParaRPr lang="en-GB" sz="1000" dirty="0"/>
          </a:p>
        </p:txBody>
      </p:sp>
      <p:sp>
        <p:nvSpPr>
          <p:cNvPr id="54" name="TextBox 53"/>
          <p:cNvSpPr txBox="1"/>
          <p:nvPr/>
        </p:nvSpPr>
        <p:spPr>
          <a:xfrm>
            <a:off x="63762" y="3481023"/>
            <a:ext cx="11339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Rabbit-a-h RIG-I</a:t>
            </a:r>
            <a:br>
              <a:rPr lang="en-GB" sz="1000" dirty="0" smtClean="0"/>
            </a:br>
            <a:r>
              <a:rPr lang="en-GB" sz="1000" dirty="0" err="1" smtClean="0"/>
              <a:t>RIG-I</a:t>
            </a:r>
            <a:r>
              <a:rPr lang="en-GB" sz="1000" dirty="0" smtClean="0"/>
              <a:t> = 102 </a:t>
            </a:r>
            <a:r>
              <a:rPr lang="en-GB" sz="1000" dirty="0" err="1" smtClean="0"/>
              <a:t>kDa</a:t>
            </a:r>
            <a:endParaRPr lang="en-GB" sz="1000" dirty="0" smtClean="0"/>
          </a:p>
          <a:p>
            <a:endParaRPr lang="en-GB" sz="1000" dirty="0"/>
          </a:p>
          <a:p>
            <a:r>
              <a:rPr lang="en-GB" sz="1000" dirty="0" smtClean="0"/>
              <a:t>Exposure = </a:t>
            </a:r>
            <a:br>
              <a:rPr lang="en-GB" sz="1000" dirty="0" smtClean="0"/>
            </a:br>
            <a:r>
              <a:rPr lang="en-GB" sz="1000" dirty="0" smtClean="0"/>
              <a:t>9 min ECL</a:t>
            </a:r>
            <a:endParaRPr lang="en-GB" sz="1000" dirty="0"/>
          </a:p>
        </p:txBody>
      </p:sp>
      <p:pic>
        <p:nvPicPr>
          <p:cNvPr id="55" name="Picture 54" descr="Precision Plus Protein Kaleidoscope Prestained #161037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2" r="26521"/>
          <a:stretch/>
        </p:blipFill>
        <p:spPr bwMode="auto">
          <a:xfrm>
            <a:off x="6073196" y="1191782"/>
            <a:ext cx="488231" cy="103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1635226" y="5889355"/>
            <a:ext cx="1536831" cy="2769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Corresponds to figure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04773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319</Words>
  <Application>Microsoft Office PowerPoint</Application>
  <PresentationFormat>A4 Paper (210x297 mm)</PresentationFormat>
  <Paragraphs>122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Aarhus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Renée Marije van der Sluis</dc:creator>
  <cp:lastModifiedBy>Renée Marije van der Sluis</cp:lastModifiedBy>
  <cp:revision>22</cp:revision>
  <dcterms:created xsi:type="dcterms:W3CDTF">2022-01-19T12:11:38Z</dcterms:created>
  <dcterms:modified xsi:type="dcterms:W3CDTF">2022-01-19T16:55:14Z</dcterms:modified>
</cp:coreProperties>
</file>