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74" r:id="rId2"/>
    <p:sldId id="275" r:id="rId3"/>
    <p:sldId id="276" r:id="rId4"/>
    <p:sldId id="277" r:id="rId5"/>
    <p:sldId id="279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995"/>
    <p:restoredTop sz="83236"/>
  </p:normalViewPr>
  <p:slideViewPr>
    <p:cSldViewPr snapToGrid="0" snapToObjects="1">
      <p:cViewPr varScale="1">
        <p:scale>
          <a:sx n="71" d="100"/>
          <a:sy n="71" d="100"/>
        </p:scale>
        <p:origin x="7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4FEED5-110B-0848-94CF-3A5684768C19}" type="datetimeFigureOut">
              <a:rPr kumimoji="1" lang="zh-CN" altLang="en-US" smtClean="0"/>
              <a:t>2021/12/4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5F445-47B8-DF4D-B19A-7280330E129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56082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5F445-47B8-DF4D-B19A-7280330E1293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32028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5F445-47B8-DF4D-B19A-7280330E1293}" type="slidenum">
              <a:rPr kumimoji="1" lang="zh-CN" altLang="en-US" smtClean="0"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62040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9ACC-E276-044F-BBC7-12ACB64B97E4}" type="datetimeFigureOut">
              <a:rPr kumimoji="1" lang="zh-CN" altLang="en-US" smtClean="0"/>
              <a:t>2021/12/4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703DA-A606-3B4F-B8D2-FA6892C6893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50982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9ACC-E276-044F-BBC7-12ACB64B97E4}" type="datetimeFigureOut">
              <a:rPr kumimoji="1" lang="zh-CN" altLang="en-US" smtClean="0"/>
              <a:t>2021/12/4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703DA-A606-3B4F-B8D2-FA6892C6893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1187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9ACC-E276-044F-BBC7-12ACB64B97E4}" type="datetimeFigureOut">
              <a:rPr kumimoji="1" lang="zh-CN" altLang="en-US" smtClean="0"/>
              <a:t>2021/12/4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703DA-A606-3B4F-B8D2-FA6892C6893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19196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9ACC-E276-044F-BBC7-12ACB64B97E4}" type="datetimeFigureOut">
              <a:rPr kumimoji="1" lang="zh-CN" altLang="en-US" smtClean="0"/>
              <a:t>2021/12/4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703DA-A606-3B4F-B8D2-FA6892C6893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48534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9ACC-E276-044F-BBC7-12ACB64B97E4}" type="datetimeFigureOut">
              <a:rPr kumimoji="1" lang="zh-CN" altLang="en-US" smtClean="0"/>
              <a:t>2021/12/4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703DA-A606-3B4F-B8D2-FA6892C6893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53763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9ACC-E276-044F-BBC7-12ACB64B97E4}" type="datetimeFigureOut">
              <a:rPr kumimoji="1" lang="zh-CN" altLang="en-US" smtClean="0"/>
              <a:t>2021/12/4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703DA-A606-3B4F-B8D2-FA6892C6893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54996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9ACC-E276-044F-BBC7-12ACB64B97E4}" type="datetimeFigureOut">
              <a:rPr kumimoji="1" lang="zh-CN" altLang="en-US" smtClean="0"/>
              <a:t>2021/12/4</a:t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703DA-A606-3B4F-B8D2-FA6892C6893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07836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9ACC-E276-044F-BBC7-12ACB64B97E4}" type="datetimeFigureOut">
              <a:rPr kumimoji="1" lang="zh-CN" altLang="en-US" smtClean="0"/>
              <a:t>2021/12/4</a:t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703DA-A606-3B4F-B8D2-FA6892C6893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9746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9ACC-E276-044F-BBC7-12ACB64B97E4}" type="datetimeFigureOut">
              <a:rPr kumimoji="1" lang="zh-CN" altLang="en-US" smtClean="0"/>
              <a:t>2021/12/4</a:t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703DA-A606-3B4F-B8D2-FA6892C6893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0296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9ACC-E276-044F-BBC7-12ACB64B97E4}" type="datetimeFigureOut">
              <a:rPr kumimoji="1" lang="zh-CN" altLang="en-US" smtClean="0"/>
              <a:t>2021/12/4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703DA-A606-3B4F-B8D2-FA6892C6893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96967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9ACC-E276-044F-BBC7-12ACB64B97E4}" type="datetimeFigureOut">
              <a:rPr kumimoji="1" lang="zh-CN" altLang="en-US" smtClean="0"/>
              <a:t>2021/12/4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703DA-A606-3B4F-B8D2-FA6892C6893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78743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69ACC-E276-044F-BBC7-12ACB64B97E4}" type="datetimeFigureOut">
              <a:rPr kumimoji="1" lang="zh-CN" altLang="en-US" smtClean="0"/>
              <a:t>2021/12/4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703DA-A606-3B4F-B8D2-FA6892C6893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76589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>
            <a:extLst>
              <a:ext uri="{FF2B5EF4-FFF2-40B4-BE49-F238E27FC236}">
                <a16:creationId xmlns:a16="http://schemas.microsoft.com/office/drawing/2014/main" id="{7880FE80-A7DC-2542-9B30-4250679CF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86176"/>
            <a:ext cx="91440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7A. CG2064 degradation in S2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B9DA1DAC-7367-214F-8B57-F5FE603BE197}"/>
              </a:ext>
            </a:extLst>
          </p:cNvPr>
          <p:cNvGrpSpPr/>
          <p:nvPr/>
        </p:nvGrpSpPr>
        <p:grpSpPr>
          <a:xfrm>
            <a:off x="1604751" y="596328"/>
            <a:ext cx="5496850" cy="4446316"/>
            <a:chOff x="969637" y="1468549"/>
            <a:chExt cx="5496850" cy="4446316"/>
          </a:xfrm>
        </p:grpSpPr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2A8DCEE4-DA8F-A047-97C0-8F8165B6C740}"/>
                </a:ext>
              </a:extLst>
            </p:cNvPr>
            <p:cNvSpPr txBox="1"/>
            <p:nvPr/>
          </p:nvSpPr>
          <p:spPr>
            <a:xfrm>
              <a:off x="1197442" y="2660453"/>
              <a:ext cx="9366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anti-GFP</a:t>
              </a:r>
              <a:endParaRPr kumimoji="1"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8BAF26CE-3677-C74D-829D-F57859F97AE3}"/>
                </a:ext>
              </a:extLst>
            </p:cNvPr>
            <p:cNvSpPr txBox="1"/>
            <p:nvPr/>
          </p:nvSpPr>
          <p:spPr>
            <a:xfrm>
              <a:off x="969637" y="5607088"/>
              <a:ext cx="16765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anti-tubulin</a:t>
              </a:r>
              <a:endParaRPr kumimoji="1"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E83A4B12-E645-3342-BC08-E87EC4781A18}"/>
                </a:ext>
              </a:extLst>
            </p:cNvPr>
            <p:cNvSpPr txBox="1"/>
            <p:nvPr/>
          </p:nvSpPr>
          <p:spPr>
            <a:xfrm>
              <a:off x="3068377" y="1468549"/>
              <a:ext cx="2335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zh-CN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actin&gt;CG2064-GFP</a:t>
              </a:r>
            </a:p>
          </p:txBody>
        </p:sp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9588FB93-5574-EF4C-B3CC-6672A9957D34}"/>
                </a:ext>
              </a:extLst>
            </p:cNvPr>
            <p:cNvGrpSpPr/>
            <p:nvPr/>
          </p:nvGrpSpPr>
          <p:grpSpPr>
            <a:xfrm>
              <a:off x="1340190" y="1814268"/>
              <a:ext cx="5126297" cy="369323"/>
              <a:chOff x="1340190" y="1814268"/>
              <a:chExt cx="5126297" cy="369323"/>
            </a:xfrm>
          </p:grpSpPr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40D24CA7-DD1D-4246-BCA1-D39CF79ECCE9}"/>
                  </a:ext>
                </a:extLst>
              </p:cNvPr>
              <p:cNvSpPr txBox="1"/>
              <p:nvPr/>
            </p:nvSpPr>
            <p:spPr>
              <a:xfrm>
                <a:off x="1340190" y="1875814"/>
                <a:ext cx="106540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CHX</a:t>
                </a:r>
                <a:endParaRPr kumimoji="1"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97AEA642-C704-4043-A7CD-040D59087C0E}"/>
                  </a:ext>
                </a:extLst>
              </p:cNvPr>
              <p:cNvSpPr txBox="1"/>
              <p:nvPr/>
            </p:nvSpPr>
            <p:spPr>
              <a:xfrm>
                <a:off x="2657114" y="1839266"/>
                <a:ext cx="7266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 h</a:t>
                </a:r>
                <a:endParaRPr kumimoji="1"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3FBC1A6B-9EE6-AC4C-BF76-39E81A4CFA7E}"/>
                  </a:ext>
                </a:extLst>
              </p:cNvPr>
              <p:cNvSpPr txBox="1"/>
              <p:nvPr/>
            </p:nvSpPr>
            <p:spPr>
              <a:xfrm>
                <a:off x="3235569" y="1826694"/>
                <a:ext cx="7266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0.5 h</a:t>
                </a:r>
                <a:endParaRPr kumimoji="1"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E6893E14-8142-4D45-B7F1-18645F789656}"/>
                  </a:ext>
                </a:extLst>
              </p:cNvPr>
              <p:cNvSpPr txBox="1"/>
              <p:nvPr/>
            </p:nvSpPr>
            <p:spPr>
              <a:xfrm>
                <a:off x="3904154" y="1819534"/>
                <a:ext cx="7266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h</a:t>
                </a:r>
                <a:endParaRPr kumimoji="1"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F989129D-DC70-8347-8D97-CDFEA862FA75}"/>
                  </a:ext>
                </a:extLst>
              </p:cNvPr>
              <p:cNvSpPr txBox="1"/>
              <p:nvPr/>
            </p:nvSpPr>
            <p:spPr>
              <a:xfrm>
                <a:off x="4604239" y="1825374"/>
                <a:ext cx="7266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h</a:t>
                </a:r>
                <a:endParaRPr kumimoji="1"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F816C718-3C8E-EA4E-BEB1-C129974C8963}"/>
                  </a:ext>
                </a:extLst>
              </p:cNvPr>
              <p:cNvSpPr txBox="1"/>
              <p:nvPr/>
            </p:nvSpPr>
            <p:spPr>
              <a:xfrm>
                <a:off x="5151194" y="1825374"/>
                <a:ext cx="7266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 h</a:t>
                </a:r>
                <a:endParaRPr kumimoji="1"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4E907086-6167-7B47-ACFF-03152B46EAC0}"/>
                  </a:ext>
                </a:extLst>
              </p:cNvPr>
              <p:cNvSpPr txBox="1"/>
              <p:nvPr/>
            </p:nvSpPr>
            <p:spPr>
              <a:xfrm>
                <a:off x="5739839" y="1814268"/>
                <a:ext cx="7266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 h</a:t>
                </a:r>
                <a:endParaRPr kumimoji="1"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75BE7AAD-1B2A-E44A-B7A4-AA5CCBE49C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5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03982" y="1372917"/>
            <a:ext cx="4134699" cy="288508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2A903DC6-C9D2-FD45-AF84-E4C92EF0F2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03981" y="4356100"/>
            <a:ext cx="4134699" cy="250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041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4">
            <a:extLst>
              <a:ext uri="{FF2B5EF4-FFF2-40B4-BE49-F238E27FC236}">
                <a16:creationId xmlns:a16="http://schemas.microsoft.com/office/drawing/2014/main" id="{8DDE4C90-D30C-2F40-AC5F-16A5F7C1D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69955"/>
            <a:ext cx="91440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7A. CG2064 degradation in CSN RNAi in S2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72E12A37-D1E1-0446-B996-4A217309C9BE}"/>
              </a:ext>
            </a:extLst>
          </p:cNvPr>
          <p:cNvGrpSpPr/>
          <p:nvPr/>
        </p:nvGrpSpPr>
        <p:grpSpPr>
          <a:xfrm>
            <a:off x="333553" y="592166"/>
            <a:ext cx="6783650" cy="4204265"/>
            <a:chOff x="190117" y="1488637"/>
            <a:chExt cx="6783650" cy="4204265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4828B3D7-8343-BA4D-9254-1C4887DE27E1}"/>
                </a:ext>
              </a:extLst>
            </p:cNvPr>
            <p:cNvGrpSpPr/>
            <p:nvPr/>
          </p:nvGrpSpPr>
          <p:grpSpPr>
            <a:xfrm>
              <a:off x="1418488" y="1488637"/>
              <a:ext cx="5555279" cy="4204265"/>
              <a:chOff x="1049211" y="1488637"/>
              <a:chExt cx="5555279" cy="4204265"/>
            </a:xfrm>
          </p:grpSpPr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C07DF47C-3F03-C34B-945D-470218708D1A}"/>
                  </a:ext>
                </a:extLst>
              </p:cNvPr>
              <p:cNvSpPr txBox="1"/>
              <p:nvPr/>
            </p:nvSpPr>
            <p:spPr>
              <a:xfrm>
                <a:off x="1197442" y="2660453"/>
                <a:ext cx="9366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anti-GFP</a:t>
                </a:r>
                <a:endParaRPr kumimoji="1"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15BF68D-ECD8-AE4D-BA13-E8A43C8993E3}"/>
                  </a:ext>
                </a:extLst>
              </p:cNvPr>
              <p:cNvSpPr txBox="1"/>
              <p:nvPr/>
            </p:nvSpPr>
            <p:spPr>
              <a:xfrm>
                <a:off x="1049211" y="5385125"/>
                <a:ext cx="167654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anti-tubulin</a:t>
                </a:r>
                <a:endParaRPr kumimoji="1"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701A0CD5-9C30-8749-BC31-34377129038C}"/>
                  </a:ext>
                </a:extLst>
              </p:cNvPr>
              <p:cNvSpPr txBox="1"/>
              <p:nvPr/>
            </p:nvSpPr>
            <p:spPr>
              <a:xfrm>
                <a:off x="3112274" y="1488637"/>
                <a:ext cx="23356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zh-CN" sz="1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actin&gt;CG2064-GFP</a:t>
                </a:r>
              </a:p>
            </p:txBody>
          </p:sp>
          <p:grpSp>
            <p:nvGrpSpPr>
              <p:cNvPr id="9" name="组合 8">
                <a:extLst>
                  <a:ext uri="{FF2B5EF4-FFF2-40B4-BE49-F238E27FC236}">
                    <a16:creationId xmlns:a16="http://schemas.microsoft.com/office/drawing/2014/main" id="{2FC6B697-CABB-484D-A84D-DF1769D3B56A}"/>
                  </a:ext>
                </a:extLst>
              </p:cNvPr>
              <p:cNvGrpSpPr/>
              <p:nvPr/>
            </p:nvGrpSpPr>
            <p:grpSpPr>
              <a:xfrm>
                <a:off x="1443515" y="1814269"/>
                <a:ext cx="5160975" cy="332628"/>
                <a:chOff x="1443515" y="1814269"/>
                <a:chExt cx="5160975" cy="332628"/>
              </a:xfrm>
            </p:grpSpPr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833AF61E-8D11-A14D-9075-4FBB6A1E5A78}"/>
                    </a:ext>
                  </a:extLst>
                </p:cNvPr>
                <p:cNvSpPr txBox="1"/>
                <p:nvPr/>
              </p:nvSpPr>
              <p:spPr>
                <a:xfrm>
                  <a:off x="1443515" y="1839120"/>
                  <a:ext cx="106540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zh-CN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CHX</a:t>
                  </a:r>
                  <a:endParaRPr kumimoji="1" lang="zh-CN" alt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744503F4-408D-0C40-9C1D-07E5475E0043}"/>
                    </a:ext>
                  </a:extLst>
                </p:cNvPr>
                <p:cNvSpPr txBox="1"/>
                <p:nvPr/>
              </p:nvSpPr>
              <p:spPr>
                <a:xfrm>
                  <a:off x="2508921" y="1814269"/>
                  <a:ext cx="72664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zh-CN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 h</a:t>
                  </a:r>
                  <a:endParaRPr kumimoji="1" lang="zh-CN" alt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19BA1CD8-5FC8-714D-BB4E-ACAFABF25697}"/>
                    </a:ext>
                  </a:extLst>
                </p:cNvPr>
                <p:cNvSpPr txBox="1"/>
                <p:nvPr/>
              </p:nvSpPr>
              <p:spPr>
                <a:xfrm>
                  <a:off x="3235569" y="1826694"/>
                  <a:ext cx="72664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zh-CN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0.5 h</a:t>
                  </a:r>
                  <a:endParaRPr kumimoji="1" lang="zh-CN" alt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2046A8F7-AAF3-ED4D-94E8-B076B871E0A7}"/>
                    </a:ext>
                  </a:extLst>
                </p:cNvPr>
                <p:cNvSpPr txBox="1"/>
                <p:nvPr/>
              </p:nvSpPr>
              <p:spPr>
                <a:xfrm>
                  <a:off x="3962217" y="1839119"/>
                  <a:ext cx="72664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zh-CN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 h</a:t>
                  </a:r>
                  <a:endParaRPr kumimoji="1" lang="zh-CN" alt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7CA4DE68-9FD0-834E-BBF8-DD87ECEF9482}"/>
                    </a:ext>
                  </a:extLst>
                </p:cNvPr>
                <p:cNvSpPr txBox="1"/>
                <p:nvPr/>
              </p:nvSpPr>
              <p:spPr>
                <a:xfrm>
                  <a:off x="4604239" y="1825374"/>
                  <a:ext cx="72664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zh-CN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 h</a:t>
                  </a:r>
                  <a:endParaRPr kumimoji="1" lang="zh-CN" alt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7092CA84-3522-B04E-86E1-ED35D933164B}"/>
                    </a:ext>
                  </a:extLst>
                </p:cNvPr>
                <p:cNvSpPr txBox="1"/>
                <p:nvPr/>
              </p:nvSpPr>
              <p:spPr>
                <a:xfrm>
                  <a:off x="5246261" y="1825374"/>
                  <a:ext cx="72664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zh-CN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 h</a:t>
                  </a:r>
                  <a:endParaRPr kumimoji="1" lang="zh-CN" alt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9FEDBAD5-1874-7E40-9824-D30F6122E96E}"/>
                    </a:ext>
                  </a:extLst>
                </p:cNvPr>
                <p:cNvSpPr txBox="1"/>
                <p:nvPr/>
              </p:nvSpPr>
              <p:spPr>
                <a:xfrm>
                  <a:off x="5877842" y="1839119"/>
                  <a:ext cx="72664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zh-CN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 h</a:t>
                  </a:r>
                  <a:endParaRPr kumimoji="1" lang="zh-CN" alt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F55524F0-60B3-F344-A87E-7FA9CEE3C182}"/>
                </a:ext>
              </a:extLst>
            </p:cNvPr>
            <p:cNvGrpSpPr/>
            <p:nvPr/>
          </p:nvGrpSpPr>
          <p:grpSpPr>
            <a:xfrm>
              <a:off x="190117" y="2176900"/>
              <a:ext cx="6526886" cy="380896"/>
              <a:chOff x="190117" y="2176900"/>
              <a:chExt cx="6526886" cy="380896"/>
            </a:xfrm>
          </p:grpSpPr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3232DEEB-A365-7147-954F-B7D60CAAF018}"/>
                  </a:ext>
                </a:extLst>
              </p:cNvPr>
              <p:cNvSpPr txBox="1"/>
              <p:nvPr/>
            </p:nvSpPr>
            <p:spPr>
              <a:xfrm>
                <a:off x="190117" y="2236827"/>
                <a:ext cx="32453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zh-CN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dsDNA for CSN2 RNAi</a:t>
                </a:r>
                <a:endParaRPr kumimoji="1"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A82FD09D-A450-7F4D-BE92-4425A4075B55}"/>
                  </a:ext>
                </a:extLst>
              </p:cNvPr>
              <p:cNvSpPr txBox="1"/>
              <p:nvPr/>
            </p:nvSpPr>
            <p:spPr>
              <a:xfrm>
                <a:off x="2913368" y="2184072"/>
                <a:ext cx="3633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dirty="0"/>
                  <a:t>+</a:t>
                </a:r>
                <a:endParaRPr kumimoji="1" lang="zh-CN" altLang="en-US" dirty="0"/>
              </a:p>
            </p:txBody>
          </p:sp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7ED0BC2D-8356-A44B-A589-FB3A074D026C}"/>
                  </a:ext>
                </a:extLst>
              </p:cNvPr>
              <p:cNvSpPr txBox="1"/>
              <p:nvPr/>
            </p:nvSpPr>
            <p:spPr>
              <a:xfrm>
                <a:off x="3786508" y="2187707"/>
                <a:ext cx="3633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dirty="0"/>
                  <a:t>+</a:t>
                </a:r>
                <a:endParaRPr kumimoji="1" lang="zh-CN" altLang="en-US" dirty="0"/>
              </a:p>
            </p:txBody>
          </p:sp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213BFA78-CB86-AB47-9315-AE95548C4137}"/>
                  </a:ext>
                </a:extLst>
              </p:cNvPr>
              <p:cNvSpPr txBox="1"/>
              <p:nvPr/>
            </p:nvSpPr>
            <p:spPr>
              <a:xfrm>
                <a:off x="4443093" y="2188464"/>
                <a:ext cx="3633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dirty="0"/>
                  <a:t>+</a:t>
                </a:r>
                <a:endParaRPr kumimoji="1" lang="zh-CN" altLang="en-US" dirty="0"/>
              </a:p>
            </p:txBody>
          </p:sp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20777EB6-AE0F-D847-88A4-E5939D33B440}"/>
                  </a:ext>
                </a:extLst>
              </p:cNvPr>
              <p:cNvSpPr txBox="1"/>
              <p:nvPr/>
            </p:nvSpPr>
            <p:spPr>
              <a:xfrm>
                <a:off x="5099678" y="2176900"/>
                <a:ext cx="3633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dirty="0"/>
                  <a:t>+</a:t>
                </a:r>
                <a:endParaRPr kumimoji="1" lang="zh-CN" altLang="en-US" dirty="0"/>
              </a:p>
            </p:txBody>
          </p:sp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BEBB81A3-89C5-354A-AC76-999406A4E729}"/>
                  </a:ext>
                </a:extLst>
              </p:cNvPr>
              <p:cNvSpPr txBox="1"/>
              <p:nvPr/>
            </p:nvSpPr>
            <p:spPr>
              <a:xfrm>
                <a:off x="5738678" y="2178907"/>
                <a:ext cx="3633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dirty="0"/>
                  <a:t>+</a:t>
                </a:r>
                <a:endParaRPr kumimoji="1" lang="zh-CN" altLang="en-US" dirty="0"/>
              </a:p>
            </p:txBody>
          </p:sp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D5E3724C-AAC7-FF4F-8E83-A7C81857047F}"/>
                  </a:ext>
                </a:extLst>
              </p:cNvPr>
              <p:cNvSpPr txBox="1"/>
              <p:nvPr/>
            </p:nvSpPr>
            <p:spPr>
              <a:xfrm>
                <a:off x="6353679" y="2176900"/>
                <a:ext cx="3633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dirty="0"/>
                  <a:t>+</a:t>
                </a:r>
                <a:endParaRPr kumimoji="1" lang="zh-CN" altLang="en-US" dirty="0"/>
              </a:p>
            </p:txBody>
          </p:sp>
        </p:grpSp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C305F98A-66FF-2D42-99A9-2E30354A76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70642" y="1648133"/>
            <a:ext cx="4135224" cy="2750590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5FEE6B71-48DA-5D47-BEAB-F33F64A27A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7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70642" y="4497454"/>
            <a:ext cx="4135224" cy="233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283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4">
            <a:extLst>
              <a:ext uri="{FF2B5EF4-FFF2-40B4-BE49-F238E27FC236}">
                <a16:creationId xmlns:a16="http://schemas.microsoft.com/office/drawing/2014/main" id="{102D5E9C-481C-B649-8962-A272597D5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0" y="-309802"/>
            <a:ext cx="91440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7C.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Bmm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degradation in S2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AFCDC30D-76B1-0444-A680-E1E11F0F7BDF}"/>
              </a:ext>
            </a:extLst>
          </p:cNvPr>
          <p:cNvGrpSpPr/>
          <p:nvPr/>
        </p:nvGrpSpPr>
        <p:grpSpPr>
          <a:xfrm>
            <a:off x="1617067" y="624700"/>
            <a:ext cx="5696204" cy="4379505"/>
            <a:chOff x="908286" y="1469796"/>
            <a:chExt cx="5696204" cy="4379505"/>
          </a:xfrm>
        </p:grpSpPr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3F0AC65C-53C0-934A-8A24-5D9FDC796D7F}"/>
                </a:ext>
              </a:extLst>
            </p:cNvPr>
            <p:cNvSpPr txBox="1"/>
            <p:nvPr/>
          </p:nvSpPr>
          <p:spPr>
            <a:xfrm>
              <a:off x="1278245" y="2570806"/>
              <a:ext cx="9366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anti-GFP</a:t>
              </a:r>
              <a:endParaRPr kumimoji="1"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872A3359-ACAD-5C49-AF3D-7646C17AEFAE}"/>
                </a:ext>
              </a:extLst>
            </p:cNvPr>
            <p:cNvSpPr txBox="1"/>
            <p:nvPr/>
          </p:nvSpPr>
          <p:spPr>
            <a:xfrm>
              <a:off x="908286" y="5541524"/>
              <a:ext cx="16765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anti-tubulin</a:t>
              </a:r>
              <a:endParaRPr kumimoji="1"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CACC16F7-BC88-5440-A8CD-0C281FAD881C}"/>
                </a:ext>
              </a:extLst>
            </p:cNvPr>
            <p:cNvSpPr txBox="1"/>
            <p:nvPr/>
          </p:nvSpPr>
          <p:spPr>
            <a:xfrm>
              <a:off x="3157701" y="1469796"/>
              <a:ext cx="2335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zh-CN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actin&gt;</a:t>
              </a:r>
              <a:r>
                <a:rPr kumimoji="1" lang="en-US" altLang="zh-CN" sz="14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Bmm</a:t>
              </a:r>
              <a:r>
                <a:rPr kumimoji="1" lang="en-US" altLang="zh-CN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-GFP</a:t>
              </a:r>
            </a:p>
          </p:txBody>
        </p:sp>
        <p:grpSp>
          <p:nvGrpSpPr>
            <p:cNvPr id="21" name="组合 20">
              <a:extLst>
                <a:ext uri="{FF2B5EF4-FFF2-40B4-BE49-F238E27FC236}">
                  <a16:creationId xmlns:a16="http://schemas.microsoft.com/office/drawing/2014/main" id="{BA889F64-3326-8541-BDAD-675531FCFB6F}"/>
                </a:ext>
              </a:extLst>
            </p:cNvPr>
            <p:cNvGrpSpPr/>
            <p:nvPr/>
          </p:nvGrpSpPr>
          <p:grpSpPr>
            <a:xfrm>
              <a:off x="1443515" y="1814269"/>
              <a:ext cx="5160975" cy="332628"/>
              <a:chOff x="1443515" y="1814269"/>
              <a:chExt cx="5160975" cy="332628"/>
            </a:xfrm>
          </p:grpSpPr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2940E611-AB13-1B40-8AC9-DCD9611DEAAA}"/>
                  </a:ext>
                </a:extLst>
              </p:cNvPr>
              <p:cNvSpPr txBox="1"/>
              <p:nvPr/>
            </p:nvSpPr>
            <p:spPr>
              <a:xfrm>
                <a:off x="1443515" y="1839120"/>
                <a:ext cx="106540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CHX</a:t>
                </a:r>
                <a:endParaRPr kumimoji="1"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E5CE78C8-5F1E-C043-A0F3-B214A9412368}"/>
                  </a:ext>
                </a:extLst>
              </p:cNvPr>
              <p:cNvSpPr txBox="1"/>
              <p:nvPr/>
            </p:nvSpPr>
            <p:spPr>
              <a:xfrm>
                <a:off x="2508921" y="1814269"/>
                <a:ext cx="7266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 h</a:t>
                </a:r>
                <a:endParaRPr kumimoji="1"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36F8FD91-710D-D64A-9266-A72432BF367D}"/>
                  </a:ext>
                </a:extLst>
              </p:cNvPr>
              <p:cNvSpPr txBox="1"/>
              <p:nvPr/>
            </p:nvSpPr>
            <p:spPr>
              <a:xfrm>
                <a:off x="3235569" y="1826694"/>
                <a:ext cx="7266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0.5 h</a:t>
                </a:r>
                <a:endParaRPr kumimoji="1"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13A0556A-710C-E542-BC48-B4C462D9A135}"/>
                  </a:ext>
                </a:extLst>
              </p:cNvPr>
              <p:cNvSpPr txBox="1"/>
              <p:nvPr/>
            </p:nvSpPr>
            <p:spPr>
              <a:xfrm>
                <a:off x="3962217" y="1839119"/>
                <a:ext cx="7266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h</a:t>
                </a:r>
                <a:endParaRPr kumimoji="1"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2EE5E930-0673-3645-8EF9-27AB6B6B0AE9}"/>
                  </a:ext>
                </a:extLst>
              </p:cNvPr>
              <p:cNvSpPr txBox="1"/>
              <p:nvPr/>
            </p:nvSpPr>
            <p:spPr>
              <a:xfrm>
                <a:off x="4604239" y="1825374"/>
                <a:ext cx="7266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h</a:t>
                </a:r>
                <a:endParaRPr kumimoji="1"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5D06768C-29F8-4643-A5CD-5E4AC04B96FF}"/>
                  </a:ext>
                </a:extLst>
              </p:cNvPr>
              <p:cNvSpPr txBox="1"/>
              <p:nvPr/>
            </p:nvSpPr>
            <p:spPr>
              <a:xfrm>
                <a:off x="5246261" y="1825374"/>
                <a:ext cx="7266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 h</a:t>
                </a:r>
                <a:endParaRPr kumimoji="1"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E85072D4-6121-5D4A-A1B1-29FF5E57093E}"/>
                  </a:ext>
                </a:extLst>
              </p:cNvPr>
              <p:cNvSpPr txBox="1"/>
              <p:nvPr/>
            </p:nvSpPr>
            <p:spPr>
              <a:xfrm>
                <a:off x="5877842" y="1839119"/>
                <a:ext cx="7266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 h</a:t>
                </a:r>
                <a:endParaRPr kumimoji="1"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567C298D-229B-1E4E-8938-B9D4C181B9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1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23650" y="1402193"/>
            <a:ext cx="4221341" cy="24003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18EF115-A379-324B-9D04-1B53B76D0E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1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23649" y="4027970"/>
            <a:ext cx="4221341" cy="210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030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4">
            <a:extLst>
              <a:ext uri="{FF2B5EF4-FFF2-40B4-BE49-F238E27FC236}">
                <a16:creationId xmlns:a16="http://schemas.microsoft.com/office/drawing/2014/main" id="{5F426B02-C181-AD44-B4E0-45FF8ADEE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7C.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Bmm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degradation in CSN RNAi in S2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4FB39F76-BBDA-D242-9381-D23ECBF15A9E}"/>
              </a:ext>
            </a:extLst>
          </p:cNvPr>
          <p:cNvGrpSpPr/>
          <p:nvPr/>
        </p:nvGrpSpPr>
        <p:grpSpPr>
          <a:xfrm>
            <a:off x="489056" y="1483829"/>
            <a:ext cx="6783650" cy="2949847"/>
            <a:chOff x="190117" y="1343152"/>
            <a:chExt cx="6783650" cy="2949847"/>
          </a:xfrm>
        </p:grpSpPr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466252B4-ED57-7E4A-A77B-7B32827873D5}"/>
                </a:ext>
              </a:extLst>
            </p:cNvPr>
            <p:cNvGrpSpPr/>
            <p:nvPr/>
          </p:nvGrpSpPr>
          <p:grpSpPr>
            <a:xfrm>
              <a:off x="1507224" y="1343152"/>
              <a:ext cx="5466543" cy="2949847"/>
              <a:chOff x="1137947" y="1343152"/>
              <a:chExt cx="5466543" cy="2949847"/>
            </a:xfrm>
          </p:grpSpPr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DF6E63D3-5345-404B-BA52-AE445F26A7A7}"/>
                  </a:ext>
                </a:extLst>
              </p:cNvPr>
              <p:cNvSpPr txBox="1"/>
              <p:nvPr/>
            </p:nvSpPr>
            <p:spPr>
              <a:xfrm>
                <a:off x="1197442" y="2660453"/>
                <a:ext cx="9366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anti-GFP</a:t>
                </a:r>
                <a:endParaRPr kumimoji="1"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D7899306-8187-654D-945C-06891D19456C}"/>
                  </a:ext>
                </a:extLst>
              </p:cNvPr>
              <p:cNvSpPr txBox="1"/>
              <p:nvPr/>
            </p:nvSpPr>
            <p:spPr>
              <a:xfrm>
                <a:off x="1137947" y="3985222"/>
                <a:ext cx="167654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anti-tubulin</a:t>
                </a:r>
                <a:endParaRPr kumimoji="1"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A7A965BC-1423-2C42-9D46-AD645C686C54}"/>
                  </a:ext>
                </a:extLst>
              </p:cNvPr>
              <p:cNvSpPr txBox="1"/>
              <p:nvPr/>
            </p:nvSpPr>
            <p:spPr>
              <a:xfrm>
                <a:off x="3066190" y="1343152"/>
                <a:ext cx="233567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zh-CN" sz="1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actin&gt;</a:t>
                </a:r>
                <a:r>
                  <a:rPr kumimoji="1" lang="en-US" altLang="zh-CN" sz="14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Bmm</a:t>
                </a:r>
                <a:r>
                  <a:rPr kumimoji="1" lang="en-US" altLang="zh-CN" sz="1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-GFP</a:t>
                </a:r>
              </a:p>
            </p:txBody>
          </p:sp>
          <p:grpSp>
            <p:nvGrpSpPr>
              <p:cNvPr id="30" name="组合 29">
                <a:extLst>
                  <a:ext uri="{FF2B5EF4-FFF2-40B4-BE49-F238E27FC236}">
                    <a16:creationId xmlns:a16="http://schemas.microsoft.com/office/drawing/2014/main" id="{64C3360B-2022-814B-8EF3-D36E69BF863B}"/>
                  </a:ext>
                </a:extLst>
              </p:cNvPr>
              <p:cNvGrpSpPr/>
              <p:nvPr/>
            </p:nvGrpSpPr>
            <p:grpSpPr>
              <a:xfrm>
                <a:off x="1443515" y="1814269"/>
                <a:ext cx="5160975" cy="332628"/>
                <a:chOff x="1443515" y="1814269"/>
                <a:chExt cx="5160975" cy="332628"/>
              </a:xfrm>
            </p:grpSpPr>
            <p:sp>
              <p:nvSpPr>
                <p:cNvPr id="31" name="文本框 30">
                  <a:extLst>
                    <a:ext uri="{FF2B5EF4-FFF2-40B4-BE49-F238E27FC236}">
                      <a16:creationId xmlns:a16="http://schemas.microsoft.com/office/drawing/2014/main" id="{74DC7827-910B-0A47-8CD1-DD8663185BE7}"/>
                    </a:ext>
                  </a:extLst>
                </p:cNvPr>
                <p:cNvSpPr txBox="1"/>
                <p:nvPr/>
              </p:nvSpPr>
              <p:spPr>
                <a:xfrm>
                  <a:off x="1443515" y="1839120"/>
                  <a:ext cx="106540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zh-CN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CHX</a:t>
                  </a:r>
                  <a:endParaRPr kumimoji="1" lang="zh-CN" alt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" name="文本框 31">
                  <a:extLst>
                    <a:ext uri="{FF2B5EF4-FFF2-40B4-BE49-F238E27FC236}">
                      <a16:creationId xmlns:a16="http://schemas.microsoft.com/office/drawing/2014/main" id="{0FEE87FC-E8DC-7C48-803F-DA358288C128}"/>
                    </a:ext>
                  </a:extLst>
                </p:cNvPr>
                <p:cNvSpPr txBox="1"/>
                <p:nvPr/>
              </p:nvSpPr>
              <p:spPr>
                <a:xfrm>
                  <a:off x="2508921" y="1814269"/>
                  <a:ext cx="72664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zh-CN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 h</a:t>
                  </a:r>
                  <a:endParaRPr kumimoji="1" lang="zh-CN" alt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3" name="文本框 32">
                  <a:extLst>
                    <a:ext uri="{FF2B5EF4-FFF2-40B4-BE49-F238E27FC236}">
                      <a16:creationId xmlns:a16="http://schemas.microsoft.com/office/drawing/2014/main" id="{89F049B3-6C1D-D64F-828F-7F4E9A53AF1B}"/>
                    </a:ext>
                  </a:extLst>
                </p:cNvPr>
                <p:cNvSpPr txBox="1"/>
                <p:nvPr/>
              </p:nvSpPr>
              <p:spPr>
                <a:xfrm>
                  <a:off x="3235569" y="1826694"/>
                  <a:ext cx="72664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zh-CN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0.5 h</a:t>
                  </a:r>
                  <a:endParaRPr kumimoji="1" lang="zh-CN" alt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4" name="文本框 33">
                  <a:extLst>
                    <a:ext uri="{FF2B5EF4-FFF2-40B4-BE49-F238E27FC236}">
                      <a16:creationId xmlns:a16="http://schemas.microsoft.com/office/drawing/2014/main" id="{3F19C068-ABAD-034A-9252-69DFEA5EE7DC}"/>
                    </a:ext>
                  </a:extLst>
                </p:cNvPr>
                <p:cNvSpPr txBox="1"/>
                <p:nvPr/>
              </p:nvSpPr>
              <p:spPr>
                <a:xfrm>
                  <a:off x="3962217" y="1839119"/>
                  <a:ext cx="72664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zh-CN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 h</a:t>
                  </a:r>
                  <a:endParaRPr kumimoji="1" lang="zh-CN" alt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5" name="文本框 34">
                  <a:extLst>
                    <a:ext uri="{FF2B5EF4-FFF2-40B4-BE49-F238E27FC236}">
                      <a16:creationId xmlns:a16="http://schemas.microsoft.com/office/drawing/2014/main" id="{5A22CAF5-2EC3-2A43-A530-E533FC7C565A}"/>
                    </a:ext>
                  </a:extLst>
                </p:cNvPr>
                <p:cNvSpPr txBox="1"/>
                <p:nvPr/>
              </p:nvSpPr>
              <p:spPr>
                <a:xfrm>
                  <a:off x="4604239" y="1825374"/>
                  <a:ext cx="72664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zh-CN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 h</a:t>
                  </a:r>
                  <a:endParaRPr kumimoji="1" lang="zh-CN" alt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6" name="文本框 35">
                  <a:extLst>
                    <a:ext uri="{FF2B5EF4-FFF2-40B4-BE49-F238E27FC236}">
                      <a16:creationId xmlns:a16="http://schemas.microsoft.com/office/drawing/2014/main" id="{D104D9FD-0166-774C-A7F2-2B2A45252CFE}"/>
                    </a:ext>
                  </a:extLst>
                </p:cNvPr>
                <p:cNvSpPr txBox="1"/>
                <p:nvPr/>
              </p:nvSpPr>
              <p:spPr>
                <a:xfrm>
                  <a:off x="5246261" y="1825374"/>
                  <a:ext cx="72664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zh-CN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 h</a:t>
                  </a:r>
                  <a:endParaRPr kumimoji="1" lang="zh-CN" alt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7" name="文本框 36">
                  <a:extLst>
                    <a:ext uri="{FF2B5EF4-FFF2-40B4-BE49-F238E27FC236}">
                      <a16:creationId xmlns:a16="http://schemas.microsoft.com/office/drawing/2014/main" id="{C82AB604-58E1-6042-9851-61F35C57D2BB}"/>
                    </a:ext>
                  </a:extLst>
                </p:cNvPr>
                <p:cNvSpPr txBox="1"/>
                <p:nvPr/>
              </p:nvSpPr>
              <p:spPr>
                <a:xfrm>
                  <a:off x="5877842" y="1839119"/>
                  <a:ext cx="72664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zh-CN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 h</a:t>
                  </a:r>
                  <a:endParaRPr kumimoji="1" lang="zh-CN" alt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id="{56D68DBF-6295-EC48-9BA5-C7453D085B55}"/>
                </a:ext>
              </a:extLst>
            </p:cNvPr>
            <p:cNvGrpSpPr/>
            <p:nvPr/>
          </p:nvGrpSpPr>
          <p:grpSpPr>
            <a:xfrm>
              <a:off x="190117" y="2176900"/>
              <a:ext cx="6526886" cy="380896"/>
              <a:chOff x="190117" y="2176900"/>
              <a:chExt cx="6526886" cy="380896"/>
            </a:xfrm>
          </p:grpSpPr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3728D15D-FA18-0E41-8440-BF8A00B9CC3D}"/>
                  </a:ext>
                </a:extLst>
              </p:cNvPr>
              <p:cNvSpPr txBox="1"/>
              <p:nvPr/>
            </p:nvSpPr>
            <p:spPr>
              <a:xfrm>
                <a:off x="190117" y="2236827"/>
                <a:ext cx="32453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zh-CN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dsDNA for CSN2 RNAi</a:t>
                </a:r>
                <a:endParaRPr kumimoji="1"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4509F695-093F-7543-9C37-8538EC8B2272}"/>
                  </a:ext>
                </a:extLst>
              </p:cNvPr>
              <p:cNvSpPr txBox="1"/>
              <p:nvPr/>
            </p:nvSpPr>
            <p:spPr>
              <a:xfrm>
                <a:off x="2913368" y="2184072"/>
                <a:ext cx="3633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dirty="0"/>
                  <a:t>+</a:t>
                </a:r>
                <a:endParaRPr kumimoji="1" lang="zh-CN" altLang="en-US" dirty="0"/>
              </a:p>
            </p:txBody>
          </p:sp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3F256431-E826-F144-B355-E8CF1DB603C2}"/>
                  </a:ext>
                </a:extLst>
              </p:cNvPr>
              <p:cNvSpPr txBox="1"/>
              <p:nvPr/>
            </p:nvSpPr>
            <p:spPr>
              <a:xfrm>
                <a:off x="3786508" y="2187707"/>
                <a:ext cx="3633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dirty="0"/>
                  <a:t>+</a:t>
                </a:r>
                <a:endParaRPr kumimoji="1" lang="zh-CN" altLang="en-US" dirty="0"/>
              </a:p>
            </p:txBody>
          </p:sp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8FED7313-DCED-224B-A344-191816315808}"/>
                  </a:ext>
                </a:extLst>
              </p:cNvPr>
              <p:cNvSpPr txBox="1"/>
              <p:nvPr/>
            </p:nvSpPr>
            <p:spPr>
              <a:xfrm>
                <a:off x="4443093" y="2188464"/>
                <a:ext cx="3633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dirty="0"/>
                  <a:t>+</a:t>
                </a:r>
                <a:endParaRPr kumimoji="1" lang="zh-CN" altLang="en-US" dirty="0"/>
              </a:p>
            </p:txBody>
          </p:sp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F4B80DF7-76C8-4A43-8B99-EEE2DC1BB211}"/>
                  </a:ext>
                </a:extLst>
              </p:cNvPr>
              <p:cNvSpPr txBox="1"/>
              <p:nvPr/>
            </p:nvSpPr>
            <p:spPr>
              <a:xfrm>
                <a:off x="5099678" y="2176900"/>
                <a:ext cx="3633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dirty="0"/>
                  <a:t>+</a:t>
                </a:r>
                <a:endParaRPr kumimoji="1" lang="zh-CN" altLang="en-US" dirty="0"/>
              </a:p>
            </p:txBody>
          </p:sp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E57570A8-B0B1-5F46-9A68-1E2FA204D401}"/>
                  </a:ext>
                </a:extLst>
              </p:cNvPr>
              <p:cNvSpPr txBox="1"/>
              <p:nvPr/>
            </p:nvSpPr>
            <p:spPr>
              <a:xfrm>
                <a:off x="5738678" y="2178907"/>
                <a:ext cx="3633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dirty="0"/>
                  <a:t>+</a:t>
                </a:r>
                <a:endParaRPr kumimoji="1" lang="zh-CN" altLang="en-US" dirty="0"/>
              </a:p>
            </p:txBody>
          </p:sp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6C3942EA-6069-0646-B4C1-813FB8655C12}"/>
                  </a:ext>
                </a:extLst>
              </p:cNvPr>
              <p:cNvSpPr txBox="1"/>
              <p:nvPr/>
            </p:nvSpPr>
            <p:spPr>
              <a:xfrm>
                <a:off x="6353679" y="2176900"/>
                <a:ext cx="3633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dirty="0"/>
                  <a:t>+</a:t>
                </a:r>
                <a:endParaRPr kumimoji="1" lang="zh-CN" altLang="en-US" dirty="0"/>
              </a:p>
            </p:txBody>
          </p:sp>
        </p:grpSp>
      </p:grpSp>
      <p:pic>
        <p:nvPicPr>
          <p:cNvPr id="6" name="图片 5">
            <a:extLst>
              <a:ext uri="{FF2B5EF4-FFF2-40B4-BE49-F238E27FC236}">
                <a16:creationId xmlns:a16="http://schemas.microsoft.com/office/drawing/2014/main" id="{1DDD4D4E-4F36-F844-9C33-419D5B26B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6082" y="2766181"/>
            <a:ext cx="4169859" cy="10033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73D4CBE-7CE2-B247-9B71-EBBAD15B7C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5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46081" y="3961351"/>
            <a:ext cx="4169859" cy="242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800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C88A698-1F71-9643-897D-6BB4E335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756"/>
            <a:ext cx="9144000" cy="1325563"/>
          </a:xfrm>
        </p:spPr>
        <p:txBody>
          <a:bodyPr>
            <a:normAutofit/>
          </a:bodyPr>
          <a:lstStyle/>
          <a:p>
            <a:pPr algn="ctr"/>
            <a:r>
              <a:rPr kumimoji="1"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</a:t>
            </a:r>
            <a:r>
              <a:rPr kumimoji="1"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7E. CG2064 protein when manipulating CSN-CG2064</a:t>
            </a:r>
            <a:endParaRPr kumimoji="1"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6DDC813-D856-E14B-AB2E-478984225B25}"/>
              </a:ext>
            </a:extLst>
          </p:cNvPr>
          <p:cNvSpPr txBox="1"/>
          <p:nvPr/>
        </p:nvSpPr>
        <p:spPr>
          <a:xfrm>
            <a:off x="1443674" y="2665931"/>
            <a:ext cx="9366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anti-GFP</a:t>
            </a:r>
            <a:endParaRPr kumimoji="1"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BD3A00E-CF9E-E849-AD3A-72F3793B6539}"/>
              </a:ext>
            </a:extLst>
          </p:cNvPr>
          <p:cNvSpPr txBox="1"/>
          <p:nvPr/>
        </p:nvSpPr>
        <p:spPr>
          <a:xfrm>
            <a:off x="1310888" y="4959800"/>
            <a:ext cx="1676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anti-tubulin</a:t>
            </a:r>
            <a:endParaRPr kumimoji="1"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2A83F73-69EC-C445-9452-26B2A2800705}"/>
              </a:ext>
            </a:extLst>
          </p:cNvPr>
          <p:cNvSpPr txBox="1"/>
          <p:nvPr/>
        </p:nvSpPr>
        <p:spPr>
          <a:xfrm rot="18898553">
            <a:off x="2746243" y="1251450"/>
            <a:ext cx="1603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CG2064-GFP,</a:t>
            </a:r>
          </a:p>
          <a:p>
            <a:pPr algn="ctr"/>
            <a:r>
              <a:rPr kumimoji="1"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ppl-Gal4</a:t>
            </a:r>
            <a:endParaRPr kumimoji="1" lang="zh-CN" altLang="en-US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232E718-7FC5-EC4B-A3DA-DA9A73660EA0}"/>
              </a:ext>
            </a:extLst>
          </p:cNvPr>
          <p:cNvSpPr txBox="1"/>
          <p:nvPr/>
        </p:nvSpPr>
        <p:spPr>
          <a:xfrm rot="19060733">
            <a:off x="3770025" y="1137290"/>
            <a:ext cx="1603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CG2064-GFP,</a:t>
            </a:r>
          </a:p>
          <a:p>
            <a:pPr algn="ctr"/>
            <a:r>
              <a:rPr kumimoji="1" lang="en-US" altLang="zh-CN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ppl</a:t>
            </a:r>
            <a:r>
              <a:rPr kumimoji="1"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&gt;CSN7 RNAi</a:t>
            </a:r>
            <a:endParaRPr kumimoji="1" lang="zh-CN" altLang="en-US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41DDDAB-C356-DE4B-9F13-B22F36E46B38}"/>
              </a:ext>
            </a:extLst>
          </p:cNvPr>
          <p:cNvSpPr txBox="1"/>
          <p:nvPr/>
        </p:nvSpPr>
        <p:spPr>
          <a:xfrm rot="19083920">
            <a:off x="4770755" y="1181783"/>
            <a:ext cx="1603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CG2064-GFP,</a:t>
            </a:r>
          </a:p>
          <a:p>
            <a:pPr algn="ctr"/>
            <a:r>
              <a:rPr kumimoji="1" lang="en-US" altLang="zh-CN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ppl</a:t>
            </a:r>
            <a:r>
              <a:rPr kumimoji="1"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&gt;CSN2 RNAi</a:t>
            </a:r>
            <a:endParaRPr kumimoji="1" lang="zh-CN" altLang="en-US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8891CBC-B1BF-C643-8460-3171DC16B7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9999" y="4308727"/>
            <a:ext cx="2981169" cy="19177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83D50D6-08D6-7041-92F0-1B37E685DC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2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45229" y="2040487"/>
            <a:ext cx="3006568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2369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477</TotalTime>
  <Words>153</Words>
  <Application>Microsoft Macintosh PowerPoint</Application>
  <PresentationFormat>全屏显示(4:3)</PresentationFormat>
  <Paragraphs>69</Paragraphs>
  <Slides>5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2" baseType="lpstr">
      <vt:lpstr>等线</vt:lpstr>
      <vt:lpstr>等线 Light</vt:lpstr>
      <vt:lpstr>Arial</vt:lpstr>
      <vt:lpstr>Calibri</vt:lpstr>
      <vt:lpstr>Calibri Light</vt:lpstr>
      <vt:lpstr>Times New Roman</vt:lpstr>
      <vt:lpstr>Office 主题​​</vt:lpstr>
      <vt:lpstr>Figure 7A. CG2064 degradation in S2</vt:lpstr>
      <vt:lpstr>Figure 7A. CG2064 degradation in CSN RNAi in S2</vt:lpstr>
      <vt:lpstr>Figure 7C. Bmm degradation in S2</vt:lpstr>
      <vt:lpstr>Figure 7C. Bmm degradation in CSN RNAi in S2</vt:lpstr>
      <vt:lpstr>Figure 7E. CG2064 protein when manipulating CSN-CG2064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Microsoft Office 用户</cp:lastModifiedBy>
  <cp:revision>89</cp:revision>
  <dcterms:created xsi:type="dcterms:W3CDTF">2020-12-24T04:52:16Z</dcterms:created>
  <dcterms:modified xsi:type="dcterms:W3CDTF">2021-12-04T02:15:54Z</dcterms:modified>
</cp:coreProperties>
</file>