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0" r:id="rId2"/>
  </p:sldIdLst>
  <p:sldSz cx="6858000" cy="9906000" type="A4"/>
  <p:notesSz cx="6735763" cy="9869488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201" userDrawn="1">
          <p15:clr>
            <a:srgbClr val="A4A3A4"/>
          </p15:clr>
        </p15:guide>
        <p15:guide id="3" orient="horz" pos="3755" userDrawn="1">
          <p15:clr>
            <a:srgbClr val="A4A3A4"/>
          </p15:clr>
        </p15:guide>
        <p15:guide id="4" orient="horz" pos="2802">
          <p15:clr>
            <a:srgbClr val="A4A3A4"/>
          </p15:clr>
        </p15:guide>
        <p15:guide id="5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>
        <p:scale>
          <a:sx n="226" d="100"/>
          <a:sy n="226" d="100"/>
        </p:scale>
        <p:origin x="-750" y="-7878"/>
      </p:cViewPr>
      <p:guideLst>
        <p:guide pos="4201"/>
        <p:guide orient="horz" pos="3755"/>
        <p:guide orient="horz" pos="2802"/>
        <p:guide pos="1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4799" y="4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22/10/2014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742950"/>
            <a:ext cx="2557463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358" tIns="42679" rIns="85358" bIns="42679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2665" y="4687001"/>
            <a:ext cx="5390441" cy="4439247"/>
          </a:xfrm>
          <a:prstGeom prst="rect">
            <a:avLst/>
          </a:prstGeom>
        </p:spPr>
        <p:txBody>
          <a:bodyPr vert="horz" lIns="85358" tIns="42679" rIns="85358" bIns="42679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375680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4799" y="9375680"/>
            <a:ext cx="2919441" cy="492126"/>
          </a:xfrm>
          <a:prstGeom prst="rect">
            <a:avLst/>
          </a:prstGeom>
        </p:spPr>
        <p:txBody>
          <a:bodyPr vert="horz" lIns="85358" tIns="42679" rIns="85358" bIns="42679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>
            <a:grpSpLocks noChangeAspect="1"/>
          </p:cNvGrpSpPr>
          <p:nvPr/>
        </p:nvGrpSpPr>
        <p:grpSpPr>
          <a:xfrm>
            <a:off x="3933095" y="3152750"/>
            <a:ext cx="2700000" cy="1526869"/>
            <a:chOff x="260560" y="3224760"/>
            <a:chExt cx="2700000" cy="1526869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60" y="3224760"/>
              <a:ext cx="2700000" cy="1526869"/>
            </a:xfrm>
            <a:prstGeom prst="rect">
              <a:avLst/>
            </a:prstGeom>
          </p:spPr>
        </p:pic>
        <p:grpSp>
          <p:nvGrpSpPr>
            <p:cNvPr id="36" name="Gruppo 35"/>
            <p:cNvGrpSpPr/>
            <p:nvPr/>
          </p:nvGrpSpPr>
          <p:grpSpPr>
            <a:xfrm>
              <a:off x="1536268" y="3368780"/>
              <a:ext cx="360000" cy="72000"/>
              <a:chOff x="1556740" y="3939352"/>
              <a:chExt cx="360000" cy="72000"/>
            </a:xfrm>
          </p:grpSpPr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>
                <a:off x="1556740" y="3944860"/>
                <a:ext cx="360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>
                <a:off x="156469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" name="Line 13"/>
              <p:cNvSpPr>
                <a:spLocks noChangeShapeType="1"/>
              </p:cNvSpPr>
              <p:nvPr/>
            </p:nvSpPr>
            <p:spPr bwMode="auto">
              <a:xfrm>
                <a:off x="191128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4" name="Grupo 3"/>
          <p:cNvGrpSpPr>
            <a:grpSpLocks noChangeAspect="1"/>
          </p:cNvGrpSpPr>
          <p:nvPr/>
        </p:nvGrpSpPr>
        <p:grpSpPr>
          <a:xfrm>
            <a:off x="3933095" y="6544747"/>
            <a:ext cx="2700000" cy="1504683"/>
            <a:chOff x="260559" y="5313050"/>
            <a:chExt cx="2700000" cy="1504683"/>
          </a:xfrm>
        </p:grpSpPr>
        <p:pic>
          <p:nvPicPr>
            <p:cNvPr id="26" name="Immagin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59" y="5313050"/>
              <a:ext cx="2700000" cy="1504683"/>
            </a:xfrm>
            <a:prstGeom prst="rect">
              <a:avLst/>
            </a:prstGeom>
          </p:spPr>
        </p:pic>
        <p:grpSp>
          <p:nvGrpSpPr>
            <p:cNvPr id="42" name="Gruppo 41"/>
            <p:cNvGrpSpPr/>
            <p:nvPr/>
          </p:nvGrpSpPr>
          <p:grpSpPr>
            <a:xfrm>
              <a:off x="1506766" y="5593535"/>
              <a:ext cx="360000" cy="72000"/>
              <a:chOff x="1556740" y="3939352"/>
              <a:chExt cx="360000" cy="72000"/>
            </a:xfrm>
          </p:grpSpPr>
          <p:sp>
            <p:nvSpPr>
              <p:cNvPr id="43" name="Line 13"/>
              <p:cNvSpPr>
                <a:spLocks noChangeShapeType="1"/>
              </p:cNvSpPr>
              <p:nvPr/>
            </p:nvSpPr>
            <p:spPr bwMode="auto">
              <a:xfrm>
                <a:off x="1556740" y="3944860"/>
                <a:ext cx="360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156469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5" name="Line 13"/>
              <p:cNvSpPr>
                <a:spLocks noChangeShapeType="1"/>
              </p:cNvSpPr>
              <p:nvPr/>
            </p:nvSpPr>
            <p:spPr bwMode="auto">
              <a:xfrm>
                <a:off x="1911282" y="3939352"/>
                <a:ext cx="0" cy="72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19" name="19 CuadroTexto"/>
          <p:cNvSpPr txBox="1"/>
          <p:nvPr/>
        </p:nvSpPr>
        <p:spPr>
          <a:xfrm>
            <a:off x="57393" y="100173"/>
            <a:ext cx="1938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smtClean="0"/>
              <a:t>Supplementary 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Figure</a:t>
            </a:r>
            <a:r>
              <a:rPr lang="es-ES" sz="1200" b="1" dirty="0" smtClean="0"/>
              <a:t> 3</a:t>
            </a:r>
            <a:endParaRPr lang="es-ES" sz="1200" b="1" dirty="0"/>
          </a:p>
        </p:txBody>
      </p:sp>
      <p:sp>
        <p:nvSpPr>
          <p:cNvPr id="46" name="46 CuadroTexto"/>
          <p:cNvSpPr txBox="1"/>
          <p:nvPr/>
        </p:nvSpPr>
        <p:spPr>
          <a:xfrm>
            <a:off x="181316" y="27927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152920" y="560390"/>
            <a:ext cx="2700000" cy="2016280"/>
            <a:chOff x="152920" y="416370"/>
            <a:chExt cx="2700000" cy="2016280"/>
          </a:xfrm>
        </p:grpSpPr>
        <p:pic>
          <p:nvPicPr>
            <p:cNvPr id="23" name="Immagine 2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03"/>
            <a:stretch/>
          </p:blipFill>
          <p:spPr>
            <a:xfrm>
              <a:off x="152920" y="708334"/>
              <a:ext cx="2700000" cy="1544613"/>
            </a:xfrm>
            <a:prstGeom prst="rect">
              <a:avLst/>
            </a:prstGeom>
          </p:spPr>
        </p:pic>
        <p:sp>
          <p:nvSpPr>
            <p:cNvPr id="5" name="Line 13"/>
            <p:cNvSpPr>
              <a:spLocks noChangeShapeType="1"/>
            </p:cNvSpPr>
            <p:nvPr/>
          </p:nvSpPr>
          <p:spPr bwMode="auto">
            <a:xfrm>
              <a:off x="1815966" y="992450"/>
              <a:ext cx="54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28 Rectángulo"/>
            <p:cNvSpPr/>
            <p:nvPr/>
          </p:nvSpPr>
          <p:spPr>
            <a:xfrm>
              <a:off x="1995744" y="797916"/>
              <a:ext cx="425116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</a:t>
              </a:r>
              <a:r>
                <a:rPr lang="es-ES" sz="1600" dirty="0"/>
                <a:t>*</a:t>
              </a:r>
            </a:p>
            <a:p>
              <a:pPr>
                <a:spcBef>
                  <a:spcPct val="50000"/>
                </a:spcBef>
              </a:pP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12" name="20 Rectángulo"/>
            <p:cNvSpPr>
              <a:spLocks noChangeArrowheads="1"/>
            </p:cNvSpPr>
            <p:nvPr/>
          </p:nvSpPr>
          <p:spPr bwMode="auto">
            <a:xfrm>
              <a:off x="980660" y="2216620"/>
              <a:ext cx="50366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WT CI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" name="46 CuadroTexto"/>
            <p:cNvSpPr txBox="1"/>
            <p:nvPr/>
          </p:nvSpPr>
          <p:spPr>
            <a:xfrm>
              <a:off x="188550" y="416370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latin typeface="Helvetica" pitchFamily="34" charset="0"/>
                  <a:cs typeface="Helvetica" pitchFamily="34" charset="0"/>
                </a:rPr>
                <a:t>A</a:t>
              </a:r>
              <a:endParaRPr lang="es-ES" sz="12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" name="20 Rectángulo"/>
            <p:cNvSpPr>
              <a:spLocks noChangeArrowheads="1"/>
            </p:cNvSpPr>
            <p:nvPr/>
          </p:nvSpPr>
          <p:spPr bwMode="auto">
            <a:xfrm>
              <a:off x="2092901" y="2217206"/>
              <a:ext cx="68800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Cav1-/- CI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" name="20 Rectángulo"/>
            <p:cNvSpPr>
              <a:spLocks noChangeArrowheads="1"/>
            </p:cNvSpPr>
            <p:nvPr/>
          </p:nvSpPr>
          <p:spPr bwMode="auto">
            <a:xfrm>
              <a:off x="476590" y="2216620"/>
              <a:ext cx="40107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WT 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" name="20 Rectángulo"/>
            <p:cNvSpPr>
              <a:spLocks noChangeArrowheads="1"/>
            </p:cNvSpPr>
            <p:nvPr/>
          </p:nvSpPr>
          <p:spPr bwMode="auto">
            <a:xfrm>
              <a:off x="1556740" y="2217206"/>
              <a:ext cx="55656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>
                  <a:latin typeface="Helvetica" pitchFamily="34" charset="0"/>
                  <a:cs typeface="Helvetica" pitchFamily="34" charset="0"/>
                </a:rPr>
                <a:t> Cav1-/-</a:t>
              </a:r>
              <a:endParaRPr lang="es-ES" sz="800" b="1" dirty="0">
                <a:latin typeface="Helvetica" pitchFamily="34" charset="0"/>
                <a:cs typeface="Helvetica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113095" y="4664960"/>
            <a:ext cx="2340000" cy="1584220"/>
            <a:chOff x="4545480" y="4664960"/>
            <a:chExt cx="2340000" cy="1584220"/>
          </a:xfrm>
        </p:grpSpPr>
        <p:pic>
          <p:nvPicPr>
            <p:cNvPr id="21" name="Immagine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5480" y="4668169"/>
              <a:ext cx="2340000" cy="1581011"/>
            </a:xfrm>
            <a:prstGeom prst="rect">
              <a:avLst/>
            </a:prstGeom>
          </p:spPr>
        </p:pic>
        <p:sp>
          <p:nvSpPr>
            <p:cNvPr id="27" name="Line 13"/>
            <p:cNvSpPr>
              <a:spLocks noChangeShapeType="1"/>
            </p:cNvSpPr>
            <p:nvPr/>
          </p:nvSpPr>
          <p:spPr bwMode="auto">
            <a:xfrm>
              <a:off x="5223022" y="4864675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28 Rectángulo"/>
            <p:cNvSpPr/>
            <p:nvPr/>
          </p:nvSpPr>
          <p:spPr>
            <a:xfrm>
              <a:off x="5262756" y="4664960"/>
              <a:ext cx="46794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>
              <a:off x="5663960" y="4866236"/>
              <a:ext cx="75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" name="28 Rectángulo"/>
            <p:cNvSpPr/>
            <p:nvPr/>
          </p:nvSpPr>
          <p:spPr>
            <a:xfrm>
              <a:off x="6093370" y="4665446"/>
              <a:ext cx="46794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4113095" y="7977420"/>
            <a:ext cx="2340000" cy="1384613"/>
            <a:chOff x="4545480" y="7977420"/>
            <a:chExt cx="2340000" cy="1384613"/>
          </a:xfrm>
        </p:grpSpPr>
        <p:pic>
          <p:nvPicPr>
            <p:cNvPr id="37" name="Immagine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5480" y="7977420"/>
              <a:ext cx="2340000" cy="1384613"/>
            </a:xfrm>
            <a:prstGeom prst="rect">
              <a:avLst/>
            </a:prstGeom>
          </p:spPr>
        </p:pic>
        <p:sp>
          <p:nvSpPr>
            <p:cNvPr id="30" name="Line 13"/>
            <p:cNvSpPr>
              <a:spLocks noChangeShapeType="1"/>
            </p:cNvSpPr>
            <p:nvPr/>
          </p:nvSpPr>
          <p:spPr bwMode="auto">
            <a:xfrm>
              <a:off x="5229630" y="8176649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28 Rectángulo"/>
            <p:cNvSpPr/>
            <p:nvPr/>
          </p:nvSpPr>
          <p:spPr>
            <a:xfrm>
              <a:off x="5304154" y="7989634"/>
              <a:ext cx="42511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5675518" y="8178210"/>
              <a:ext cx="75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7" name="28 Rectángulo"/>
            <p:cNvSpPr/>
            <p:nvPr/>
          </p:nvSpPr>
          <p:spPr>
            <a:xfrm>
              <a:off x="6057690" y="7989634"/>
              <a:ext cx="42511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dirty="0" smtClean="0"/>
                <a:t>***</a:t>
              </a:r>
              <a:endParaRPr lang="es-ES" sz="1600" dirty="0"/>
            </a:p>
            <a:p>
              <a:pPr>
                <a:spcBef>
                  <a:spcPct val="50000"/>
                </a:spcBef>
              </a:pPr>
              <a:endParaRPr lang="es-ES" sz="1600" dirty="0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6" t="19716" r="17095" b="15275"/>
          <a:stretch/>
        </p:blipFill>
        <p:spPr>
          <a:xfrm>
            <a:off x="620810" y="3152750"/>
            <a:ext cx="1512000" cy="1512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6" t="24990" r="12094" b="10002"/>
          <a:stretch/>
        </p:blipFill>
        <p:spPr>
          <a:xfrm>
            <a:off x="620810" y="4711780"/>
            <a:ext cx="1512000" cy="1512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9" t="24990" r="15002" b="10002"/>
          <a:stretch/>
        </p:blipFill>
        <p:spPr>
          <a:xfrm>
            <a:off x="620810" y="8161910"/>
            <a:ext cx="1512000" cy="1512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5" t="15880" r="18346" b="19111"/>
          <a:stretch/>
        </p:blipFill>
        <p:spPr>
          <a:xfrm>
            <a:off x="620810" y="6603127"/>
            <a:ext cx="1511999" cy="1512000"/>
          </a:xfrm>
          <a:prstGeom prst="rect">
            <a:avLst/>
          </a:prstGeom>
        </p:spPr>
      </p:pic>
      <p:sp>
        <p:nvSpPr>
          <p:cNvPr id="48" name="46 CuadroTexto"/>
          <p:cNvSpPr txBox="1"/>
          <p:nvPr/>
        </p:nvSpPr>
        <p:spPr>
          <a:xfrm>
            <a:off x="188550" y="618821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9" name="46 CuadroTexto"/>
          <p:cNvSpPr txBox="1"/>
          <p:nvPr/>
        </p:nvSpPr>
        <p:spPr>
          <a:xfrm>
            <a:off x="188550" y="3770251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Scr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0" name="46 CuadroTexto"/>
          <p:cNvSpPr txBox="1"/>
          <p:nvPr/>
        </p:nvSpPr>
        <p:spPr>
          <a:xfrm>
            <a:off x="-27480" y="532928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siCav1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1" name="46 CuadroTexto"/>
          <p:cNvSpPr txBox="1"/>
          <p:nvPr/>
        </p:nvSpPr>
        <p:spPr>
          <a:xfrm>
            <a:off x="188550" y="7220628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Scr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2" name="46 CuadroTexto"/>
          <p:cNvSpPr txBox="1"/>
          <p:nvPr/>
        </p:nvSpPr>
        <p:spPr>
          <a:xfrm>
            <a:off x="-27480" y="877941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siCav1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3" name="46 CuadroTexto"/>
          <p:cNvSpPr txBox="1"/>
          <p:nvPr/>
        </p:nvSpPr>
        <p:spPr>
          <a:xfrm>
            <a:off x="620610" y="2875751"/>
            <a:ext cx="1527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E-</a:t>
            </a:r>
            <a:r>
              <a:rPr lang="es-ES" sz="12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cadherin</a:t>
            </a:r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 DMSO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4" name="46 CuadroTexto"/>
          <p:cNvSpPr txBox="1"/>
          <p:nvPr/>
        </p:nvSpPr>
        <p:spPr>
          <a:xfrm>
            <a:off x="876120" y="6332231"/>
            <a:ext cx="1040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ZO-1 DMSO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7" name="Line 13"/>
          <p:cNvSpPr>
            <a:spLocks noChangeShapeType="1"/>
          </p:cNvSpPr>
          <p:nvPr/>
        </p:nvSpPr>
        <p:spPr bwMode="auto">
          <a:xfrm>
            <a:off x="686976" y="1136470"/>
            <a:ext cx="108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8" name="28 Rectángulo"/>
          <p:cNvSpPr/>
          <p:nvPr/>
        </p:nvSpPr>
        <p:spPr>
          <a:xfrm>
            <a:off x="1412720" y="920440"/>
            <a:ext cx="4251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smtClean="0"/>
              <a:t>**</a:t>
            </a:r>
            <a:r>
              <a:rPr lang="es-ES" sz="1600" dirty="0"/>
              <a:t>*</a:t>
            </a:r>
          </a:p>
          <a:p>
            <a:pPr>
              <a:spcBef>
                <a:spcPct val="50000"/>
              </a:spcBef>
            </a:pPr>
            <a:endParaRPr lang="es-ES" sz="1600" dirty="0"/>
          </a:p>
          <a:p>
            <a:pPr>
              <a:spcBef>
                <a:spcPct val="50000"/>
              </a:spcBef>
            </a:pPr>
            <a:endParaRPr lang="es-ES" sz="1600" dirty="0"/>
          </a:p>
        </p:txBody>
      </p:sp>
      <p:sp>
        <p:nvSpPr>
          <p:cNvPr id="59" name="Line 13"/>
          <p:cNvSpPr>
            <a:spLocks noChangeShapeType="1"/>
          </p:cNvSpPr>
          <p:nvPr/>
        </p:nvSpPr>
        <p:spPr bwMode="auto">
          <a:xfrm>
            <a:off x="692620" y="1762438"/>
            <a:ext cx="54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0" name="46 CuadroTexto"/>
          <p:cNvSpPr txBox="1"/>
          <p:nvPr/>
        </p:nvSpPr>
        <p:spPr>
          <a:xfrm>
            <a:off x="865641" y="1518642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n.s.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t="5097" r="18758" b="29893"/>
          <a:stretch/>
        </p:blipFill>
        <p:spPr>
          <a:xfrm>
            <a:off x="2175227" y="3152750"/>
            <a:ext cx="1512001" cy="1512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6" t="22006" r="13655" b="12984"/>
          <a:stretch/>
        </p:blipFill>
        <p:spPr>
          <a:xfrm>
            <a:off x="2175227" y="4711780"/>
            <a:ext cx="1512001" cy="1512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r="29908" b="34981"/>
          <a:stretch/>
        </p:blipFill>
        <p:spPr>
          <a:xfrm>
            <a:off x="2175227" y="8161910"/>
            <a:ext cx="1511790" cy="1512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t="10002" r="19989" b="24988"/>
          <a:stretch/>
        </p:blipFill>
        <p:spPr>
          <a:xfrm>
            <a:off x="2175227" y="6603127"/>
            <a:ext cx="1512001" cy="1512000"/>
          </a:xfrm>
          <a:prstGeom prst="rect">
            <a:avLst/>
          </a:prstGeom>
        </p:spPr>
      </p:pic>
      <p:sp>
        <p:nvSpPr>
          <p:cNvPr id="66" name="46 CuadroTexto"/>
          <p:cNvSpPr txBox="1"/>
          <p:nvPr/>
        </p:nvSpPr>
        <p:spPr>
          <a:xfrm>
            <a:off x="2117048" y="2864710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E-</a:t>
            </a:r>
            <a:r>
              <a:rPr lang="es-ES" sz="12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cadherin</a:t>
            </a:r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 CI-1040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7" name="46 CuadroTexto"/>
          <p:cNvSpPr txBox="1"/>
          <p:nvPr/>
        </p:nvSpPr>
        <p:spPr>
          <a:xfrm>
            <a:off x="2376984" y="6321190"/>
            <a:ext cx="1124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ZO-1 CI-1040</a:t>
            </a:r>
            <a:endParaRPr lang="es-ES" sz="12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52842" y="6105160"/>
            <a:ext cx="384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216631" y="9561640"/>
            <a:ext cx="384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63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149871</TotalTime>
  <Words>38</Words>
  <Application>Microsoft Office PowerPoint</Application>
  <PresentationFormat>A4 (210 x 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Raffaele Strippoli</cp:lastModifiedBy>
  <cp:revision>1949</cp:revision>
  <cp:lastPrinted>2014-10-20T12:41:50Z</cp:lastPrinted>
  <dcterms:created xsi:type="dcterms:W3CDTF">2012-07-05T20:59:46Z</dcterms:created>
  <dcterms:modified xsi:type="dcterms:W3CDTF">2014-10-22T15:17:08Z</dcterms:modified>
</cp:coreProperties>
</file>