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1" r:id="rId2"/>
  </p:sldIdLst>
  <p:sldSz cx="6858000" cy="9906000" type="A4"/>
  <p:notesSz cx="6797675" cy="9926638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935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9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>
        <p:scale>
          <a:sx n="140" d="100"/>
          <a:sy n="140" d="100"/>
        </p:scale>
        <p:origin x="330" y="2592"/>
      </p:cViewPr>
      <p:guideLst>
        <p:guide orient="horz" pos="3664"/>
        <p:guide pos="935"/>
        <p:guide pos="2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46275" cy="494976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3" y="3"/>
            <a:ext cx="2946275" cy="494976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04/12/2014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9" y="4714141"/>
            <a:ext cx="5439987" cy="4464953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4" y="9429971"/>
            <a:ext cx="2946275" cy="494976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3" y="9429971"/>
            <a:ext cx="2946275" cy="494976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514161-962D-48B3-AEC6-99F9815FFEDC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873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04/12/2014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0" name="25 Imagen" descr="ERK 8bis.tif"/>
          <p:cNvPicPr>
            <a:picLocks/>
          </p:cNvPicPr>
          <p:nvPr/>
        </p:nvPicPr>
        <p:blipFill>
          <a:blip r:embed="rId3"/>
          <a:srcRect l="22696" t="60799" r="62092" b="29124"/>
          <a:stretch>
            <a:fillRect/>
          </a:stretch>
        </p:blipFill>
        <p:spPr bwMode="auto">
          <a:xfrm>
            <a:off x="1534125" y="1976696"/>
            <a:ext cx="790084" cy="288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81" name="27 Imagen" descr="pERK 8bis.tif"/>
          <p:cNvPicPr>
            <a:picLocks/>
          </p:cNvPicPr>
          <p:nvPr/>
        </p:nvPicPr>
        <p:blipFill>
          <a:blip r:embed="rId4">
            <a:lum contrast="10000"/>
          </a:blip>
          <a:srcRect l="5069" t="59087" r="76884" b="30348"/>
          <a:stretch>
            <a:fillRect/>
          </a:stretch>
        </p:blipFill>
        <p:spPr bwMode="auto">
          <a:xfrm>
            <a:off x="1527775" y="1618310"/>
            <a:ext cx="792000" cy="288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82" name="28 Rectángulo"/>
          <p:cNvSpPr>
            <a:spLocks noChangeArrowheads="1"/>
          </p:cNvSpPr>
          <p:nvPr/>
        </p:nvSpPr>
        <p:spPr bwMode="auto">
          <a:xfrm>
            <a:off x="988025" y="2014270"/>
            <a:ext cx="5445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ERK1/2</a:t>
            </a:r>
          </a:p>
        </p:txBody>
      </p:sp>
      <p:sp>
        <p:nvSpPr>
          <p:cNvPr id="11283" name="29 Rectángulo"/>
          <p:cNvSpPr>
            <a:spLocks noChangeArrowheads="1"/>
          </p:cNvSpPr>
          <p:nvPr/>
        </p:nvSpPr>
        <p:spPr bwMode="auto">
          <a:xfrm>
            <a:off x="908650" y="1663828"/>
            <a:ext cx="6080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pERK1/2</a:t>
            </a:r>
          </a:p>
        </p:txBody>
      </p:sp>
      <p:sp>
        <p:nvSpPr>
          <p:cNvPr id="11286" name="32 Rectángulo"/>
          <p:cNvSpPr>
            <a:spLocks noChangeArrowheads="1"/>
          </p:cNvSpPr>
          <p:nvPr/>
        </p:nvSpPr>
        <p:spPr bwMode="auto">
          <a:xfrm>
            <a:off x="1746590" y="1372089"/>
            <a:ext cx="4196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latin typeface="Helvetica" pitchFamily="34" charset="0"/>
                <a:cs typeface="Helvetica" pitchFamily="34" charset="0"/>
              </a:rPr>
              <a:t> WT</a:t>
            </a:r>
            <a:endParaRPr lang="es-ES" sz="1000" b="1" dirty="0"/>
          </a:p>
        </p:txBody>
      </p:sp>
      <p:sp>
        <p:nvSpPr>
          <p:cNvPr id="11287" name="35 Rectángulo"/>
          <p:cNvSpPr>
            <a:spLocks noChangeArrowheads="1"/>
          </p:cNvSpPr>
          <p:nvPr/>
        </p:nvSpPr>
        <p:spPr bwMode="auto">
          <a:xfrm>
            <a:off x="549275" y="704850"/>
            <a:ext cx="295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A</a:t>
            </a:r>
          </a:p>
        </p:txBody>
      </p:sp>
      <p:sp>
        <p:nvSpPr>
          <p:cNvPr id="11288" name="36 Rectángulo"/>
          <p:cNvSpPr>
            <a:spLocks noChangeArrowheads="1"/>
          </p:cNvSpPr>
          <p:nvPr/>
        </p:nvSpPr>
        <p:spPr bwMode="auto">
          <a:xfrm>
            <a:off x="549275" y="4669710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C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289" name="38 Imagen" descr="erk peritoneo 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9050" y="920440"/>
            <a:ext cx="2520950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25 Rectángulo"/>
          <p:cNvSpPr/>
          <p:nvPr/>
        </p:nvSpPr>
        <p:spPr>
          <a:xfrm>
            <a:off x="233715" y="56320"/>
            <a:ext cx="19377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Supplementary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Figure 4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5301260" y="967310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dirty="0"/>
              <a:t>*</a:t>
            </a:r>
          </a:p>
        </p:txBody>
      </p:sp>
      <p:pic>
        <p:nvPicPr>
          <p:cNvPr id="11266" name="1 Imagen" descr="pERK peritoneum Raff.tif"/>
          <p:cNvPicPr>
            <a:picLocks noChangeAspect="1"/>
          </p:cNvPicPr>
          <p:nvPr/>
        </p:nvPicPr>
        <p:blipFill rotWithShape="1">
          <a:blip r:embed="rId6">
            <a:lum bright="-12000" contrast="24000"/>
          </a:blip>
          <a:srcRect l="14557" t="42855" r="31258" b="48213"/>
          <a:stretch/>
        </p:blipFill>
        <p:spPr bwMode="auto">
          <a:xfrm rot="10800000">
            <a:off x="2381250" y="5495116"/>
            <a:ext cx="2159000" cy="25082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67" name="2 Imagen" descr="Tub Peritoneum Raff.tif"/>
          <p:cNvPicPr>
            <a:picLocks noChangeAspect="1"/>
          </p:cNvPicPr>
          <p:nvPr/>
        </p:nvPicPr>
        <p:blipFill>
          <a:blip r:embed="rId7">
            <a:grayscl/>
          </a:blip>
          <a:srcRect l="16309" t="43256" r="13812" b="39882"/>
          <a:stretch>
            <a:fillRect/>
          </a:stretch>
        </p:blipFill>
        <p:spPr bwMode="auto">
          <a:xfrm rot="10800000">
            <a:off x="2381250" y="5888818"/>
            <a:ext cx="2159000" cy="3603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68" name="3 Rectángulo"/>
          <p:cNvSpPr>
            <a:spLocks noChangeArrowheads="1"/>
          </p:cNvSpPr>
          <p:nvPr/>
        </p:nvSpPr>
        <p:spPr bwMode="auto">
          <a:xfrm>
            <a:off x="1773238" y="5495118"/>
            <a:ext cx="6080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pERK1/2</a:t>
            </a:r>
          </a:p>
        </p:txBody>
      </p:sp>
      <p:sp>
        <p:nvSpPr>
          <p:cNvPr id="11269" name="4 Rectángulo"/>
          <p:cNvSpPr>
            <a:spLocks noChangeArrowheads="1"/>
          </p:cNvSpPr>
          <p:nvPr/>
        </p:nvSpPr>
        <p:spPr bwMode="auto">
          <a:xfrm>
            <a:off x="1876425" y="5961843"/>
            <a:ext cx="5254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>
                <a:latin typeface="Helvetica" pitchFamily="34" charset="0"/>
                <a:cs typeface="Helvetica" pitchFamily="34" charset="0"/>
              </a:rPr>
              <a:t>tubulin</a:t>
            </a:r>
          </a:p>
        </p:txBody>
      </p:sp>
      <p:sp>
        <p:nvSpPr>
          <p:cNvPr id="11270" name="6 CuadroTexto"/>
          <p:cNvSpPr txBox="1">
            <a:spLocks noChangeArrowheads="1"/>
          </p:cNvSpPr>
          <p:nvPr/>
        </p:nvSpPr>
        <p:spPr bwMode="auto">
          <a:xfrm>
            <a:off x="2346325" y="5098685"/>
            <a:ext cx="226696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KO  </a:t>
            </a:r>
            <a:r>
              <a:rPr lang="es-ES" sz="800" b="1" dirty="0">
                <a:latin typeface="Helvetica" pitchFamily="34" charset="0"/>
                <a:cs typeface="Helvetica" pitchFamily="34" charset="0"/>
              </a:rPr>
              <a:t>WT  KO  KO    WT  WT  KO KO  WT 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WT</a:t>
            </a:r>
            <a:endParaRPr lang="es-E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271" name="8 Rectángulo"/>
          <p:cNvSpPr>
            <a:spLocks noChangeArrowheads="1"/>
          </p:cNvSpPr>
          <p:nvPr/>
        </p:nvSpPr>
        <p:spPr bwMode="auto">
          <a:xfrm>
            <a:off x="2804540" y="4593080"/>
            <a:ext cx="5524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CI-1040</a:t>
            </a:r>
            <a:endParaRPr lang="es-ES" dirty="0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2452639" y="504788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 smtClean="0">
                <a:ln w="19050">
                  <a:solidFill>
                    <a:schemeClr val="tx1"/>
                  </a:solidFill>
                </a:ln>
                <a:latin typeface="+mn-lt"/>
              </a:rPr>
              <a:t>     </a:t>
            </a:r>
            <a:endParaRPr lang="es-ES" sz="1400" dirty="0">
              <a:ln w="19050">
                <a:solidFill>
                  <a:schemeClr val="tx1"/>
                </a:solidFill>
              </a:ln>
              <a:latin typeface="+mn-lt"/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2884739" y="504153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3357030" y="504153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3820869" y="504153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3933090" y="4953000"/>
            <a:ext cx="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4221130" y="4953000"/>
            <a:ext cx="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11278" name="21 Rectángulo"/>
          <p:cNvSpPr>
            <a:spLocks noChangeArrowheads="1"/>
          </p:cNvSpPr>
          <p:nvPr/>
        </p:nvSpPr>
        <p:spPr bwMode="auto">
          <a:xfrm>
            <a:off x="2420860" y="4855242"/>
            <a:ext cx="122341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100         300         300</a:t>
            </a:r>
            <a:endParaRPr lang="es-ES" sz="800" dirty="0"/>
          </a:p>
        </p:txBody>
      </p:sp>
      <p:sp>
        <p:nvSpPr>
          <p:cNvPr id="25" name="Line 11"/>
          <p:cNvSpPr>
            <a:spLocks noChangeShapeType="1"/>
          </p:cNvSpPr>
          <p:nvPr/>
        </p:nvSpPr>
        <p:spPr bwMode="auto">
          <a:xfrm>
            <a:off x="4182819" y="5041535"/>
            <a:ext cx="28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29" name="28 CuadroTexto"/>
          <p:cNvSpPr txBox="1"/>
          <p:nvPr/>
        </p:nvSpPr>
        <p:spPr>
          <a:xfrm>
            <a:off x="4541405" y="4842604"/>
            <a:ext cx="5709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b="1" dirty="0" smtClean="0"/>
              <a:t>(mg/Kg)</a:t>
            </a:r>
            <a:endParaRPr lang="es-ES" sz="800" b="1" dirty="0"/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>
            <a:off x="3789050" y="4809450"/>
            <a:ext cx="756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33" name="Line 11"/>
          <p:cNvSpPr>
            <a:spLocks noChangeShapeType="1"/>
          </p:cNvSpPr>
          <p:nvPr/>
        </p:nvSpPr>
        <p:spPr bwMode="auto">
          <a:xfrm>
            <a:off x="2422890" y="4809450"/>
            <a:ext cx="122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34" name="8 Rectángulo"/>
          <p:cNvSpPr>
            <a:spLocks noChangeArrowheads="1"/>
          </p:cNvSpPr>
          <p:nvPr/>
        </p:nvSpPr>
        <p:spPr bwMode="auto">
          <a:xfrm>
            <a:off x="3843833" y="4593420"/>
            <a:ext cx="52129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err="1" smtClean="0">
                <a:latin typeface="Helvetica" pitchFamily="34" charset="0"/>
                <a:cs typeface="Helvetica" pitchFamily="34" charset="0"/>
              </a:rPr>
              <a:t>diluent</a:t>
            </a:r>
            <a:endParaRPr lang="es-ES" dirty="0"/>
          </a:p>
        </p:txBody>
      </p:sp>
      <p:sp>
        <p:nvSpPr>
          <p:cNvPr id="36" name="21 Rectángulo"/>
          <p:cNvSpPr>
            <a:spLocks noChangeArrowheads="1"/>
          </p:cNvSpPr>
          <p:nvPr/>
        </p:nvSpPr>
        <p:spPr bwMode="auto">
          <a:xfrm>
            <a:off x="2348850" y="5279132"/>
            <a:ext cx="23775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.35  .0    .</a:t>
            </a:r>
            <a:r>
              <a:rPr lang="es-ES" sz="800" b="1" dirty="0">
                <a:latin typeface="Helvetica" pitchFamily="34" charset="0"/>
                <a:cs typeface="Helvetica" pitchFamily="34" charset="0"/>
              </a:rPr>
              <a:t>0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     </a:t>
            </a:r>
            <a:r>
              <a:rPr lang="es-ES" sz="800" b="1" dirty="0">
                <a:latin typeface="Helvetica" pitchFamily="34" charset="0"/>
                <a:cs typeface="Helvetica" pitchFamily="34" charset="0"/>
              </a:rPr>
              <a:t>0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      .0     .0    .</a:t>
            </a:r>
            <a:r>
              <a:rPr lang="es-ES" sz="800" b="1" dirty="0">
                <a:latin typeface="Helvetica" pitchFamily="34" charset="0"/>
                <a:cs typeface="Helvetica" pitchFamily="34" charset="0"/>
              </a:rPr>
              <a:t>1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   .31    .0  .27     </a:t>
            </a:r>
            <a:endParaRPr lang="es-ES" sz="800" dirty="0"/>
          </a:p>
        </p:txBody>
      </p:sp>
      <p:pic>
        <p:nvPicPr>
          <p:cNvPr id="35" name="27 Imagen" descr="pERK 8bis.tif"/>
          <p:cNvPicPr>
            <a:picLocks noChangeAspect="1"/>
          </p:cNvPicPr>
          <p:nvPr/>
        </p:nvPicPr>
        <p:blipFill>
          <a:blip r:embed="rId4">
            <a:lum contrast="10000"/>
          </a:blip>
          <a:srcRect l="50757" t="56300" r="31294" b="32567"/>
          <a:stretch>
            <a:fillRect/>
          </a:stretch>
        </p:blipFill>
        <p:spPr bwMode="auto">
          <a:xfrm>
            <a:off x="2408809" y="1613627"/>
            <a:ext cx="792110" cy="2877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7" name="25 Imagen" descr="ERK 8bis.tif"/>
          <p:cNvPicPr>
            <a:picLocks/>
          </p:cNvPicPr>
          <p:nvPr/>
        </p:nvPicPr>
        <p:blipFill>
          <a:blip r:embed="rId3"/>
          <a:srcRect l="61517" t="59698" r="23184" b="31007"/>
          <a:stretch>
            <a:fillRect/>
          </a:stretch>
        </p:blipFill>
        <p:spPr bwMode="auto">
          <a:xfrm>
            <a:off x="2408809" y="1969820"/>
            <a:ext cx="792000" cy="288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" name="32 Rectángulo"/>
          <p:cNvSpPr>
            <a:spLocks noChangeArrowheads="1"/>
          </p:cNvSpPr>
          <p:nvPr/>
        </p:nvSpPr>
        <p:spPr bwMode="auto">
          <a:xfrm>
            <a:off x="2480327" y="1372089"/>
            <a:ext cx="5886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latin typeface="Helvetica" pitchFamily="34" charset="0"/>
                <a:cs typeface="Helvetica" pitchFamily="34" charset="0"/>
              </a:rPr>
              <a:t>cav1-/-</a:t>
            </a:r>
            <a:endParaRPr lang="es-ES" sz="800" dirty="0"/>
          </a:p>
        </p:txBody>
      </p:sp>
      <p:sp>
        <p:nvSpPr>
          <p:cNvPr id="39" name="Line 11"/>
          <p:cNvSpPr>
            <a:spLocks noChangeShapeType="1"/>
          </p:cNvSpPr>
          <p:nvPr/>
        </p:nvSpPr>
        <p:spPr bwMode="auto">
          <a:xfrm>
            <a:off x="4689320" y="1244865"/>
            <a:ext cx="900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ysClr val="windowText" lastClr="000000"/>
                  </a:solidFill>
                </a:ln>
                <a:latin typeface="+mn-lt"/>
              </a:rPr>
              <a:t> </a:t>
            </a:r>
          </a:p>
        </p:txBody>
      </p:sp>
      <p:sp>
        <p:nvSpPr>
          <p:cNvPr id="41" name="35 Rectángulo"/>
          <p:cNvSpPr>
            <a:spLocks noChangeArrowheads="1"/>
          </p:cNvSpPr>
          <p:nvPr/>
        </p:nvSpPr>
        <p:spPr bwMode="auto">
          <a:xfrm>
            <a:off x="548600" y="2720690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B</a:t>
            </a:r>
          </a:p>
        </p:txBody>
      </p:sp>
      <p:pic>
        <p:nvPicPr>
          <p:cNvPr id="42" name="2 Imagen" descr="cav mouse 001.jpg"/>
          <p:cNvPicPr>
            <a:picLocks noChangeAspect="1"/>
          </p:cNvPicPr>
          <p:nvPr/>
        </p:nvPicPr>
        <p:blipFill rotWithShape="1"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8" t="31202" r="28590" b="19752"/>
          <a:stretch/>
        </p:blipFill>
        <p:spPr bwMode="auto">
          <a:xfrm>
            <a:off x="1700850" y="3275928"/>
            <a:ext cx="648000" cy="35483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3 Imagen" descr="tubulin 001.jpg"/>
          <p:cNvPicPr>
            <a:picLocks noChangeAspect="1"/>
          </p:cNvPicPr>
          <p:nvPr/>
        </p:nvPicPr>
        <p:blipFill rotWithShape="1">
          <a:blip r:embed="rId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5" t="23737" r="24719" b="34976"/>
          <a:stretch/>
        </p:blipFill>
        <p:spPr bwMode="auto">
          <a:xfrm>
            <a:off x="1692223" y="3728830"/>
            <a:ext cx="648000" cy="32775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4 CuadroTexto"/>
          <p:cNvSpPr txBox="1">
            <a:spLocks noChangeArrowheads="1"/>
          </p:cNvSpPr>
          <p:nvPr/>
        </p:nvSpPr>
        <p:spPr bwMode="auto">
          <a:xfrm>
            <a:off x="1214563" y="3368780"/>
            <a:ext cx="4315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8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Cav1</a:t>
            </a:r>
            <a:endParaRPr lang="es-ES" altLang="it-IT" sz="8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5" name="5 CuadroTexto"/>
          <p:cNvSpPr txBox="1">
            <a:spLocks noChangeArrowheads="1"/>
          </p:cNvSpPr>
          <p:nvPr/>
        </p:nvSpPr>
        <p:spPr bwMode="auto">
          <a:xfrm>
            <a:off x="1119985" y="3728830"/>
            <a:ext cx="52610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800" b="1" dirty="0">
                <a:latin typeface="Helvetica" panose="020B0604020202020204" pitchFamily="34" charset="0"/>
                <a:cs typeface="Helvetica" panose="020B0604020202020204" pitchFamily="34" charset="0"/>
              </a:rPr>
              <a:t>tubulin</a:t>
            </a:r>
          </a:p>
        </p:txBody>
      </p:sp>
      <p:sp>
        <p:nvSpPr>
          <p:cNvPr id="46" name="32 Rectángulo"/>
          <p:cNvSpPr>
            <a:spLocks noChangeArrowheads="1"/>
          </p:cNvSpPr>
          <p:nvPr/>
        </p:nvSpPr>
        <p:spPr bwMode="auto">
          <a:xfrm>
            <a:off x="1630384" y="2936720"/>
            <a:ext cx="6896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NT         D</a:t>
            </a:r>
            <a:endParaRPr lang="es-ES" sz="800" b="1" dirty="0"/>
          </a:p>
        </p:txBody>
      </p:sp>
      <p:sp>
        <p:nvSpPr>
          <p:cNvPr id="2" name="Rettangolo 1"/>
          <p:cNvSpPr/>
          <p:nvPr/>
        </p:nvSpPr>
        <p:spPr>
          <a:xfrm>
            <a:off x="1673464" y="3080740"/>
            <a:ext cx="7040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1         .45 </a:t>
            </a:r>
            <a:endParaRPr lang="it-IT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149748</TotalTime>
  <Words>73</Words>
  <Application>Microsoft Office PowerPoint</Application>
  <PresentationFormat>A4 (21x29,7 cm)</PresentationFormat>
  <Paragraphs>32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Raffaele Strippoli</cp:lastModifiedBy>
  <cp:revision>1932</cp:revision>
  <cp:lastPrinted>2014-12-04T11:48:54Z</cp:lastPrinted>
  <dcterms:created xsi:type="dcterms:W3CDTF">2012-07-05T20:59:46Z</dcterms:created>
  <dcterms:modified xsi:type="dcterms:W3CDTF">2014-12-04T12:11:50Z</dcterms:modified>
</cp:coreProperties>
</file>