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lvl1pPr>
      <a:defRPr>
        <a:latin typeface="+mj-lt"/>
        <a:ea typeface="+mj-ea"/>
        <a:cs typeface="+mj-cs"/>
        <a:sym typeface="Avenir Roman"/>
      </a:defRPr>
    </a:lvl1pPr>
    <a:lvl2pPr>
      <a:defRPr>
        <a:latin typeface="+mj-lt"/>
        <a:ea typeface="+mj-ea"/>
        <a:cs typeface="+mj-cs"/>
        <a:sym typeface="Avenir Roman"/>
      </a:defRPr>
    </a:lvl2pPr>
    <a:lvl3pPr>
      <a:defRPr>
        <a:latin typeface="+mj-lt"/>
        <a:ea typeface="+mj-ea"/>
        <a:cs typeface="+mj-cs"/>
        <a:sym typeface="Avenir Roman"/>
      </a:defRPr>
    </a:lvl3pPr>
    <a:lvl4pPr>
      <a:defRPr>
        <a:latin typeface="+mj-lt"/>
        <a:ea typeface="+mj-ea"/>
        <a:cs typeface="+mj-cs"/>
        <a:sym typeface="Avenir Roman"/>
      </a:defRPr>
    </a:lvl4pPr>
    <a:lvl5pPr>
      <a:defRPr>
        <a:latin typeface="+mj-lt"/>
        <a:ea typeface="+mj-ea"/>
        <a:cs typeface="+mj-cs"/>
        <a:sym typeface="Avenir Roman"/>
      </a:defRPr>
    </a:lvl5pPr>
    <a:lvl6pPr>
      <a:defRPr>
        <a:latin typeface="+mj-lt"/>
        <a:ea typeface="+mj-ea"/>
        <a:cs typeface="+mj-cs"/>
        <a:sym typeface="Avenir Roman"/>
      </a:defRPr>
    </a:lvl6pPr>
    <a:lvl7pPr>
      <a:defRPr>
        <a:latin typeface="+mj-lt"/>
        <a:ea typeface="+mj-ea"/>
        <a:cs typeface="+mj-cs"/>
        <a:sym typeface="Avenir Roman"/>
      </a:defRPr>
    </a:lvl7pPr>
    <a:lvl8pPr>
      <a:defRPr>
        <a:latin typeface="+mj-lt"/>
        <a:ea typeface="+mj-ea"/>
        <a:cs typeface="+mj-cs"/>
        <a:sym typeface="Avenir Roman"/>
      </a:defRPr>
    </a:lvl8pPr>
    <a:lvl9pPr>
      <a:defRPr>
        <a:latin typeface="+mj-lt"/>
        <a:ea typeface="+mj-ea"/>
        <a:cs typeface="+mj-cs"/>
        <a:sym typeface="Avenir Roman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Avenir Book"/>
          <a:ea typeface="Avenir Book"/>
          <a:cs typeface="Avenir Book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lastRow>
    <a:firstRow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Avenir Book"/>
          <a:ea typeface="Avenir Book"/>
          <a:cs typeface="Avenir Book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BDBDB"/>
          </a:solidFill>
        </a:fill>
      </a:tcStyle>
    </a:wholeTbl>
    <a:band2H>
      <a:tcTxStyle/>
      <a:tcStyle>
        <a:tcBdr/>
        <a:fill>
          <a:solidFill>
            <a:srgbClr val="EEEEEE"/>
          </a:solidFill>
        </a:fill>
      </a:tcStyle>
    </a:band2H>
    <a:firstCol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8F8F8F"/>
          </a:solidFill>
        </a:fill>
      </a:tcStyle>
    </a:firstCol>
    <a:lastRow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8F8F8F"/>
          </a:solidFill>
        </a:fill>
      </a:tcStyle>
    </a:lastRow>
    <a:firstRow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8F8F8F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Avenir Book"/>
          <a:ea typeface="Avenir Book"/>
          <a:cs typeface="Avenir Book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3CECE"/>
          </a:solidFill>
        </a:fill>
      </a:tcStyle>
    </a:wholeTbl>
    <a:band2H>
      <a:tcTxStyle/>
      <a:tcStyle>
        <a:tcBdr/>
        <a:fill>
          <a:solidFill>
            <a:srgbClr val="F1E8E8"/>
          </a:solidFill>
        </a:fill>
      </a:tcStyle>
    </a:band2H>
    <a:firstCol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E4846"/>
          </a:solidFill>
        </a:fill>
      </a:tcStyle>
    </a:firstCol>
    <a:lastRow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E4846"/>
          </a:solidFill>
        </a:fill>
      </a:tcStyle>
    </a:lastRow>
    <a:firstRow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E484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Avenir Book"/>
          <a:ea typeface="Avenir Book"/>
          <a:cs typeface="Avenir Book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Avenir Book"/>
          <a:ea typeface="Avenir Book"/>
          <a:cs typeface="Avenir Book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Avenir Book"/>
          <a:ea typeface="Avenir Book"/>
          <a:cs typeface="Avenir Book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Avenir Book"/>
          <a:ea typeface="Avenir Book"/>
          <a:cs typeface="Avenir Boo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Avenir Book"/>
          <a:ea typeface="Avenir Book"/>
          <a:cs typeface="Avenir Boo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Avenir Book"/>
          <a:ea typeface="Avenir Book"/>
          <a:cs typeface="Avenir Boo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Avenir Book"/>
          <a:ea typeface="Avenir Book"/>
          <a:cs typeface="Avenir Boo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Avenir Book"/>
          <a:ea typeface="Avenir Book"/>
          <a:cs typeface="Avenir Boo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4" d="100"/>
          <a:sy n="94" d="100"/>
        </p:scale>
        <p:origin x="-124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54" name="Shape 5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228422988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1pPr>
    <a:lvl2pPr indent="2286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2pPr>
    <a:lvl3pPr indent="4572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3pPr>
    <a:lvl4pPr indent="6858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4pPr>
    <a:lvl5pPr indent="9144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5pPr>
    <a:lvl6pPr indent="11430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6pPr>
    <a:lvl7pPr indent="13716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7pPr>
    <a:lvl8pPr indent="16002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8pPr>
    <a:lvl9pPr indent="18288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Title Text</a:t>
            </a:r>
          </a:p>
        </p:txBody>
      </p:sp>
      <p:sp>
        <p:nvSpPr>
          <p:cNvPr id="39" name="Shape 3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40" name="Shape 4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Title Text</a:t>
            </a:r>
          </a:p>
        </p:txBody>
      </p:sp>
      <p:sp>
        <p:nvSpPr>
          <p:cNvPr id="43" name="Shape 4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44" name="Shape 4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Title Text</a:t>
            </a:r>
          </a:p>
        </p:txBody>
      </p:sp>
      <p:sp>
        <p:nvSpPr>
          <p:cNvPr id="47" name="Shape 4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48" name="Shape 4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Title Text</a:t>
            </a:r>
          </a:p>
        </p:txBody>
      </p:sp>
      <p:sp>
        <p:nvSpPr>
          <p:cNvPr id="51" name="Shape 5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52" name="Shape 5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Title Text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10" name="Shape 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Title Text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16" name="Shape 1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Title Text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20" name="Shape 2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Title Text</a:t>
            </a:r>
          </a:p>
        </p:txBody>
      </p:sp>
      <p:sp>
        <p:nvSpPr>
          <p:cNvPr id="23" name="Shape 2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24" name="Shape 2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Title Text</a:t>
            </a:r>
          </a:p>
        </p:txBody>
      </p:sp>
      <p:sp>
        <p:nvSpPr>
          <p:cNvPr id="27" name="Shape 2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28" name="Shape 2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Title 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32" name="Shape 3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Title Text</a:t>
            </a:r>
          </a:p>
        </p:txBody>
      </p:sp>
      <p:sp>
        <p:nvSpPr>
          <p:cNvPr id="35" name="Shape 3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36" name="Shape 3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/>
          <a:lstStyle/>
          <a:p>
            <a:pPr lvl="0">
              <a:defRPr sz="1800"/>
            </a:pPr>
            <a:r>
              <a:rPr sz="4400"/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/>
          <a:lstStyle/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553200" y="6404290"/>
            <a:ext cx="2133600" cy="269237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spAutoFit/>
          </a:bodyPr>
          <a:lstStyle>
            <a:lvl1pPr algn="r"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xmlns:p14="http://schemas.microsoft.com/office/powerpoint/2010/main" spd="med"/>
  <p:txStyles>
    <p:titleStyle>
      <a:lvl1pPr algn="ctr">
        <a:defRPr sz="4400">
          <a:latin typeface="Calibri"/>
          <a:ea typeface="Calibri"/>
          <a:cs typeface="Calibri"/>
          <a:sym typeface="Calibri"/>
        </a:defRPr>
      </a:lvl1pPr>
      <a:lvl2pPr algn="ctr">
        <a:defRPr sz="4400">
          <a:latin typeface="Calibri"/>
          <a:ea typeface="Calibri"/>
          <a:cs typeface="Calibri"/>
          <a:sym typeface="Calibri"/>
        </a:defRPr>
      </a:lvl2pPr>
      <a:lvl3pPr algn="ctr">
        <a:defRPr sz="4400">
          <a:latin typeface="Calibri"/>
          <a:ea typeface="Calibri"/>
          <a:cs typeface="Calibri"/>
          <a:sym typeface="Calibri"/>
        </a:defRPr>
      </a:lvl3pPr>
      <a:lvl4pPr algn="ctr">
        <a:defRPr sz="4400">
          <a:latin typeface="Calibri"/>
          <a:ea typeface="Calibri"/>
          <a:cs typeface="Calibri"/>
          <a:sym typeface="Calibri"/>
        </a:defRPr>
      </a:lvl4pPr>
      <a:lvl5pPr algn="ctr">
        <a:defRPr sz="4400">
          <a:latin typeface="Calibri"/>
          <a:ea typeface="Calibri"/>
          <a:cs typeface="Calibri"/>
          <a:sym typeface="Calibri"/>
        </a:defRPr>
      </a:lvl5pPr>
      <a:lvl6pPr algn="ctr">
        <a:defRPr sz="4400">
          <a:latin typeface="Calibri"/>
          <a:ea typeface="Calibri"/>
          <a:cs typeface="Calibri"/>
          <a:sym typeface="Calibri"/>
        </a:defRPr>
      </a:lvl6pPr>
      <a:lvl7pPr algn="ctr">
        <a:defRPr sz="4400">
          <a:latin typeface="Calibri"/>
          <a:ea typeface="Calibri"/>
          <a:cs typeface="Calibri"/>
          <a:sym typeface="Calibri"/>
        </a:defRPr>
      </a:lvl7pPr>
      <a:lvl8pPr algn="ctr">
        <a:defRPr sz="4400">
          <a:latin typeface="Calibri"/>
          <a:ea typeface="Calibri"/>
          <a:cs typeface="Calibri"/>
          <a:sym typeface="Calibri"/>
        </a:defRPr>
      </a:lvl8pPr>
      <a:lvl9pPr algn="ctr">
        <a:defRPr sz="4400">
          <a:latin typeface="Calibri"/>
          <a:ea typeface="Calibri"/>
          <a:cs typeface="Calibri"/>
          <a:sym typeface="Calibri"/>
        </a:defRPr>
      </a:lvl9pPr>
    </p:titleStyle>
    <p:bodyStyle>
      <a:lvl1pPr marL="342900" indent="-342900">
        <a:spcBef>
          <a:spcPts val="700"/>
        </a:spcBef>
        <a:buSzPct val="100000"/>
        <a:buFont typeface="Arial"/>
        <a:buChar char="»"/>
        <a:defRPr sz="3200">
          <a:latin typeface="Calibri"/>
          <a:ea typeface="Calibri"/>
          <a:cs typeface="Calibri"/>
          <a:sym typeface="Calibri"/>
        </a:defRPr>
      </a:lvl1pPr>
      <a:lvl2pPr marL="783771" indent="-326571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2pPr>
      <a:lvl3pPr marL="1219200" indent="-3048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3pPr>
      <a:lvl4pPr marL="1737360" indent="-365760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4pPr>
      <a:lvl5pPr marL="2235200" indent="-406400">
        <a:spcBef>
          <a:spcPts val="700"/>
        </a:spcBef>
        <a:buSzPct val="100000"/>
        <a:buFont typeface="Arial"/>
        <a:buChar char="»"/>
        <a:defRPr sz="3200">
          <a:latin typeface="Calibri"/>
          <a:ea typeface="Calibri"/>
          <a:cs typeface="Calibri"/>
          <a:sym typeface="Calibri"/>
        </a:defRPr>
      </a:lvl5pPr>
      <a:lvl6pPr marL="2692400" indent="-4064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6pPr>
      <a:lvl7pPr marL="3149600" indent="-4064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7pPr>
      <a:lvl8pPr marL="3606800" indent="-4064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8pPr>
      <a:lvl9pPr marL="4064000" indent="-4064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9pPr>
    </p:bodyStyle>
    <p:otherStyle>
      <a:lvl1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/>
        </p:nvSpPr>
        <p:spPr>
          <a:xfrm>
            <a:off x="250824" y="260350"/>
            <a:ext cx="2665416" cy="3484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/>
            <a:r>
              <a:t>Figure 2F, upper panel</a:t>
            </a:r>
          </a:p>
        </p:txBody>
      </p:sp>
      <p:pic>
        <p:nvPicPr>
          <p:cNvPr id="57" name="image1.jpeg" descr="G:\2014-10-20_LNCaP +R, pIRE1-2.jpg"/>
          <p:cNvPicPr/>
          <p:nvPr/>
        </p:nvPicPr>
        <p:blipFill>
          <a:blip r:embed="rId2">
            <a:extLst/>
          </a:blip>
          <a:srcRect l="39166" t="23933" r="37101" b="43765"/>
          <a:stretch>
            <a:fillRect/>
          </a:stretch>
        </p:blipFill>
        <p:spPr>
          <a:xfrm>
            <a:off x="755650" y="1222374"/>
            <a:ext cx="1785940" cy="2030416"/>
          </a:xfrm>
          <a:prstGeom prst="rect">
            <a:avLst/>
          </a:prstGeom>
          <a:ln w="12700">
            <a:miter lim="400000"/>
          </a:ln>
        </p:spPr>
      </p:pic>
      <p:sp>
        <p:nvSpPr>
          <p:cNvPr id="58" name="Shape 58"/>
          <p:cNvSpPr/>
          <p:nvPr/>
        </p:nvSpPr>
        <p:spPr>
          <a:xfrm>
            <a:off x="831850" y="692150"/>
            <a:ext cx="1439863" cy="3114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600"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/>
            </a:pPr>
            <a:r>
              <a:rPr sz="1600"/>
              <a:t>P-IRE1α</a:t>
            </a:r>
          </a:p>
        </p:txBody>
      </p:sp>
      <p:pic>
        <p:nvPicPr>
          <p:cNvPr id="59" name="image2.jpeg" descr="M:\pc\Desktop\WB\2014-10-21_LNCaP +R, IRE1.jpg"/>
          <p:cNvPicPr/>
          <p:nvPr/>
        </p:nvPicPr>
        <p:blipFill>
          <a:blip r:embed="rId3">
            <a:extLst/>
          </a:blip>
          <a:srcRect l="34097" t="30914" r="30783" b="33677"/>
          <a:stretch>
            <a:fillRect/>
          </a:stretch>
        </p:blipFill>
        <p:spPr>
          <a:xfrm>
            <a:off x="3132135" y="1073150"/>
            <a:ext cx="2409828" cy="2413001"/>
          </a:xfrm>
          <a:prstGeom prst="rect">
            <a:avLst/>
          </a:prstGeom>
          <a:ln w="12700">
            <a:miter lim="400000"/>
          </a:ln>
        </p:spPr>
      </p:pic>
      <p:sp>
        <p:nvSpPr>
          <p:cNvPr id="60" name="Shape 60"/>
          <p:cNvSpPr/>
          <p:nvPr/>
        </p:nvSpPr>
        <p:spPr>
          <a:xfrm>
            <a:off x="3635375" y="717550"/>
            <a:ext cx="1441450" cy="3114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600"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/>
            </a:pPr>
            <a:r>
              <a:rPr sz="1600"/>
              <a:t>IRE1α</a:t>
            </a:r>
          </a:p>
        </p:txBody>
      </p:sp>
      <p:pic>
        <p:nvPicPr>
          <p:cNvPr id="61" name="image3.jpeg" descr="M:\pc\Desktop\WB\2014-10-21_LNCaP +R, PSA.jpg"/>
          <p:cNvPicPr/>
          <p:nvPr/>
        </p:nvPicPr>
        <p:blipFill>
          <a:blip r:embed="rId4">
            <a:extLst/>
          </a:blip>
          <a:srcRect l="34463" t="27037" r="24918" b="32014"/>
          <a:stretch>
            <a:fillRect/>
          </a:stretch>
        </p:blipFill>
        <p:spPr>
          <a:xfrm>
            <a:off x="5508625" y="996950"/>
            <a:ext cx="2965451" cy="2393951"/>
          </a:xfrm>
          <a:prstGeom prst="rect">
            <a:avLst/>
          </a:prstGeom>
          <a:ln w="12700">
            <a:miter lim="400000"/>
          </a:ln>
        </p:spPr>
      </p:pic>
      <p:sp>
        <p:nvSpPr>
          <p:cNvPr id="62" name="Shape 62"/>
          <p:cNvSpPr/>
          <p:nvPr/>
        </p:nvSpPr>
        <p:spPr>
          <a:xfrm>
            <a:off x="5986462" y="717550"/>
            <a:ext cx="1439864" cy="3114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600"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/>
            </a:pPr>
            <a:r>
              <a:rPr sz="1600"/>
              <a:t>PSA</a:t>
            </a:r>
          </a:p>
        </p:txBody>
      </p:sp>
      <p:pic>
        <p:nvPicPr>
          <p:cNvPr id="63" name="image4.jpeg" descr="M:\pc\Desktop\WB\2014-10-21_LNCaP +R, GAPDH.jpg"/>
          <p:cNvPicPr/>
          <p:nvPr/>
        </p:nvPicPr>
        <p:blipFill>
          <a:blip r:embed="rId5">
            <a:extLst/>
          </a:blip>
          <a:srcRect l="29295" t="34886" r="39036" b="30498"/>
          <a:stretch>
            <a:fillRect/>
          </a:stretch>
        </p:blipFill>
        <p:spPr>
          <a:xfrm>
            <a:off x="611187" y="4437061"/>
            <a:ext cx="2144715" cy="2222503"/>
          </a:xfrm>
          <a:prstGeom prst="rect">
            <a:avLst/>
          </a:prstGeom>
          <a:ln w="12700">
            <a:miter lim="400000"/>
          </a:ln>
        </p:spPr>
      </p:pic>
      <p:sp>
        <p:nvSpPr>
          <p:cNvPr id="64" name="Shape 64"/>
          <p:cNvSpPr/>
          <p:nvPr/>
        </p:nvSpPr>
        <p:spPr>
          <a:xfrm>
            <a:off x="933450" y="3860800"/>
            <a:ext cx="1439863" cy="3114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600"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/>
            </a:pPr>
            <a:r>
              <a:rPr sz="1600"/>
              <a:t>GAPDH</a:t>
            </a:r>
          </a:p>
        </p:txBody>
      </p:sp>
      <p:sp>
        <p:nvSpPr>
          <p:cNvPr id="65" name="Shape 65"/>
          <p:cNvSpPr/>
          <p:nvPr/>
        </p:nvSpPr>
        <p:spPr>
          <a:xfrm>
            <a:off x="661987" y="1086929"/>
            <a:ext cx="492144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/>
            </a:pPr>
            <a:r>
              <a:rPr sz="1000"/>
              <a:t>R1881:</a:t>
            </a:r>
          </a:p>
        </p:txBody>
      </p:sp>
      <p:sp>
        <p:nvSpPr>
          <p:cNvPr id="66" name="Shape 66"/>
          <p:cNvSpPr/>
          <p:nvPr/>
        </p:nvSpPr>
        <p:spPr>
          <a:xfrm>
            <a:off x="1162050" y="1086929"/>
            <a:ext cx="146428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-</a:t>
            </a:r>
          </a:p>
        </p:txBody>
      </p:sp>
      <p:sp>
        <p:nvSpPr>
          <p:cNvPr id="67" name="Shape 67"/>
          <p:cNvSpPr/>
          <p:nvPr/>
        </p:nvSpPr>
        <p:spPr>
          <a:xfrm>
            <a:off x="1420812" y="1086929"/>
            <a:ext cx="175760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68" name="Shape 68"/>
          <p:cNvSpPr/>
          <p:nvPr/>
        </p:nvSpPr>
        <p:spPr>
          <a:xfrm>
            <a:off x="1687510" y="1086929"/>
            <a:ext cx="175761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69" name="Shape 69"/>
          <p:cNvSpPr/>
          <p:nvPr/>
        </p:nvSpPr>
        <p:spPr>
          <a:xfrm>
            <a:off x="1960560" y="1086929"/>
            <a:ext cx="175761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70" name="Shape 70"/>
          <p:cNvSpPr/>
          <p:nvPr/>
        </p:nvSpPr>
        <p:spPr>
          <a:xfrm>
            <a:off x="1360487" y="1272666"/>
            <a:ext cx="294637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24h</a:t>
            </a:r>
          </a:p>
        </p:txBody>
      </p:sp>
      <p:sp>
        <p:nvSpPr>
          <p:cNvPr id="71" name="Shape 71"/>
          <p:cNvSpPr/>
          <p:nvPr/>
        </p:nvSpPr>
        <p:spPr>
          <a:xfrm>
            <a:off x="1627185" y="1272666"/>
            <a:ext cx="294637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48h</a:t>
            </a:r>
          </a:p>
        </p:txBody>
      </p:sp>
      <p:sp>
        <p:nvSpPr>
          <p:cNvPr id="72" name="Shape 72"/>
          <p:cNvSpPr/>
          <p:nvPr/>
        </p:nvSpPr>
        <p:spPr>
          <a:xfrm>
            <a:off x="1900235" y="1272666"/>
            <a:ext cx="294637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72h</a:t>
            </a:r>
          </a:p>
        </p:txBody>
      </p:sp>
      <p:sp>
        <p:nvSpPr>
          <p:cNvPr id="73" name="Shape 73"/>
          <p:cNvSpPr/>
          <p:nvPr/>
        </p:nvSpPr>
        <p:spPr>
          <a:xfrm>
            <a:off x="2232025" y="1086929"/>
            <a:ext cx="175760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74" name="Shape 74"/>
          <p:cNvSpPr/>
          <p:nvPr/>
        </p:nvSpPr>
        <p:spPr>
          <a:xfrm>
            <a:off x="2205035" y="1272666"/>
            <a:ext cx="294637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96h</a:t>
            </a:r>
          </a:p>
        </p:txBody>
      </p:sp>
      <p:sp>
        <p:nvSpPr>
          <p:cNvPr id="75" name="Shape 75"/>
          <p:cNvSpPr/>
          <p:nvPr/>
        </p:nvSpPr>
        <p:spPr>
          <a:xfrm>
            <a:off x="603248" y="2103753"/>
            <a:ext cx="165104" cy="3"/>
          </a:xfrm>
          <a:prstGeom prst="line">
            <a:avLst/>
          </a:prstGeom>
          <a:ln w="25400">
            <a:solidFill>
              <a:srgbClr val="FF0000"/>
            </a:solidFill>
            <a:round/>
          </a:ln>
          <a:effectLst>
            <a:outerShdw blurRad="38100" dist="20000" dir="5400000" rotWithShape="0">
              <a:srgbClr val="000000">
                <a:alpha val="37998"/>
              </a:srgbClr>
            </a:outerShdw>
          </a:effectLst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76" name="Shape 76"/>
          <p:cNvSpPr/>
          <p:nvPr/>
        </p:nvSpPr>
        <p:spPr>
          <a:xfrm>
            <a:off x="603248" y="1898966"/>
            <a:ext cx="165104" cy="4"/>
          </a:xfrm>
          <a:prstGeom prst="line">
            <a:avLst/>
          </a:prstGeom>
          <a:ln w="25400">
            <a:solidFill>
              <a:srgbClr val="FF0000"/>
            </a:solidFill>
            <a:round/>
          </a:ln>
          <a:effectLst>
            <a:outerShdw blurRad="38100" dist="20000" dir="5400000" rotWithShape="0">
              <a:srgbClr val="000000">
                <a:alpha val="37998"/>
              </a:srgbClr>
            </a:outerShdw>
          </a:effectLst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77" name="Shape 77"/>
          <p:cNvSpPr/>
          <p:nvPr/>
        </p:nvSpPr>
        <p:spPr>
          <a:xfrm>
            <a:off x="347660" y="2000567"/>
            <a:ext cx="224019" cy="218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9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900"/>
              <a:t>75</a:t>
            </a:r>
          </a:p>
        </p:txBody>
      </p:sp>
      <p:sp>
        <p:nvSpPr>
          <p:cNvPr id="78" name="Shape 78"/>
          <p:cNvSpPr/>
          <p:nvPr/>
        </p:nvSpPr>
        <p:spPr>
          <a:xfrm flipH="1">
            <a:off x="5003800" y="1577975"/>
            <a:ext cx="215900" cy="0"/>
          </a:xfrm>
          <a:prstGeom prst="line">
            <a:avLst/>
          </a:prstGeom>
          <a:ln w="34925">
            <a:solidFill>
              <a:srgbClr val="FF0000"/>
            </a:solidFill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79" name="Shape 79"/>
          <p:cNvSpPr/>
          <p:nvPr/>
        </p:nvSpPr>
        <p:spPr>
          <a:xfrm flipH="1">
            <a:off x="2501900" y="1781175"/>
            <a:ext cx="215900" cy="0"/>
          </a:xfrm>
          <a:prstGeom prst="line">
            <a:avLst/>
          </a:prstGeom>
          <a:ln w="34925">
            <a:solidFill>
              <a:srgbClr val="FF0000"/>
            </a:solidFill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80" name="Shape 80"/>
          <p:cNvSpPr/>
          <p:nvPr/>
        </p:nvSpPr>
        <p:spPr>
          <a:xfrm flipH="1">
            <a:off x="7569200" y="2555875"/>
            <a:ext cx="215900" cy="0"/>
          </a:xfrm>
          <a:prstGeom prst="line">
            <a:avLst/>
          </a:prstGeom>
          <a:ln w="34925">
            <a:solidFill>
              <a:srgbClr val="FF0000"/>
            </a:solidFill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81" name="Shape 81"/>
          <p:cNvSpPr/>
          <p:nvPr/>
        </p:nvSpPr>
        <p:spPr>
          <a:xfrm flipH="1">
            <a:off x="2513581" y="6124575"/>
            <a:ext cx="215903" cy="0"/>
          </a:xfrm>
          <a:prstGeom prst="line">
            <a:avLst/>
          </a:prstGeom>
          <a:ln w="34925">
            <a:solidFill>
              <a:srgbClr val="FF0000"/>
            </a:solidFill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82" name="Shape 82"/>
          <p:cNvSpPr/>
          <p:nvPr/>
        </p:nvSpPr>
        <p:spPr>
          <a:xfrm>
            <a:off x="3176585" y="1082958"/>
            <a:ext cx="492145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/>
            </a:pPr>
            <a:r>
              <a:rPr sz="1000"/>
              <a:t>R1881:</a:t>
            </a:r>
          </a:p>
        </p:txBody>
      </p:sp>
      <p:sp>
        <p:nvSpPr>
          <p:cNvPr id="83" name="Shape 83"/>
          <p:cNvSpPr/>
          <p:nvPr/>
        </p:nvSpPr>
        <p:spPr>
          <a:xfrm>
            <a:off x="3676650" y="1082958"/>
            <a:ext cx="146428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-</a:t>
            </a:r>
          </a:p>
        </p:txBody>
      </p:sp>
      <p:sp>
        <p:nvSpPr>
          <p:cNvPr id="84" name="Shape 84"/>
          <p:cNvSpPr/>
          <p:nvPr/>
        </p:nvSpPr>
        <p:spPr>
          <a:xfrm>
            <a:off x="3935412" y="1082958"/>
            <a:ext cx="175760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85" name="Shape 85"/>
          <p:cNvSpPr/>
          <p:nvPr/>
        </p:nvSpPr>
        <p:spPr>
          <a:xfrm>
            <a:off x="4202112" y="1082958"/>
            <a:ext cx="175760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86" name="Shape 86"/>
          <p:cNvSpPr/>
          <p:nvPr/>
        </p:nvSpPr>
        <p:spPr>
          <a:xfrm>
            <a:off x="4475162" y="1082958"/>
            <a:ext cx="175760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87" name="Shape 87"/>
          <p:cNvSpPr/>
          <p:nvPr/>
        </p:nvSpPr>
        <p:spPr>
          <a:xfrm>
            <a:off x="3875087" y="1268696"/>
            <a:ext cx="294637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24h</a:t>
            </a:r>
          </a:p>
        </p:txBody>
      </p:sp>
      <p:sp>
        <p:nvSpPr>
          <p:cNvPr id="88" name="Shape 88"/>
          <p:cNvSpPr/>
          <p:nvPr/>
        </p:nvSpPr>
        <p:spPr>
          <a:xfrm>
            <a:off x="4141787" y="1268696"/>
            <a:ext cx="294637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48h</a:t>
            </a:r>
          </a:p>
        </p:txBody>
      </p:sp>
      <p:sp>
        <p:nvSpPr>
          <p:cNvPr id="89" name="Shape 89"/>
          <p:cNvSpPr/>
          <p:nvPr/>
        </p:nvSpPr>
        <p:spPr>
          <a:xfrm>
            <a:off x="4414837" y="1268696"/>
            <a:ext cx="294637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72h</a:t>
            </a:r>
          </a:p>
        </p:txBody>
      </p:sp>
      <p:sp>
        <p:nvSpPr>
          <p:cNvPr id="90" name="Shape 90"/>
          <p:cNvSpPr/>
          <p:nvPr/>
        </p:nvSpPr>
        <p:spPr>
          <a:xfrm>
            <a:off x="4746625" y="1082958"/>
            <a:ext cx="175760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91" name="Shape 91"/>
          <p:cNvSpPr/>
          <p:nvPr/>
        </p:nvSpPr>
        <p:spPr>
          <a:xfrm>
            <a:off x="4719637" y="1268696"/>
            <a:ext cx="294637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96h</a:t>
            </a:r>
          </a:p>
        </p:txBody>
      </p:sp>
      <p:sp>
        <p:nvSpPr>
          <p:cNvPr id="92" name="Shape 92"/>
          <p:cNvSpPr/>
          <p:nvPr/>
        </p:nvSpPr>
        <p:spPr>
          <a:xfrm>
            <a:off x="703131" y="4173029"/>
            <a:ext cx="492144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/>
            </a:pPr>
            <a:r>
              <a:rPr sz="1000"/>
              <a:t>R1881:</a:t>
            </a:r>
          </a:p>
        </p:txBody>
      </p:sp>
      <p:sp>
        <p:nvSpPr>
          <p:cNvPr id="93" name="Shape 93"/>
          <p:cNvSpPr/>
          <p:nvPr/>
        </p:nvSpPr>
        <p:spPr>
          <a:xfrm>
            <a:off x="1203193" y="4173029"/>
            <a:ext cx="146429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-</a:t>
            </a:r>
          </a:p>
        </p:txBody>
      </p:sp>
      <p:sp>
        <p:nvSpPr>
          <p:cNvPr id="94" name="Shape 94"/>
          <p:cNvSpPr/>
          <p:nvPr/>
        </p:nvSpPr>
        <p:spPr>
          <a:xfrm>
            <a:off x="1461956" y="4173029"/>
            <a:ext cx="175760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95" name="Shape 95"/>
          <p:cNvSpPr/>
          <p:nvPr/>
        </p:nvSpPr>
        <p:spPr>
          <a:xfrm>
            <a:off x="1728654" y="4173029"/>
            <a:ext cx="175761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96" name="Shape 96"/>
          <p:cNvSpPr/>
          <p:nvPr/>
        </p:nvSpPr>
        <p:spPr>
          <a:xfrm>
            <a:off x="2001704" y="4173029"/>
            <a:ext cx="175761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97" name="Shape 97"/>
          <p:cNvSpPr/>
          <p:nvPr/>
        </p:nvSpPr>
        <p:spPr>
          <a:xfrm>
            <a:off x="1401631" y="4358766"/>
            <a:ext cx="294637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24h</a:t>
            </a:r>
          </a:p>
        </p:txBody>
      </p:sp>
      <p:sp>
        <p:nvSpPr>
          <p:cNvPr id="98" name="Shape 98"/>
          <p:cNvSpPr/>
          <p:nvPr/>
        </p:nvSpPr>
        <p:spPr>
          <a:xfrm>
            <a:off x="1668329" y="4358766"/>
            <a:ext cx="294637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48h</a:t>
            </a:r>
          </a:p>
        </p:txBody>
      </p:sp>
      <p:sp>
        <p:nvSpPr>
          <p:cNvPr id="99" name="Shape 99"/>
          <p:cNvSpPr/>
          <p:nvPr/>
        </p:nvSpPr>
        <p:spPr>
          <a:xfrm>
            <a:off x="1941379" y="4358766"/>
            <a:ext cx="294637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72h</a:t>
            </a:r>
          </a:p>
        </p:txBody>
      </p:sp>
      <p:sp>
        <p:nvSpPr>
          <p:cNvPr id="100" name="Shape 100"/>
          <p:cNvSpPr/>
          <p:nvPr/>
        </p:nvSpPr>
        <p:spPr>
          <a:xfrm>
            <a:off x="2273168" y="4173029"/>
            <a:ext cx="175760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101" name="Shape 101"/>
          <p:cNvSpPr/>
          <p:nvPr/>
        </p:nvSpPr>
        <p:spPr>
          <a:xfrm>
            <a:off x="2246179" y="4358766"/>
            <a:ext cx="294637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96h</a:t>
            </a:r>
          </a:p>
        </p:txBody>
      </p:sp>
      <p:sp>
        <p:nvSpPr>
          <p:cNvPr id="102" name="Shape 102"/>
          <p:cNvSpPr/>
          <p:nvPr/>
        </p:nvSpPr>
        <p:spPr>
          <a:xfrm>
            <a:off x="5646737" y="1125029"/>
            <a:ext cx="492144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/>
            </a:pPr>
            <a:r>
              <a:rPr sz="1000"/>
              <a:t>R1881:</a:t>
            </a:r>
          </a:p>
        </p:txBody>
      </p:sp>
      <p:sp>
        <p:nvSpPr>
          <p:cNvPr id="103" name="Shape 103"/>
          <p:cNvSpPr/>
          <p:nvPr/>
        </p:nvSpPr>
        <p:spPr>
          <a:xfrm>
            <a:off x="6146800" y="1125029"/>
            <a:ext cx="146428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-</a:t>
            </a:r>
          </a:p>
        </p:txBody>
      </p:sp>
      <p:sp>
        <p:nvSpPr>
          <p:cNvPr id="104" name="Shape 104"/>
          <p:cNvSpPr/>
          <p:nvPr/>
        </p:nvSpPr>
        <p:spPr>
          <a:xfrm>
            <a:off x="6405562" y="1125029"/>
            <a:ext cx="175760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105" name="Shape 105"/>
          <p:cNvSpPr/>
          <p:nvPr/>
        </p:nvSpPr>
        <p:spPr>
          <a:xfrm>
            <a:off x="6672260" y="1125029"/>
            <a:ext cx="175761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106" name="Shape 106"/>
          <p:cNvSpPr/>
          <p:nvPr/>
        </p:nvSpPr>
        <p:spPr>
          <a:xfrm>
            <a:off x="6945310" y="1125029"/>
            <a:ext cx="175761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107" name="Shape 107"/>
          <p:cNvSpPr/>
          <p:nvPr/>
        </p:nvSpPr>
        <p:spPr>
          <a:xfrm>
            <a:off x="6345237" y="1310766"/>
            <a:ext cx="294637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24h</a:t>
            </a:r>
          </a:p>
        </p:txBody>
      </p:sp>
      <p:sp>
        <p:nvSpPr>
          <p:cNvPr id="108" name="Shape 108"/>
          <p:cNvSpPr/>
          <p:nvPr/>
        </p:nvSpPr>
        <p:spPr>
          <a:xfrm>
            <a:off x="6611935" y="1310766"/>
            <a:ext cx="294637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48h</a:t>
            </a:r>
          </a:p>
        </p:txBody>
      </p:sp>
      <p:sp>
        <p:nvSpPr>
          <p:cNvPr id="109" name="Shape 109"/>
          <p:cNvSpPr/>
          <p:nvPr/>
        </p:nvSpPr>
        <p:spPr>
          <a:xfrm>
            <a:off x="6884985" y="1310766"/>
            <a:ext cx="294637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72h</a:t>
            </a:r>
          </a:p>
        </p:txBody>
      </p:sp>
      <p:sp>
        <p:nvSpPr>
          <p:cNvPr id="110" name="Shape 110"/>
          <p:cNvSpPr/>
          <p:nvPr/>
        </p:nvSpPr>
        <p:spPr>
          <a:xfrm>
            <a:off x="7216775" y="1125029"/>
            <a:ext cx="175760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111" name="Shape 111"/>
          <p:cNvSpPr/>
          <p:nvPr/>
        </p:nvSpPr>
        <p:spPr>
          <a:xfrm>
            <a:off x="7189785" y="1310766"/>
            <a:ext cx="294637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96h</a:t>
            </a:r>
          </a:p>
        </p:txBody>
      </p:sp>
      <p:sp>
        <p:nvSpPr>
          <p:cNvPr id="112" name="Shape 112"/>
          <p:cNvSpPr/>
          <p:nvPr/>
        </p:nvSpPr>
        <p:spPr>
          <a:xfrm>
            <a:off x="3031013" y="1365218"/>
            <a:ext cx="503241" cy="269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1200"/>
              <a:t>kDa</a:t>
            </a:r>
          </a:p>
        </p:txBody>
      </p:sp>
      <p:sp>
        <p:nvSpPr>
          <p:cNvPr id="113" name="Shape 113"/>
          <p:cNvSpPr/>
          <p:nvPr/>
        </p:nvSpPr>
        <p:spPr>
          <a:xfrm>
            <a:off x="358672" y="1396363"/>
            <a:ext cx="503242" cy="269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1200"/>
              <a:t>kDa</a:t>
            </a:r>
          </a:p>
        </p:txBody>
      </p:sp>
      <p:sp>
        <p:nvSpPr>
          <p:cNvPr id="114" name="Shape 114"/>
          <p:cNvSpPr/>
          <p:nvPr/>
        </p:nvSpPr>
        <p:spPr>
          <a:xfrm>
            <a:off x="5600065" y="1811652"/>
            <a:ext cx="503240" cy="269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1200"/>
              <a:t>kDa</a:t>
            </a:r>
          </a:p>
        </p:txBody>
      </p:sp>
      <p:sp>
        <p:nvSpPr>
          <p:cNvPr id="115" name="Shape 115"/>
          <p:cNvSpPr/>
          <p:nvPr/>
        </p:nvSpPr>
        <p:spPr>
          <a:xfrm>
            <a:off x="5930900" y="2517775"/>
            <a:ext cx="165102" cy="0"/>
          </a:xfrm>
          <a:prstGeom prst="line">
            <a:avLst/>
          </a:prstGeom>
          <a:ln w="25400">
            <a:solidFill>
              <a:srgbClr val="FF0000"/>
            </a:solidFill>
            <a:round/>
          </a:ln>
          <a:effectLst>
            <a:outerShdw blurRad="38100" dist="20000" dir="5400000" rotWithShape="0">
              <a:srgbClr val="000000">
                <a:alpha val="37998"/>
              </a:srgbClr>
            </a:outerShdw>
          </a:effectLst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116" name="Shape 116"/>
          <p:cNvSpPr/>
          <p:nvPr/>
        </p:nvSpPr>
        <p:spPr>
          <a:xfrm>
            <a:off x="5698013" y="2408552"/>
            <a:ext cx="224018" cy="218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9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900"/>
              <a:t>37</a:t>
            </a:r>
          </a:p>
        </p:txBody>
      </p:sp>
      <p:sp>
        <p:nvSpPr>
          <p:cNvPr id="117" name="Shape 117"/>
          <p:cNvSpPr/>
          <p:nvPr/>
        </p:nvSpPr>
        <p:spPr>
          <a:xfrm>
            <a:off x="677318" y="6104254"/>
            <a:ext cx="165103" cy="3"/>
          </a:xfrm>
          <a:prstGeom prst="line">
            <a:avLst/>
          </a:prstGeom>
          <a:ln w="25400">
            <a:solidFill>
              <a:srgbClr val="FF0000"/>
            </a:solidFill>
            <a:round/>
          </a:ln>
          <a:effectLst>
            <a:outerShdw blurRad="38100" dist="20000" dir="5400000" rotWithShape="0">
              <a:srgbClr val="000000">
                <a:alpha val="37998"/>
              </a:srgbClr>
            </a:outerShdw>
          </a:effectLst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118" name="Shape 118"/>
          <p:cNvSpPr/>
          <p:nvPr/>
        </p:nvSpPr>
        <p:spPr>
          <a:xfrm>
            <a:off x="418555" y="5972492"/>
            <a:ext cx="224018" cy="218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9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900"/>
              <a:t>37</a:t>
            </a:r>
          </a:p>
        </p:txBody>
      </p:sp>
      <p:sp>
        <p:nvSpPr>
          <p:cNvPr id="119" name="Shape 119"/>
          <p:cNvSpPr/>
          <p:nvPr/>
        </p:nvSpPr>
        <p:spPr>
          <a:xfrm>
            <a:off x="664301" y="5807391"/>
            <a:ext cx="165104" cy="3"/>
          </a:xfrm>
          <a:prstGeom prst="line">
            <a:avLst/>
          </a:prstGeom>
          <a:ln w="25400">
            <a:solidFill>
              <a:srgbClr val="FF0000"/>
            </a:solidFill>
            <a:round/>
          </a:ln>
          <a:effectLst>
            <a:outerShdw blurRad="38100" dist="20000" dir="5400000" rotWithShape="0">
              <a:srgbClr val="000000">
                <a:alpha val="37998"/>
              </a:srgbClr>
            </a:outerShdw>
          </a:effectLst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120" name="Shape 120"/>
          <p:cNvSpPr/>
          <p:nvPr/>
        </p:nvSpPr>
        <p:spPr>
          <a:xfrm>
            <a:off x="405539" y="5696267"/>
            <a:ext cx="224018" cy="218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9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900"/>
              <a:t>50</a:t>
            </a:r>
          </a:p>
        </p:txBody>
      </p:sp>
      <p:sp>
        <p:nvSpPr>
          <p:cNvPr id="121" name="Shape 121"/>
          <p:cNvSpPr/>
          <p:nvPr/>
        </p:nvSpPr>
        <p:spPr>
          <a:xfrm>
            <a:off x="359819" y="5371465"/>
            <a:ext cx="503238" cy="269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1200"/>
              <a:t>kDa</a:t>
            </a:r>
          </a:p>
        </p:txBody>
      </p:sp>
      <p:sp>
        <p:nvSpPr>
          <p:cNvPr id="122" name="Shape 122"/>
          <p:cNvSpPr/>
          <p:nvPr/>
        </p:nvSpPr>
        <p:spPr>
          <a:xfrm>
            <a:off x="3416775" y="1982309"/>
            <a:ext cx="165104" cy="3"/>
          </a:xfrm>
          <a:prstGeom prst="line">
            <a:avLst/>
          </a:prstGeom>
          <a:ln w="25400">
            <a:solidFill>
              <a:srgbClr val="FF0000"/>
            </a:solidFill>
            <a:round/>
          </a:ln>
          <a:effectLst>
            <a:outerShdw blurRad="38100" dist="20000" dir="5400000" rotWithShape="0">
              <a:srgbClr val="000000">
                <a:alpha val="37998"/>
              </a:srgbClr>
            </a:outerShdw>
          </a:effectLst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123" name="Shape 123"/>
          <p:cNvSpPr/>
          <p:nvPr/>
        </p:nvSpPr>
        <p:spPr>
          <a:xfrm>
            <a:off x="3416775" y="1764823"/>
            <a:ext cx="165104" cy="3"/>
          </a:xfrm>
          <a:prstGeom prst="line">
            <a:avLst/>
          </a:prstGeom>
          <a:ln w="25400">
            <a:solidFill>
              <a:srgbClr val="FF0000"/>
            </a:solidFill>
            <a:round/>
          </a:ln>
          <a:effectLst>
            <a:outerShdw blurRad="38100" dist="20000" dir="5400000" rotWithShape="0">
              <a:srgbClr val="000000">
                <a:alpha val="37998"/>
              </a:srgbClr>
            </a:outerShdw>
          </a:effectLst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124" name="Shape 124"/>
          <p:cNvSpPr/>
          <p:nvPr/>
        </p:nvSpPr>
        <p:spPr>
          <a:xfrm>
            <a:off x="3129438" y="1642585"/>
            <a:ext cx="283958" cy="218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9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900"/>
              <a:t>100</a:t>
            </a:r>
          </a:p>
        </p:txBody>
      </p:sp>
      <p:sp>
        <p:nvSpPr>
          <p:cNvPr id="125" name="Shape 125"/>
          <p:cNvSpPr/>
          <p:nvPr/>
        </p:nvSpPr>
        <p:spPr>
          <a:xfrm>
            <a:off x="3161188" y="1879123"/>
            <a:ext cx="224018" cy="218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9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900"/>
              <a:t>75</a:t>
            </a:r>
          </a:p>
        </p:txBody>
      </p:sp>
      <p:sp>
        <p:nvSpPr>
          <p:cNvPr id="126" name="Shape 126"/>
          <p:cNvSpPr/>
          <p:nvPr/>
        </p:nvSpPr>
        <p:spPr>
          <a:xfrm>
            <a:off x="315910" y="1776727"/>
            <a:ext cx="283959" cy="218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9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900"/>
              <a:t>100</a:t>
            </a:r>
          </a:p>
        </p:txBody>
      </p:sp>
      <p:sp>
        <p:nvSpPr>
          <p:cNvPr id="127" name="Shape 127"/>
          <p:cNvSpPr/>
          <p:nvPr/>
        </p:nvSpPr>
        <p:spPr>
          <a:xfrm>
            <a:off x="1043608" y="1700808"/>
            <a:ext cx="1440162" cy="216025"/>
          </a:xfrm>
          <a:prstGeom prst="rect">
            <a:avLst/>
          </a:prstGeom>
          <a:ln w="12700">
            <a:solidFill/>
          </a:ln>
        </p:spPr>
        <p:txBody>
          <a:bodyPr lIns="0" tIns="0" rIns="0" bIns="0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28" name="Shape 128"/>
          <p:cNvSpPr/>
          <p:nvPr/>
        </p:nvSpPr>
        <p:spPr>
          <a:xfrm>
            <a:off x="3563887" y="1501675"/>
            <a:ext cx="1440162" cy="216025"/>
          </a:xfrm>
          <a:prstGeom prst="rect">
            <a:avLst/>
          </a:prstGeom>
          <a:ln w="12700">
            <a:solidFill/>
          </a:ln>
        </p:spPr>
        <p:txBody>
          <a:bodyPr lIns="0" tIns="0" rIns="0" bIns="0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29" name="Shape 129"/>
          <p:cNvSpPr/>
          <p:nvPr/>
        </p:nvSpPr>
        <p:spPr>
          <a:xfrm>
            <a:off x="6096868" y="2450480"/>
            <a:ext cx="1440162" cy="216026"/>
          </a:xfrm>
          <a:prstGeom prst="rect">
            <a:avLst/>
          </a:prstGeom>
          <a:ln w="12700">
            <a:solidFill/>
          </a:ln>
        </p:spPr>
        <p:txBody>
          <a:bodyPr lIns="0" tIns="0" rIns="0" bIns="0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30" name="Shape 130"/>
          <p:cNvSpPr/>
          <p:nvPr/>
        </p:nvSpPr>
        <p:spPr>
          <a:xfrm>
            <a:off x="971599" y="6021287"/>
            <a:ext cx="1440163" cy="216026"/>
          </a:xfrm>
          <a:prstGeom prst="rect">
            <a:avLst/>
          </a:prstGeom>
          <a:ln w="12700">
            <a:solidFill/>
          </a:ln>
        </p:spPr>
        <p:txBody>
          <a:bodyPr lIns="0" tIns="0" rIns="0" bIns="0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31" name="Shape 131"/>
          <p:cNvSpPr/>
          <p:nvPr/>
        </p:nvSpPr>
        <p:spPr>
          <a:xfrm>
            <a:off x="5939640" y="2294888"/>
            <a:ext cx="165104" cy="3"/>
          </a:xfrm>
          <a:prstGeom prst="line">
            <a:avLst/>
          </a:prstGeom>
          <a:ln w="25400">
            <a:solidFill>
              <a:srgbClr val="FF0000"/>
            </a:solidFill>
            <a:round/>
          </a:ln>
          <a:effectLst>
            <a:outerShdw blurRad="38100" dist="20000" dir="5400000" rotWithShape="0">
              <a:srgbClr val="000000">
                <a:alpha val="37998"/>
              </a:srgbClr>
            </a:outerShdw>
          </a:effectLst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132" name="Shape 132"/>
          <p:cNvSpPr/>
          <p:nvPr/>
        </p:nvSpPr>
        <p:spPr>
          <a:xfrm>
            <a:off x="5680878" y="2183763"/>
            <a:ext cx="13258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9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900"/>
              <a:t>50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/>
        </p:nvSpPr>
        <p:spPr>
          <a:xfrm>
            <a:off x="250824" y="260350"/>
            <a:ext cx="2665416" cy="3484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/>
            <a:r>
              <a:t>Figure 2F, lower panel</a:t>
            </a:r>
          </a:p>
        </p:txBody>
      </p:sp>
      <p:grpSp>
        <p:nvGrpSpPr>
          <p:cNvPr id="138" name="Group 138"/>
          <p:cNvGrpSpPr/>
          <p:nvPr/>
        </p:nvGrpSpPr>
        <p:grpSpPr>
          <a:xfrm>
            <a:off x="4572000" y="1052509"/>
            <a:ext cx="3708406" cy="2871795"/>
            <a:chOff x="0" y="0"/>
            <a:chExt cx="3708405" cy="2871794"/>
          </a:xfrm>
        </p:grpSpPr>
        <p:pic>
          <p:nvPicPr>
            <p:cNvPr id="135" name="image11.jpeg" descr="M:\Blots\2014\042414\membran2\2014-04-24_13-16-39-LUM-Em(0).jpg"/>
            <p:cNvPicPr/>
            <p:nvPr/>
          </p:nvPicPr>
          <p:blipFill>
            <a:blip r:embed="rId2">
              <a:extLst/>
            </a:blip>
            <a:srcRect l="11444" t="25424" r="14481" b="17227"/>
            <a:stretch>
              <a:fillRect/>
            </a:stretch>
          </p:blipFill>
          <p:spPr>
            <a:xfrm flipH="1">
              <a:off x="0" y="-1"/>
              <a:ext cx="3708406" cy="287179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36" name="Shape 136"/>
            <p:cNvSpPr/>
            <p:nvPr/>
          </p:nvSpPr>
          <p:spPr>
            <a:xfrm>
              <a:off x="515938" y="1760540"/>
              <a:ext cx="215903" cy="3"/>
            </a:xfrm>
            <a:prstGeom prst="line">
              <a:avLst/>
            </a:prstGeom>
            <a:noFill/>
            <a:ln w="28575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137" name="Shape 137"/>
            <p:cNvSpPr/>
            <p:nvPr/>
          </p:nvSpPr>
          <p:spPr>
            <a:xfrm>
              <a:off x="515938" y="1471615"/>
              <a:ext cx="215903" cy="2"/>
            </a:xfrm>
            <a:prstGeom prst="line">
              <a:avLst/>
            </a:prstGeom>
            <a:noFill/>
            <a:ln w="28575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sp>
        <p:nvSpPr>
          <p:cNvPr id="139" name="Shape 139"/>
          <p:cNvSpPr/>
          <p:nvPr/>
        </p:nvSpPr>
        <p:spPr>
          <a:xfrm>
            <a:off x="4695825" y="2378075"/>
            <a:ext cx="503238" cy="269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1200"/>
              <a:t>50</a:t>
            </a:r>
          </a:p>
        </p:txBody>
      </p:sp>
      <p:sp>
        <p:nvSpPr>
          <p:cNvPr id="140" name="Shape 140"/>
          <p:cNvSpPr/>
          <p:nvPr/>
        </p:nvSpPr>
        <p:spPr>
          <a:xfrm>
            <a:off x="4695825" y="2676525"/>
            <a:ext cx="503238" cy="269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1200"/>
              <a:t>37</a:t>
            </a:r>
          </a:p>
        </p:txBody>
      </p:sp>
      <p:sp>
        <p:nvSpPr>
          <p:cNvPr id="141" name="Shape 141"/>
          <p:cNvSpPr/>
          <p:nvPr/>
        </p:nvSpPr>
        <p:spPr>
          <a:xfrm>
            <a:off x="4695825" y="2133600"/>
            <a:ext cx="503238" cy="269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1200"/>
              <a:t>kDa</a:t>
            </a:r>
          </a:p>
        </p:txBody>
      </p:sp>
      <p:grpSp>
        <p:nvGrpSpPr>
          <p:cNvPr id="146" name="Group 146"/>
          <p:cNvGrpSpPr/>
          <p:nvPr/>
        </p:nvGrpSpPr>
        <p:grpSpPr>
          <a:xfrm>
            <a:off x="539746" y="1052512"/>
            <a:ext cx="3132145" cy="2759079"/>
            <a:chOff x="0" y="0"/>
            <a:chExt cx="3132144" cy="2759078"/>
          </a:xfrm>
        </p:grpSpPr>
        <p:pic>
          <p:nvPicPr>
            <p:cNvPr id="142" name="image12.jpeg" descr="M:\Blots\2014\042314\membran2\2014-04-23_15-11-17-LUM-Em(0).jpg"/>
            <p:cNvPicPr/>
            <p:nvPr/>
          </p:nvPicPr>
          <p:blipFill>
            <a:blip r:embed="rId3">
              <a:extLst/>
            </a:blip>
            <a:srcRect l="18226" t="35301" r="19929" b="9569"/>
            <a:stretch>
              <a:fillRect/>
            </a:stretch>
          </p:blipFill>
          <p:spPr>
            <a:xfrm flipH="1">
              <a:off x="36546" y="0"/>
              <a:ext cx="3095598" cy="275907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43" name="Shape 143"/>
            <p:cNvSpPr/>
            <p:nvPr/>
          </p:nvSpPr>
          <p:spPr>
            <a:xfrm>
              <a:off x="-1" y="1328736"/>
              <a:ext cx="215904" cy="3"/>
            </a:xfrm>
            <a:prstGeom prst="line">
              <a:avLst/>
            </a:prstGeom>
            <a:noFill/>
            <a:ln w="28575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144" name="Shape 144"/>
            <p:cNvSpPr/>
            <p:nvPr/>
          </p:nvSpPr>
          <p:spPr>
            <a:xfrm>
              <a:off x="-1" y="1616076"/>
              <a:ext cx="215904" cy="3"/>
            </a:xfrm>
            <a:prstGeom prst="line">
              <a:avLst/>
            </a:prstGeom>
            <a:noFill/>
            <a:ln w="28575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145" name="Shape 145"/>
            <p:cNvSpPr/>
            <p:nvPr/>
          </p:nvSpPr>
          <p:spPr>
            <a:xfrm>
              <a:off x="-1" y="2098676"/>
              <a:ext cx="215904" cy="3"/>
            </a:xfrm>
            <a:prstGeom prst="line">
              <a:avLst/>
            </a:prstGeom>
            <a:noFill/>
            <a:ln w="28575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sp>
        <p:nvSpPr>
          <p:cNvPr id="147" name="Shape 147"/>
          <p:cNvSpPr/>
          <p:nvPr/>
        </p:nvSpPr>
        <p:spPr>
          <a:xfrm>
            <a:off x="1587" y="2259010"/>
            <a:ext cx="503238" cy="269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1200"/>
              <a:t>50</a:t>
            </a:r>
          </a:p>
        </p:txBody>
      </p:sp>
      <p:sp>
        <p:nvSpPr>
          <p:cNvPr id="148" name="Shape 148"/>
          <p:cNvSpPr/>
          <p:nvPr/>
        </p:nvSpPr>
        <p:spPr>
          <a:xfrm>
            <a:off x="1587" y="2555875"/>
            <a:ext cx="503238" cy="269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1200"/>
              <a:t>37</a:t>
            </a:r>
          </a:p>
        </p:txBody>
      </p:sp>
      <p:sp>
        <p:nvSpPr>
          <p:cNvPr id="149" name="Shape 149"/>
          <p:cNvSpPr/>
          <p:nvPr/>
        </p:nvSpPr>
        <p:spPr>
          <a:xfrm>
            <a:off x="1587" y="2012950"/>
            <a:ext cx="503238" cy="269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1200"/>
              <a:t>kDa</a:t>
            </a:r>
          </a:p>
        </p:txBody>
      </p:sp>
      <p:sp>
        <p:nvSpPr>
          <p:cNvPr id="150" name="Shape 150"/>
          <p:cNvSpPr/>
          <p:nvPr/>
        </p:nvSpPr>
        <p:spPr>
          <a:xfrm>
            <a:off x="1587" y="2995610"/>
            <a:ext cx="503238" cy="269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1200"/>
              <a:t>25</a:t>
            </a:r>
          </a:p>
        </p:txBody>
      </p:sp>
      <p:sp>
        <p:nvSpPr>
          <p:cNvPr id="151" name="Shape 151"/>
          <p:cNvSpPr/>
          <p:nvPr/>
        </p:nvSpPr>
        <p:spPr>
          <a:xfrm>
            <a:off x="1397000" y="1290637"/>
            <a:ext cx="1439863" cy="3114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600"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/>
            </a:pPr>
            <a:r>
              <a:rPr sz="1600"/>
              <a:t>XBP-1</a:t>
            </a:r>
          </a:p>
        </p:txBody>
      </p:sp>
      <p:sp>
        <p:nvSpPr>
          <p:cNvPr id="152" name="Shape 152"/>
          <p:cNvSpPr/>
          <p:nvPr/>
        </p:nvSpPr>
        <p:spPr>
          <a:xfrm>
            <a:off x="5724525" y="1290637"/>
            <a:ext cx="1439863" cy="3114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600"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/>
            </a:pPr>
            <a:r>
              <a:rPr sz="1600"/>
              <a:t>GAPDH</a:t>
            </a:r>
          </a:p>
        </p:txBody>
      </p:sp>
      <p:sp>
        <p:nvSpPr>
          <p:cNvPr id="153" name="Shape 153"/>
          <p:cNvSpPr/>
          <p:nvPr/>
        </p:nvSpPr>
        <p:spPr>
          <a:xfrm flipH="1">
            <a:off x="3511550" y="3022600"/>
            <a:ext cx="215900" cy="0"/>
          </a:xfrm>
          <a:prstGeom prst="line">
            <a:avLst/>
          </a:prstGeom>
          <a:ln w="34925">
            <a:solidFill>
              <a:srgbClr val="FF0000"/>
            </a:solidFill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154" name="Shape 154"/>
          <p:cNvSpPr/>
          <p:nvPr/>
        </p:nvSpPr>
        <p:spPr>
          <a:xfrm flipH="1">
            <a:off x="3492500" y="2441575"/>
            <a:ext cx="215900" cy="0"/>
          </a:xfrm>
          <a:prstGeom prst="line">
            <a:avLst/>
          </a:prstGeom>
          <a:ln w="34925">
            <a:solidFill>
              <a:srgbClr val="FF0000"/>
            </a:solidFill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155" name="Shape 155"/>
          <p:cNvSpPr/>
          <p:nvPr/>
        </p:nvSpPr>
        <p:spPr>
          <a:xfrm>
            <a:off x="179387" y="3860800"/>
            <a:ext cx="2089151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TG = Thapsigargin</a:t>
            </a:r>
          </a:p>
        </p:txBody>
      </p:sp>
      <p:sp>
        <p:nvSpPr>
          <p:cNvPr id="156" name="Shape 156"/>
          <p:cNvSpPr/>
          <p:nvPr/>
        </p:nvSpPr>
        <p:spPr>
          <a:xfrm>
            <a:off x="2946400" y="3429000"/>
            <a:ext cx="576263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TG</a:t>
            </a:r>
          </a:p>
        </p:txBody>
      </p:sp>
      <p:sp>
        <p:nvSpPr>
          <p:cNvPr id="157" name="Shape 157"/>
          <p:cNvSpPr/>
          <p:nvPr/>
        </p:nvSpPr>
        <p:spPr>
          <a:xfrm>
            <a:off x="539750" y="3429000"/>
            <a:ext cx="492144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/>
            </a:pPr>
            <a:r>
              <a:rPr sz="1000"/>
              <a:t>R1881:</a:t>
            </a:r>
          </a:p>
        </p:txBody>
      </p:sp>
      <p:sp>
        <p:nvSpPr>
          <p:cNvPr id="158" name="Shape 158"/>
          <p:cNvSpPr/>
          <p:nvPr/>
        </p:nvSpPr>
        <p:spPr>
          <a:xfrm>
            <a:off x="1149350" y="3429000"/>
            <a:ext cx="146428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-</a:t>
            </a:r>
          </a:p>
        </p:txBody>
      </p:sp>
      <p:sp>
        <p:nvSpPr>
          <p:cNvPr id="159" name="Shape 159"/>
          <p:cNvSpPr/>
          <p:nvPr/>
        </p:nvSpPr>
        <p:spPr>
          <a:xfrm>
            <a:off x="1406525" y="3429000"/>
            <a:ext cx="175760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160" name="Shape 160"/>
          <p:cNvSpPr/>
          <p:nvPr/>
        </p:nvSpPr>
        <p:spPr>
          <a:xfrm>
            <a:off x="2092325" y="3429000"/>
            <a:ext cx="175760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161" name="Shape 161"/>
          <p:cNvSpPr/>
          <p:nvPr/>
        </p:nvSpPr>
        <p:spPr>
          <a:xfrm>
            <a:off x="1743075" y="3429000"/>
            <a:ext cx="175760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162" name="Shape 162"/>
          <p:cNvSpPr/>
          <p:nvPr/>
        </p:nvSpPr>
        <p:spPr>
          <a:xfrm>
            <a:off x="2438400" y="3429000"/>
            <a:ext cx="175760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163" name="Shape 163"/>
          <p:cNvSpPr/>
          <p:nvPr/>
        </p:nvSpPr>
        <p:spPr>
          <a:xfrm>
            <a:off x="2728910" y="3429000"/>
            <a:ext cx="175761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164" name="Shape 164"/>
          <p:cNvSpPr/>
          <p:nvPr/>
        </p:nvSpPr>
        <p:spPr>
          <a:xfrm>
            <a:off x="1377950" y="3656012"/>
            <a:ext cx="231137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6h</a:t>
            </a:r>
          </a:p>
        </p:txBody>
      </p:sp>
      <p:sp>
        <p:nvSpPr>
          <p:cNvPr id="165" name="Shape 165"/>
          <p:cNvSpPr/>
          <p:nvPr/>
        </p:nvSpPr>
        <p:spPr>
          <a:xfrm>
            <a:off x="2670175" y="3656012"/>
            <a:ext cx="294637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72h</a:t>
            </a:r>
          </a:p>
        </p:txBody>
      </p:sp>
      <p:sp>
        <p:nvSpPr>
          <p:cNvPr id="166" name="Shape 166"/>
          <p:cNvSpPr/>
          <p:nvPr/>
        </p:nvSpPr>
        <p:spPr>
          <a:xfrm>
            <a:off x="2378075" y="3656012"/>
            <a:ext cx="294637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48h</a:t>
            </a:r>
          </a:p>
        </p:txBody>
      </p:sp>
      <p:sp>
        <p:nvSpPr>
          <p:cNvPr id="167" name="Shape 167"/>
          <p:cNvSpPr/>
          <p:nvPr/>
        </p:nvSpPr>
        <p:spPr>
          <a:xfrm>
            <a:off x="1682750" y="3656012"/>
            <a:ext cx="294637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24h</a:t>
            </a:r>
          </a:p>
        </p:txBody>
      </p:sp>
      <p:sp>
        <p:nvSpPr>
          <p:cNvPr id="168" name="Shape 168"/>
          <p:cNvSpPr/>
          <p:nvPr/>
        </p:nvSpPr>
        <p:spPr>
          <a:xfrm>
            <a:off x="2033585" y="3656012"/>
            <a:ext cx="294637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36h</a:t>
            </a:r>
          </a:p>
        </p:txBody>
      </p:sp>
      <p:sp>
        <p:nvSpPr>
          <p:cNvPr id="169" name="Shape 169"/>
          <p:cNvSpPr/>
          <p:nvPr/>
        </p:nvSpPr>
        <p:spPr>
          <a:xfrm>
            <a:off x="7327900" y="3573462"/>
            <a:ext cx="576263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TG</a:t>
            </a:r>
          </a:p>
        </p:txBody>
      </p:sp>
      <p:sp>
        <p:nvSpPr>
          <p:cNvPr id="170" name="Shape 170"/>
          <p:cNvSpPr/>
          <p:nvPr/>
        </p:nvSpPr>
        <p:spPr>
          <a:xfrm>
            <a:off x="4716462" y="3573462"/>
            <a:ext cx="492144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/>
            </a:pPr>
            <a:r>
              <a:rPr sz="1000"/>
              <a:t>R1881:</a:t>
            </a:r>
          </a:p>
        </p:txBody>
      </p:sp>
      <p:sp>
        <p:nvSpPr>
          <p:cNvPr id="171" name="Shape 171"/>
          <p:cNvSpPr/>
          <p:nvPr/>
        </p:nvSpPr>
        <p:spPr>
          <a:xfrm>
            <a:off x="5462587" y="3573462"/>
            <a:ext cx="146429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-</a:t>
            </a:r>
          </a:p>
        </p:txBody>
      </p:sp>
      <p:sp>
        <p:nvSpPr>
          <p:cNvPr id="172" name="Shape 172"/>
          <p:cNvSpPr/>
          <p:nvPr/>
        </p:nvSpPr>
        <p:spPr>
          <a:xfrm>
            <a:off x="5815012" y="3573462"/>
            <a:ext cx="175760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173" name="Shape 173"/>
          <p:cNvSpPr/>
          <p:nvPr/>
        </p:nvSpPr>
        <p:spPr>
          <a:xfrm>
            <a:off x="6453187" y="3573462"/>
            <a:ext cx="175760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174" name="Shape 174"/>
          <p:cNvSpPr/>
          <p:nvPr/>
        </p:nvSpPr>
        <p:spPr>
          <a:xfrm>
            <a:off x="6143625" y="3573462"/>
            <a:ext cx="175760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175" name="Shape 175"/>
          <p:cNvSpPr/>
          <p:nvPr/>
        </p:nvSpPr>
        <p:spPr>
          <a:xfrm>
            <a:off x="6807200" y="3573462"/>
            <a:ext cx="175760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176" name="Shape 176"/>
          <p:cNvSpPr/>
          <p:nvPr/>
        </p:nvSpPr>
        <p:spPr>
          <a:xfrm>
            <a:off x="7131050" y="3573462"/>
            <a:ext cx="175760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177" name="Shape 177"/>
          <p:cNvSpPr/>
          <p:nvPr/>
        </p:nvSpPr>
        <p:spPr>
          <a:xfrm>
            <a:off x="5786437" y="3800475"/>
            <a:ext cx="231137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6h</a:t>
            </a:r>
          </a:p>
        </p:txBody>
      </p:sp>
      <p:sp>
        <p:nvSpPr>
          <p:cNvPr id="178" name="Shape 178"/>
          <p:cNvSpPr/>
          <p:nvPr/>
        </p:nvSpPr>
        <p:spPr>
          <a:xfrm>
            <a:off x="7070725" y="3800475"/>
            <a:ext cx="294637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72h</a:t>
            </a:r>
          </a:p>
        </p:txBody>
      </p:sp>
      <p:sp>
        <p:nvSpPr>
          <p:cNvPr id="179" name="Shape 179"/>
          <p:cNvSpPr/>
          <p:nvPr/>
        </p:nvSpPr>
        <p:spPr>
          <a:xfrm>
            <a:off x="6746875" y="3800475"/>
            <a:ext cx="294637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48h</a:t>
            </a:r>
          </a:p>
        </p:txBody>
      </p:sp>
      <p:sp>
        <p:nvSpPr>
          <p:cNvPr id="180" name="Shape 180"/>
          <p:cNvSpPr/>
          <p:nvPr/>
        </p:nvSpPr>
        <p:spPr>
          <a:xfrm>
            <a:off x="6084887" y="3800475"/>
            <a:ext cx="294637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24h</a:t>
            </a:r>
          </a:p>
        </p:txBody>
      </p:sp>
      <p:sp>
        <p:nvSpPr>
          <p:cNvPr id="181" name="Shape 181"/>
          <p:cNvSpPr/>
          <p:nvPr/>
        </p:nvSpPr>
        <p:spPr>
          <a:xfrm>
            <a:off x="6392862" y="3800475"/>
            <a:ext cx="294637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36h</a:t>
            </a:r>
          </a:p>
        </p:txBody>
      </p:sp>
      <p:sp>
        <p:nvSpPr>
          <p:cNvPr id="182" name="Shape 182"/>
          <p:cNvSpPr/>
          <p:nvPr/>
        </p:nvSpPr>
        <p:spPr>
          <a:xfrm>
            <a:off x="3762375" y="2325685"/>
            <a:ext cx="1008063" cy="213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9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900"/>
              <a:t>Spliced</a:t>
            </a:r>
          </a:p>
        </p:txBody>
      </p:sp>
      <p:sp>
        <p:nvSpPr>
          <p:cNvPr id="183" name="Shape 183"/>
          <p:cNvSpPr/>
          <p:nvPr/>
        </p:nvSpPr>
        <p:spPr>
          <a:xfrm>
            <a:off x="3762375" y="2852735"/>
            <a:ext cx="1008063" cy="213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9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900"/>
              <a:t>Unspliced</a:t>
            </a:r>
          </a:p>
        </p:txBody>
      </p:sp>
      <p:sp>
        <p:nvSpPr>
          <p:cNvPr id="184" name="Shape 184"/>
          <p:cNvSpPr/>
          <p:nvPr/>
        </p:nvSpPr>
        <p:spPr>
          <a:xfrm>
            <a:off x="1059551" y="2890766"/>
            <a:ext cx="1982299" cy="268994"/>
          </a:xfrm>
          <a:prstGeom prst="rect">
            <a:avLst/>
          </a:prstGeom>
          <a:ln w="12700">
            <a:solidFill/>
          </a:ln>
        </p:spPr>
        <p:txBody>
          <a:bodyPr lIns="0" tIns="0" rIns="0" bIns="0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85" name="Shape 185"/>
          <p:cNvSpPr/>
          <p:nvPr/>
        </p:nvSpPr>
        <p:spPr>
          <a:xfrm>
            <a:off x="1049390" y="2286248"/>
            <a:ext cx="2002620" cy="268994"/>
          </a:xfrm>
          <a:prstGeom prst="rect">
            <a:avLst/>
          </a:prstGeom>
          <a:ln w="12700">
            <a:solidFill/>
          </a:ln>
        </p:spPr>
        <p:txBody>
          <a:bodyPr lIns="0" tIns="0" rIns="0" bIns="0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86" name="Shape 186"/>
          <p:cNvSpPr/>
          <p:nvPr/>
        </p:nvSpPr>
        <p:spPr>
          <a:xfrm>
            <a:off x="5382631" y="2834888"/>
            <a:ext cx="2087143" cy="314714"/>
          </a:xfrm>
          <a:prstGeom prst="rect">
            <a:avLst/>
          </a:prstGeom>
          <a:ln w="12700">
            <a:solidFill/>
          </a:ln>
        </p:spPr>
        <p:txBody>
          <a:bodyPr lIns="0" tIns="0" rIns="0" bIns="0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image5.jpeg" descr="G:\2015-01-10_LNCaP +R, pPERK.jpg"/>
          <p:cNvPicPr/>
          <p:nvPr/>
        </p:nvPicPr>
        <p:blipFill>
          <a:blip r:embed="rId2">
            <a:extLst/>
          </a:blip>
          <a:srcRect l="22807" t="31810" r="37704" b="20818"/>
          <a:stretch>
            <a:fillRect/>
          </a:stretch>
        </p:blipFill>
        <p:spPr>
          <a:xfrm>
            <a:off x="250824" y="1268410"/>
            <a:ext cx="2659065" cy="2657478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Shape 189"/>
          <p:cNvSpPr/>
          <p:nvPr/>
        </p:nvSpPr>
        <p:spPr>
          <a:xfrm>
            <a:off x="250825" y="260350"/>
            <a:ext cx="3241675" cy="3484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/>
            <a:r>
              <a:t>Figure 2G, upper panel, left</a:t>
            </a:r>
          </a:p>
        </p:txBody>
      </p:sp>
      <p:sp>
        <p:nvSpPr>
          <p:cNvPr id="190" name="Shape 190"/>
          <p:cNvSpPr/>
          <p:nvPr/>
        </p:nvSpPr>
        <p:spPr>
          <a:xfrm>
            <a:off x="857250" y="1479550"/>
            <a:ext cx="1439863" cy="3114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600"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/>
            </a:pPr>
            <a:r>
              <a:rPr sz="1600"/>
              <a:t>P-PERK</a:t>
            </a:r>
          </a:p>
        </p:txBody>
      </p:sp>
      <p:pic>
        <p:nvPicPr>
          <p:cNvPr id="191" name="image6.jpeg" descr="M:\pc\Desktop\WB\2015-01-19_LNCaP +R, PERK.jpg"/>
          <p:cNvPicPr/>
          <p:nvPr/>
        </p:nvPicPr>
        <p:blipFill>
          <a:blip r:embed="rId3">
            <a:extLst/>
          </a:blip>
          <a:srcRect l="11784" r="34071" b="58770"/>
          <a:stretch>
            <a:fillRect/>
          </a:stretch>
        </p:blipFill>
        <p:spPr>
          <a:xfrm>
            <a:off x="3983037" y="1392986"/>
            <a:ext cx="3332164" cy="1743915"/>
          </a:xfrm>
          <a:prstGeom prst="rect">
            <a:avLst/>
          </a:prstGeom>
          <a:ln w="12700">
            <a:miter lim="400000"/>
          </a:ln>
        </p:spPr>
      </p:pic>
      <p:sp>
        <p:nvSpPr>
          <p:cNvPr id="192" name="Shape 192"/>
          <p:cNvSpPr/>
          <p:nvPr/>
        </p:nvSpPr>
        <p:spPr>
          <a:xfrm>
            <a:off x="4554537" y="1336675"/>
            <a:ext cx="1439864" cy="3114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600"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/>
            </a:pPr>
            <a:r>
              <a:rPr sz="1600"/>
              <a:t>PERK</a:t>
            </a:r>
          </a:p>
        </p:txBody>
      </p:sp>
      <p:pic>
        <p:nvPicPr>
          <p:cNvPr id="193" name="image7.jpeg" descr="M:\pc\Desktop\WB\2015-01-15_LNCaP +R, GAPDH.jpg"/>
          <p:cNvPicPr/>
          <p:nvPr/>
        </p:nvPicPr>
        <p:blipFill>
          <a:blip r:embed="rId4">
            <a:extLst/>
          </a:blip>
          <a:srcRect l="8375" t="11462" r="25692" b="32560"/>
          <a:stretch>
            <a:fillRect/>
          </a:stretch>
        </p:blipFill>
        <p:spPr>
          <a:xfrm>
            <a:off x="179387" y="4076698"/>
            <a:ext cx="3606801" cy="2401890"/>
          </a:xfrm>
          <a:prstGeom prst="rect">
            <a:avLst/>
          </a:prstGeom>
          <a:ln w="12700">
            <a:miter lim="400000"/>
          </a:ln>
        </p:spPr>
      </p:pic>
      <p:sp>
        <p:nvSpPr>
          <p:cNvPr id="194" name="Shape 194"/>
          <p:cNvSpPr/>
          <p:nvPr/>
        </p:nvSpPr>
        <p:spPr>
          <a:xfrm>
            <a:off x="1103312" y="4521200"/>
            <a:ext cx="1439863" cy="3114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600"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/>
            </a:pPr>
            <a:r>
              <a:rPr sz="1600"/>
              <a:t>GAPDH</a:t>
            </a:r>
          </a:p>
        </p:txBody>
      </p:sp>
      <p:sp>
        <p:nvSpPr>
          <p:cNvPr id="195" name="Shape 195"/>
          <p:cNvSpPr/>
          <p:nvPr/>
        </p:nvSpPr>
        <p:spPr>
          <a:xfrm>
            <a:off x="3923927" y="2330038"/>
            <a:ext cx="265347" cy="3"/>
          </a:xfrm>
          <a:prstGeom prst="line">
            <a:avLst/>
          </a:prstGeom>
          <a:ln w="34925">
            <a:solidFill>
              <a:srgbClr val="FF0000"/>
            </a:solidFill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196" name="Shape 196"/>
          <p:cNvSpPr/>
          <p:nvPr/>
        </p:nvSpPr>
        <p:spPr>
          <a:xfrm flipH="1">
            <a:off x="3568700" y="5629275"/>
            <a:ext cx="215900" cy="0"/>
          </a:xfrm>
          <a:prstGeom prst="line">
            <a:avLst/>
          </a:prstGeom>
          <a:ln w="34925">
            <a:solidFill>
              <a:srgbClr val="FF0000"/>
            </a:solidFill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197" name="Shape 197"/>
          <p:cNvSpPr/>
          <p:nvPr/>
        </p:nvSpPr>
        <p:spPr>
          <a:xfrm>
            <a:off x="395536" y="2393538"/>
            <a:ext cx="215902" cy="3"/>
          </a:xfrm>
          <a:prstGeom prst="line">
            <a:avLst/>
          </a:prstGeom>
          <a:ln w="34925">
            <a:solidFill>
              <a:srgbClr val="FF0000"/>
            </a:solidFill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198" name="Shape 198"/>
          <p:cNvSpPr/>
          <p:nvPr/>
        </p:nvSpPr>
        <p:spPr>
          <a:xfrm>
            <a:off x="3798887" y="1721929"/>
            <a:ext cx="492144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/>
            </a:pPr>
            <a:r>
              <a:rPr sz="1000"/>
              <a:t>R1881:</a:t>
            </a:r>
          </a:p>
        </p:txBody>
      </p:sp>
      <p:sp>
        <p:nvSpPr>
          <p:cNvPr id="199" name="Shape 199"/>
          <p:cNvSpPr/>
          <p:nvPr/>
        </p:nvSpPr>
        <p:spPr>
          <a:xfrm>
            <a:off x="4298950" y="1721929"/>
            <a:ext cx="146428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-</a:t>
            </a:r>
          </a:p>
        </p:txBody>
      </p:sp>
      <p:sp>
        <p:nvSpPr>
          <p:cNvPr id="200" name="Shape 200"/>
          <p:cNvSpPr/>
          <p:nvPr/>
        </p:nvSpPr>
        <p:spPr>
          <a:xfrm>
            <a:off x="4557712" y="1721929"/>
            <a:ext cx="175760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201" name="Shape 201"/>
          <p:cNvSpPr/>
          <p:nvPr/>
        </p:nvSpPr>
        <p:spPr>
          <a:xfrm>
            <a:off x="4824412" y="1721929"/>
            <a:ext cx="175760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202" name="Shape 202"/>
          <p:cNvSpPr/>
          <p:nvPr/>
        </p:nvSpPr>
        <p:spPr>
          <a:xfrm>
            <a:off x="5097462" y="1721929"/>
            <a:ext cx="175760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203" name="Shape 203"/>
          <p:cNvSpPr/>
          <p:nvPr/>
        </p:nvSpPr>
        <p:spPr>
          <a:xfrm>
            <a:off x="4497387" y="1907664"/>
            <a:ext cx="294637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12h</a:t>
            </a:r>
          </a:p>
        </p:txBody>
      </p:sp>
      <p:sp>
        <p:nvSpPr>
          <p:cNvPr id="204" name="Shape 204"/>
          <p:cNvSpPr/>
          <p:nvPr/>
        </p:nvSpPr>
        <p:spPr>
          <a:xfrm>
            <a:off x="4764087" y="1907664"/>
            <a:ext cx="294637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24h</a:t>
            </a:r>
          </a:p>
        </p:txBody>
      </p:sp>
      <p:sp>
        <p:nvSpPr>
          <p:cNvPr id="205" name="Shape 205"/>
          <p:cNvSpPr/>
          <p:nvPr/>
        </p:nvSpPr>
        <p:spPr>
          <a:xfrm>
            <a:off x="5037137" y="1907664"/>
            <a:ext cx="294637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48h</a:t>
            </a:r>
          </a:p>
        </p:txBody>
      </p:sp>
      <p:sp>
        <p:nvSpPr>
          <p:cNvPr id="206" name="Shape 206"/>
          <p:cNvSpPr/>
          <p:nvPr/>
        </p:nvSpPr>
        <p:spPr>
          <a:xfrm>
            <a:off x="5368925" y="1721929"/>
            <a:ext cx="175760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207" name="Shape 207"/>
          <p:cNvSpPr/>
          <p:nvPr/>
        </p:nvSpPr>
        <p:spPr>
          <a:xfrm>
            <a:off x="5329237" y="1907664"/>
            <a:ext cx="294637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72h</a:t>
            </a:r>
          </a:p>
        </p:txBody>
      </p:sp>
      <p:sp>
        <p:nvSpPr>
          <p:cNvPr id="208" name="Shape 208"/>
          <p:cNvSpPr/>
          <p:nvPr/>
        </p:nvSpPr>
        <p:spPr>
          <a:xfrm>
            <a:off x="408873" y="5071902"/>
            <a:ext cx="492144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/>
            </a:pPr>
            <a:r>
              <a:rPr sz="1000"/>
              <a:t>R1881:</a:t>
            </a:r>
          </a:p>
        </p:txBody>
      </p:sp>
      <p:sp>
        <p:nvSpPr>
          <p:cNvPr id="209" name="Shape 209"/>
          <p:cNvSpPr/>
          <p:nvPr/>
        </p:nvSpPr>
        <p:spPr>
          <a:xfrm>
            <a:off x="908935" y="5071902"/>
            <a:ext cx="146429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-</a:t>
            </a:r>
          </a:p>
        </p:txBody>
      </p:sp>
      <p:sp>
        <p:nvSpPr>
          <p:cNvPr id="210" name="Shape 210"/>
          <p:cNvSpPr/>
          <p:nvPr/>
        </p:nvSpPr>
        <p:spPr>
          <a:xfrm>
            <a:off x="1116898" y="5071902"/>
            <a:ext cx="175760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211" name="Shape 211"/>
          <p:cNvSpPr/>
          <p:nvPr/>
        </p:nvSpPr>
        <p:spPr>
          <a:xfrm>
            <a:off x="1383598" y="5071902"/>
            <a:ext cx="175760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212" name="Shape 212"/>
          <p:cNvSpPr/>
          <p:nvPr/>
        </p:nvSpPr>
        <p:spPr>
          <a:xfrm>
            <a:off x="1631249" y="5071902"/>
            <a:ext cx="175760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213" name="Shape 213"/>
          <p:cNvSpPr/>
          <p:nvPr/>
        </p:nvSpPr>
        <p:spPr>
          <a:xfrm>
            <a:off x="1056573" y="5257639"/>
            <a:ext cx="294637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12h</a:t>
            </a:r>
          </a:p>
        </p:txBody>
      </p:sp>
      <p:sp>
        <p:nvSpPr>
          <p:cNvPr id="214" name="Shape 214"/>
          <p:cNvSpPr/>
          <p:nvPr/>
        </p:nvSpPr>
        <p:spPr>
          <a:xfrm>
            <a:off x="1323273" y="5257639"/>
            <a:ext cx="294637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24h</a:t>
            </a:r>
          </a:p>
        </p:txBody>
      </p:sp>
      <p:sp>
        <p:nvSpPr>
          <p:cNvPr id="215" name="Shape 215"/>
          <p:cNvSpPr/>
          <p:nvPr/>
        </p:nvSpPr>
        <p:spPr>
          <a:xfrm>
            <a:off x="1570923" y="5257639"/>
            <a:ext cx="294637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48h</a:t>
            </a:r>
          </a:p>
        </p:txBody>
      </p:sp>
      <p:sp>
        <p:nvSpPr>
          <p:cNvPr id="216" name="Shape 216"/>
          <p:cNvSpPr/>
          <p:nvPr/>
        </p:nvSpPr>
        <p:spPr>
          <a:xfrm>
            <a:off x="1864610" y="5071902"/>
            <a:ext cx="175760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217" name="Shape 217"/>
          <p:cNvSpPr/>
          <p:nvPr/>
        </p:nvSpPr>
        <p:spPr>
          <a:xfrm>
            <a:off x="1824924" y="5257639"/>
            <a:ext cx="294637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72h</a:t>
            </a:r>
          </a:p>
        </p:txBody>
      </p:sp>
      <p:sp>
        <p:nvSpPr>
          <p:cNvPr id="218" name="Shape 218"/>
          <p:cNvSpPr/>
          <p:nvPr/>
        </p:nvSpPr>
        <p:spPr>
          <a:xfrm>
            <a:off x="204785" y="1878296"/>
            <a:ext cx="492145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/>
            </a:pPr>
            <a:r>
              <a:rPr sz="1000"/>
              <a:t>R1881:</a:t>
            </a:r>
          </a:p>
        </p:txBody>
      </p:sp>
      <p:sp>
        <p:nvSpPr>
          <p:cNvPr id="219" name="Shape 219"/>
          <p:cNvSpPr/>
          <p:nvPr/>
        </p:nvSpPr>
        <p:spPr>
          <a:xfrm>
            <a:off x="704850" y="1878296"/>
            <a:ext cx="146428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-</a:t>
            </a:r>
          </a:p>
        </p:txBody>
      </p:sp>
      <p:sp>
        <p:nvSpPr>
          <p:cNvPr id="220" name="Shape 220"/>
          <p:cNvSpPr/>
          <p:nvPr/>
        </p:nvSpPr>
        <p:spPr>
          <a:xfrm>
            <a:off x="963612" y="1878296"/>
            <a:ext cx="175760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221" name="Shape 221"/>
          <p:cNvSpPr/>
          <p:nvPr/>
        </p:nvSpPr>
        <p:spPr>
          <a:xfrm>
            <a:off x="1230312" y="1878296"/>
            <a:ext cx="175760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222" name="Shape 222"/>
          <p:cNvSpPr/>
          <p:nvPr/>
        </p:nvSpPr>
        <p:spPr>
          <a:xfrm>
            <a:off x="1503362" y="1878296"/>
            <a:ext cx="175760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223" name="Shape 223"/>
          <p:cNvSpPr/>
          <p:nvPr/>
        </p:nvSpPr>
        <p:spPr>
          <a:xfrm>
            <a:off x="903287" y="2064035"/>
            <a:ext cx="294637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12h</a:t>
            </a:r>
          </a:p>
        </p:txBody>
      </p:sp>
      <p:sp>
        <p:nvSpPr>
          <p:cNvPr id="224" name="Shape 224"/>
          <p:cNvSpPr/>
          <p:nvPr/>
        </p:nvSpPr>
        <p:spPr>
          <a:xfrm>
            <a:off x="1169987" y="2064035"/>
            <a:ext cx="294637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24h</a:t>
            </a:r>
          </a:p>
        </p:txBody>
      </p:sp>
      <p:sp>
        <p:nvSpPr>
          <p:cNvPr id="225" name="Shape 225"/>
          <p:cNvSpPr/>
          <p:nvPr/>
        </p:nvSpPr>
        <p:spPr>
          <a:xfrm>
            <a:off x="1443037" y="2064035"/>
            <a:ext cx="294637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48h</a:t>
            </a:r>
          </a:p>
        </p:txBody>
      </p:sp>
      <p:sp>
        <p:nvSpPr>
          <p:cNvPr id="226" name="Shape 226"/>
          <p:cNvSpPr/>
          <p:nvPr/>
        </p:nvSpPr>
        <p:spPr>
          <a:xfrm>
            <a:off x="1774825" y="1878296"/>
            <a:ext cx="175760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227" name="Shape 227"/>
          <p:cNvSpPr/>
          <p:nvPr/>
        </p:nvSpPr>
        <p:spPr>
          <a:xfrm>
            <a:off x="1735135" y="2064035"/>
            <a:ext cx="294637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72h</a:t>
            </a:r>
          </a:p>
        </p:txBody>
      </p:sp>
      <p:sp>
        <p:nvSpPr>
          <p:cNvPr id="228" name="Shape 228"/>
          <p:cNvSpPr/>
          <p:nvPr/>
        </p:nvSpPr>
        <p:spPr>
          <a:xfrm>
            <a:off x="2942206" y="1991170"/>
            <a:ext cx="165103" cy="1"/>
          </a:xfrm>
          <a:prstGeom prst="line">
            <a:avLst/>
          </a:prstGeom>
          <a:ln w="25400">
            <a:solidFill>
              <a:srgbClr val="FF0000"/>
            </a:solidFill>
            <a:round/>
          </a:ln>
          <a:effectLst>
            <a:outerShdw blurRad="38100" dist="20000" dir="5400000" rotWithShape="0">
              <a:srgbClr val="000000">
                <a:alpha val="37998"/>
              </a:srgbClr>
            </a:outerShdw>
          </a:effectLst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229" name="Shape 229"/>
          <p:cNvSpPr/>
          <p:nvPr/>
        </p:nvSpPr>
        <p:spPr>
          <a:xfrm>
            <a:off x="2954906" y="2411414"/>
            <a:ext cx="165103" cy="3"/>
          </a:xfrm>
          <a:prstGeom prst="line">
            <a:avLst/>
          </a:prstGeom>
          <a:ln w="25400">
            <a:solidFill>
              <a:srgbClr val="FF0000"/>
            </a:solidFill>
            <a:round/>
          </a:ln>
          <a:effectLst>
            <a:outerShdw blurRad="38100" dist="20000" dir="5400000" rotWithShape="0">
              <a:srgbClr val="000000">
                <a:alpha val="37998"/>
              </a:srgbClr>
            </a:outerShdw>
          </a:effectLst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230" name="Shape 230"/>
          <p:cNvSpPr/>
          <p:nvPr/>
        </p:nvSpPr>
        <p:spPr>
          <a:xfrm>
            <a:off x="3109596" y="1894650"/>
            <a:ext cx="283958" cy="218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9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900"/>
              <a:t>250</a:t>
            </a:r>
          </a:p>
        </p:txBody>
      </p:sp>
      <p:sp>
        <p:nvSpPr>
          <p:cNvPr id="231" name="Shape 231"/>
          <p:cNvSpPr/>
          <p:nvPr/>
        </p:nvSpPr>
        <p:spPr>
          <a:xfrm>
            <a:off x="3113471" y="2297019"/>
            <a:ext cx="283958" cy="218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9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900"/>
              <a:t>150</a:t>
            </a:r>
          </a:p>
        </p:txBody>
      </p:sp>
      <p:sp>
        <p:nvSpPr>
          <p:cNvPr id="232" name="Shape 232"/>
          <p:cNvSpPr/>
          <p:nvPr/>
        </p:nvSpPr>
        <p:spPr>
          <a:xfrm>
            <a:off x="2942113" y="1606518"/>
            <a:ext cx="503241" cy="269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1200"/>
              <a:t>kDa</a:t>
            </a:r>
          </a:p>
        </p:txBody>
      </p:sp>
      <p:sp>
        <p:nvSpPr>
          <p:cNvPr id="233" name="Shape 233"/>
          <p:cNvSpPr/>
          <p:nvPr/>
        </p:nvSpPr>
        <p:spPr>
          <a:xfrm>
            <a:off x="482665" y="5439092"/>
            <a:ext cx="224018" cy="218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9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900"/>
              <a:t>37</a:t>
            </a:r>
          </a:p>
        </p:txBody>
      </p:sp>
      <p:sp>
        <p:nvSpPr>
          <p:cNvPr id="234" name="Shape 234"/>
          <p:cNvSpPr/>
          <p:nvPr/>
        </p:nvSpPr>
        <p:spPr>
          <a:xfrm>
            <a:off x="657415" y="5548313"/>
            <a:ext cx="165104" cy="3"/>
          </a:xfrm>
          <a:prstGeom prst="line">
            <a:avLst/>
          </a:prstGeom>
          <a:ln w="25400">
            <a:solidFill>
              <a:srgbClr val="FF0000"/>
            </a:solidFill>
            <a:round/>
          </a:ln>
          <a:effectLst>
            <a:outerShdw blurRad="38100" dist="20000" dir="5400000" rotWithShape="0">
              <a:srgbClr val="000000">
                <a:alpha val="37998"/>
              </a:srgbClr>
            </a:outerShdw>
          </a:effectLst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235" name="Shape 235"/>
          <p:cNvSpPr/>
          <p:nvPr/>
        </p:nvSpPr>
        <p:spPr>
          <a:xfrm>
            <a:off x="7065205" y="1806654"/>
            <a:ext cx="165104" cy="3"/>
          </a:xfrm>
          <a:prstGeom prst="line">
            <a:avLst/>
          </a:prstGeom>
          <a:ln w="25400">
            <a:solidFill>
              <a:srgbClr val="FF0000"/>
            </a:solidFill>
            <a:round/>
          </a:ln>
          <a:effectLst>
            <a:outerShdw blurRad="38100" dist="20000" dir="5400000" rotWithShape="0">
              <a:srgbClr val="000000">
                <a:alpha val="37998"/>
              </a:srgbClr>
            </a:outerShdw>
          </a:effectLst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236" name="Shape 236"/>
          <p:cNvSpPr/>
          <p:nvPr/>
        </p:nvSpPr>
        <p:spPr>
          <a:xfrm>
            <a:off x="7077905" y="2201497"/>
            <a:ext cx="165104" cy="3"/>
          </a:xfrm>
          <a:prstGeom prst="line">
            <a:avLst/>
          </a:prstGeom>
          <a:ln w="25400">
            <a:solidFill>
              <a:srgbClr val="FF0000"/>
            </a:solidFill>
            <a:round/>
          </a:ln>
          <a:effectLst>
            <a:outerShdw blurRad="38100" dist="20000" dir="5400000" rotWithShape="0">
              <a:srgbClr val="000000">
                <a:alpha val="37998"/>
              </a:srgbClr>
            </a:outerShdw>
          </a:effectLst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237" name="Shape 237"/>
          <p:cNvSpPr/>
          <p:nvPr/>
        </p:nvSpPr>
        <p:spPr>
          <a:xfrm>
            <a:off x="7232594" y="1710133"/>
            <a:ext cx="283958" cy="218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9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900"/>
              <a:t>250</a:t>
            </a:r>
          </a:p>
        </p:txBody>
      </p:sp>
      <p:sp>
        <p:nvSpPr>
          <p:cNvPr id="238" name="Shape 238"/>
          <p:cNvSpPr/>
          <p:nvPr/>
        </p:nvSpPr>
        <p:spPr>
          <a:xfrm>
            <a:off x="7236469" y="2087103"/>
            <a:ext cx="283959" cy="218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9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900"/>
              <a:t>150</a:t>
            </a:r>
          </a:p>
        </p:txBody>
      </p:sp>
      <p:sp>
        <p:nvSpPr>
          <p:cNvPr id="239" name="Shape 239"/>
          <p:cNvSpPr/>
          <p:nvPr/>
        </p:nvSpPr>
        <p:spPr>
          <a:xfrm>
            <a:off x="611558" y="2276872"/>
            <a:ext cx="1440163" cy="216026"/>
          </a:xfrm>
          <a:prstGeom prst="rect">
            <a:avLst/>
          </a:prstGeom>
          <a:ln w="12700">
            <a:solidFill/>
          </a:ln>
        </p:spPr>
        <p:txBody>
          <a:bodyPr lIns="0" tIns="0" rIns="0" bIns="0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40" name="Shape 240"/>
          <p:cNvSpPr/>
          <p:nvPr/>
        </p:nvSpPr>
        <p:spPr>
          <a:xfrm>
            <a:off x="4211959" y="2204864"/>
            <a:ext cx="1440163" cy="216026"/>
          </a:xfrm>
          <a:prstGeom prst="rect">
            <a:avLst/>
          </a:prstGeom>
          <a:ln w="12700">
            <a:solidFill/>
          </a:ln>
        </p:spPr>
        <p:txBody>
          <a:bodyPr lIns="0" tIns="0" rIns="0" bIns="0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41" name="Shape 241"/>
          <p:cNvSpPr/>
          <p:nvPr/>
        </p:nvSpPr>
        <p:spPr>
          <a:xfrm>
            <a:off x="827583" y="5517231"/>
            <a:ext cx="1296943" cy="216026"/>
          </a:xfrm>
          <a:prstGeom prst="rect">
            <a:avLst/>
          </a:prstGeom>
          <a:ln w="12700">
            <a:solidFill/>
          </a:ln>
        </p:spPr>
        <p:txBody>
          <a:bodyPr lIns="0" tIns="0" rIns="0" bIns="0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42" name="Shape 242"/>
          <p:cNvSpPr/>
          <p:nvPr/>
        </p:nvSpPr>
        <p:spPr>
          <a:xfrm>
            <a:off x="2166334" y="1878296"/>
            <a:ext cx="577852" cy="134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TG</a:t>
            </a:r>
          </a:p>
        </p:txBody>
      </p:sp>
      <p:sp>
        <p:nvSpPr>
          <p:cNvPr id="243" name="Shape 243"/>
          <p:cNvSpPr/>
          <p:nvPr/>
        </p:nvSpPr>
        <p:spPr>
          <a:xfrm>
            <a:off x="5472888" y="1763996"/>
            <a:ext cx="577852" cy="134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TG</a:t>
            </a:r>
          </a:p>
        </p:txBody>
      </p:sp>
      <p:sp>
        <p:nvSpPr>
          <p:cNvPr id="244" name="Shape 244"/>
          <p:cNvSpPr/>
          <p:nvPr/>
        </p:nvSpPr>
        <p:spPr>
          <a:xfrm>
            <a:off x="1896742" y="5088570"/>
            <a:ext cx="577852" cy="134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TG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image8.jpeg"/>
          <p:cNvPicPr/>
          <p:nvPr/>
        </p:nvPicPr>
        <p:blipFill>
          <a:blip r:embed="rId2">
            <a:extLst/>
          </a:blip>
          <a:srcRect l="57325" t="34616" r="14823" b="41166"/>
          <a:stretch>
            <a:fillRect/>
          </a:stretch>
        </p:blipFill>
        <p:spPr>
          <a:xfrm>
            <a:off x="920749" y="1460500"/>
            <a:ext cx="1922465" cy="16208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47" name="image9.jpeg"/>
          <p:cNvPicPr/>
          <p:nvPr/>
        </p:nvPicPr>
        <p:blipFill>
          <a:blip r:embed="rId3">
            <a:extLst/>
          </a:blip>
          <a:srcRect l="48587" t="37640" r="15609" b="34587"/>
          <a:stretch>
            <a:fillRect/>
          </a:stretch>
        </p:blipFill>
        <p:spPr>
          <a:xfrm>
            <a:off x="3465512" y="1460498"/>
            <a:ext cx="2114553" cy="16129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8" name="image10.jpeg"/>
          <p:cNvPicPr/>
          <p:nvPr/>
        </p:nvPicPr>
        <p:blipFill>
          <a:blip r:embed="rId4">
            <a:extLst/>
          </a:blip>
          <a:srcRect l="60798" t="40368" r="6044" b="33572"/>
          <a:stretch>
            <a:fillRect/>
          </a:stretch>
        </p:blipFill>
        <p:spPr>
          <a:xfrm>
            <a:off x="6048373" y="1460500"/>
            <a:ext cx="2052640" cy="1612903"/>
          </a:xfrm>
          <a:prstGeom prst="rect">
            <a:avLst/>
          </a:prstGeom>
          <a:ln w="12700">
            <a:miter lim="400000"/>
          </a:ln>
        </p:spPr>
      </p:pic>
      <p:sp>
        <p:nvSpPr>
          <p:cNvPr id="249" name="Shape 249"/>
          <p:cNvSpPr/>
          <p:nvPr/>
        </p:nvSpPr>
        <p:spPr>
          <a:xfrm>
            <a:off x="4177226" y="1482725"/>
            <a:ext cx="691116" cy="3114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1600"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/>
            </a:pPr>
            <a:r>
              <a:rPr sz="1600"/>
              <a:t>CHOP</a:t>
            </a:r>
          </a:p>
        </p:txBody>
      </p:sp>
      <p:sp>
        <p:nvSpPr>
          <p:cNvPr id="250" name="Shape 250"/>
          <p:cNvSpPr/>
          <p:nvPr/>
        </p:nvSpPr>
        <p:spPr>
          <a:xfrm>
            <a:off x="6655761" y="1482725"/>
            <a:ext cx="837859" cy="3114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1600"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/>
            </a:pPr>
            <a:r>
              <a:rPr sz="1600"/>
              <a:t>GAPDH</a:t>
            </a:r>
          </a:p>
        </p:txBody>
      </p:sp>
      <p:sp>
        <p:nvSpPr>
          <p:cNvPr id="251" name="Shape 251"/>
          <p:cNvSpPr/>
          <p:nvPr/>
        </p:nvSpPr>
        <p:spPr>
          <a:xfrm>
            <a:off x="250825" y="260350"/>
            <a:ext cx="3241675" cy="3484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/>
            <a:r>
              <a:t>Figure 2G, upper panel, right</a:t>
            </a:r>
          </a:p>
        </p:txBody>
      </p:sp>
      <p:sp>
        <p:nvSpPr>
          <p:cNvPr id="252" name="Shape 252"/>
          <p:cNvSpPr/>
          <p:nvPr/>
        </p:nvSpPr>
        <p:spPr>
          <a:xfrm>
            <a:off x="1583450" y="1482725"/>
            <a:ext cx="597056" cy="3114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1600"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/>
            </a:pPr>
            <a:r>
              <a:rPr sz="1600"/>
              <a:t>ATF4</a:t>
            </a:r>
          </a:p>
        </p:txBody>
      </p:sp>
      <p:sp>
        <p:nvSpPr>
          <p:cNvPr id="253" name="Shape 253"/>
          <p:cNvSpPr/>
          <p:nvPr/>
        </p:nvSpPr>
        <p:spPr>
          <a:xfrm>
            <a:off x="395285" y="3084510"/>
            <a:ext cx="492145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/>
            </a:pPr>
            <a:r>
              <a:rPr sz="1000"/>
              <a:t>R1881:</a:t>
            </a:r>
          </a:p>
        </p:txBody>
      </p:sp>
      <p:sp>
        <p:nvSpPr>
          <p:cNvPr id="254" name="Shape 254"/>
          <p:cNvSpPr/>
          <p:nvPr/>
        </p:nvSpPr>
        <p:spPr>
          <a:xfrm>
            <a:off x="1047750" y="3084510"/>
            <a:ext cx="146428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-</a:t>
            </a:r>
          </a:p>
        </p:txBody>
      </p:sp>
      <p:sp>
        <p:nvSpPr>
          <p:cNvPr id="255" name="Shape 255"/>
          <p:cNvSpPr/>
          <p:nvPr/>
        </p:nvSpPr>
        <p:spPr>
          <a:xfrm>
            <a:off x="1327150" y="3084510"/>
            <a:ext cx="175760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256" name="Shape 256"/>
          <p:cNvSpPr/>
          <p:nvPr/>
        </p:nvSpPr>
        <p:spPr>
          <a:xfrm>
            <a:off x="1611312" y="3084510"/>
            <a:ext cx="175760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257" name="Shape 257"/>
          <p:cNvSpPr/>
          <p:nvPr/>
        </p:nvSpPr>
        <p:spPr>
          <a:xfrm>
            <a:off x="1878010" y="3084510"/>
            <a:ext cx="175761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258" name="Shape 258"/>
          <p:cNvSpPr/>
          <p:nvPr/>
        </p:nvSpPr>
        <p:spPr>
          <a:xfrm>
            <a:off x="2125660" y="3084510"/>
            <a:ext cx="175761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259" name="Shape 259"/>
          <p:cNvSpPr/>
          <p:nvPr/>
        </p:nvSpPr>
        <p:spPr>
          <a:xfrm>
            <a:off x="1266825" y="3270250"/>
            <a:ext cx="294637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12h</a:t>
            </a:r>
          </a:p>
        </p:txBody>
      </p:sp>
      <p:sp>
        <p:nvSpPr>
          <p:cNvPr id="260" name="Shape 260"/>
          <p:cNvSpPr/>
          <p:nvPr/>
        </p:nvSpPr>
        <p:spPr>
          <a:xfrm>
            <a:off x="1550987" y="3270250"/>
            <a:ext cx="294637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24h</a:t>
            </a:r>
          </a:p>
        </p:txBody>
      </p:sp>
      <p:sp>
        <p:nvSpPr>
          <p:cNvPr id="261" name="Shape 261"/>
          <p:cNvSpPr/>
          <p:nvPr/>
        </p:nvSpPr>
        <p:spPr>
          <a:xfrm>
            <a:off x="1817685" y="3270250"/>
            <a:ext cx="294637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48h</a:t>
            </a:r>
          </a:p>
        </p:txBody>
      </p:sp>
      <p:sp>
        <p:nvSpPr>
          <p:cNvPr id="262" name="Shape 262"/>
          <p:cNvSpPr/>
          <p:nvPr/>
        </p:nvSpPr>
        <p:spPr>
          <a:xfrm>
            <a:off x="2065335" y="3270250"/>
            <a:ext cx="294637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72h</a:t>
            </a:r>
          </a:p>
        </p:txBody>
      </p:sp>
      <p:sp>
        <p:nvSpPr>
          <p:cNvPr id="263" name="Shape 263"/>
          <p:cNvSpPr/>
          <p:nvPr/>
        </p:nvSpPr>
        <p:spPr>
          <a:xfrm>
            <a:off x="2384425" y="3084510"/>
            <a:ext cx="175760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264" name="Shape 264"/>
          <p:cNvSpPr/>
          <p:nvPr/>
        </p:nvSpPr>
        <p:spPr>
          <a:xfrm>
            <a:off x="2357435" y="3270250"/>
            <a:ext cx="294637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96h</a:t>
            </a:r>
          </a:p>
        </p:txBody>
      </p:sp>
      <p:sp>
        <p:nvSpPr>
          <p:cNvPr id="265" name="Shape 265"/>
          <p:cNvSpPr/>
          <p:nvPr/>
        </p:nvSpPr>
        <p:spPr>
          <a:xfrm>
            <a:off x="2992435" y="3068635"/>
            <a:ext cx="492145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/>
            </a:pPr>
            <a:r>
              <a:rPr sz="1000"/>
              <a:t>R1881:</a:t>
            </a:r>
          </a:p>
        </p:txBody>
      </p:sp>
      <p:sp>
        <p:nvSpPr>
          <p:cNvPr id="266" name="Shape 266"/>
          <p:cNvSpPr/>
          <p:nvPr/>
        </p:nvSpPr>
        <p:spPr>
          <a:xfrm>
            <a:off x="3644900" y="3068635"/>
            <a:ext cx="146428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-</a:t>
            </a:r>
          </a:p>
        </p:txBody>
      </p:sp>
      <p:sp>
        <p:nvSpPr>
          <p:cNvPr id="267" name="Shape 267"/>
          <p:cNvSpPr/>
          <p:nvPr/>
        </p:nvSpPr>
        <p:spPr>
          <a:xfrm>
            <a:off x="3924300" y="3068635"/>
            <a:ext cx="175760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268" name="Shape 268"/>
          <p:cNvSpPr/>
          <p:nvPr/>
        </p:nvSpPr>
        <p:spPr>
          <a:xfrm>
            <a:off x="4208462" y="3068635"/>
            <a:ext cx="175760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269" name="Shape 269"/>
          <p:cNvSpPr/>
          <p:nvPr/>
        </p:nvSpPr>
        <p:spPr>
          <a:xfrm>
            <a:off x="4476750" y="3068635"/>
            <a:ext cx="175760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270" name="Shape 270"/>
          <p:cNvSpPr/>
          <p:nvPr/>
        </p:nvSpPr>
        <p:spPr>
          <a:xfrm>
            <a:off x="4722812" y="3068635"/>
            <a:ext cx="175760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271" name="Shape 271"/>
          <p:cNvSpPr/>
          <p:nvPr/>
        </p:nvSpPr>
        <p:spPr>
          <a:xfrm>
            <a:off x="3863975" y="3254375"/>
            <a:ext cx="294637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12h</a:t>
            </a:r>
          </a:p>
        </p:txBody>
      </p:sp>
      <p:sp>
        <p:nvSpPr>
          <p:cNvPr id="272" name="Shape 272"/>
          <p:cNvSpPr/>
          <p:nvPr/>
        </p:nvSpPr>
        <p:spPr>
          <a:xfrm>
            <a:off x="4148137" y="3254375"/>
            <a:ext cx="294637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24h</a:t>
            </a:r>
          </a:p>
        </p:txBody>
      </p:sp>
      <p:sp>
        <p:nvSpPr>
          <p:cNvPr id="273" name="Shape 273"/>
          <p:cNvSpPr/>
          <p:nvPr/>
        </p:nvSpPr>
        <p:spPr>
          <a:xfrm>
            <a:off x="4416425" y="3254375"/>
            <a:ext cx="294637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48h</a:t>
            </a:r>
          </a:p>
        </p:txBody>
      </p:sp>
      <p:sp>
        <p:nvSpPr>
          <p:cNvPr id="274" name="Shape 274"/>
          <p:cNvSpPr/>
          <p:nvPr/>
        </p:nvSpPr>
        <p:spPr>
          <a:xfrm>
            <a:off x="4662487" y="3254375"/>
            <a:ext cx="294637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72h</a:t>
            </a:r>
          </a:p>
        </p:txBody>
      </p:sp>
      <p:sp>
        <p:nvSpPr>
          <p:cNvPr id="275" name="Shape 275"/>
          <p:cNvSpPr/>
          <p:nvPr/>
        </p:nvSpPr>
        <p:spPr>
          <a:xfrm>
            <a:off x="4983162" y="3068635"/>
            <a:ext cx="175760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276" name="Shape 276"/>
          <p:cNvSpPr/>
          <p:nvPr/>
        </p:nvSpPr>
        <p:spPr>
          <a:xfrm>
            <a:off x="4954587" y="3254375"/>
            <a:ext cx="294637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96h</a:t>
            </a:r>
          </a:p>
        </p:txBody>
      </p:sp>
      <p:sp>
        <p:nvSpPr>
          <p:cNvPr id="277" name="Shape 277"/>
          <p:cNvSpPr/>
          <p:nvPr/>
        </p:nvSpPr>
        <p:spPr>
          <a:xfrm>
            <a:off x="5532437" y="3068635"/>
            <a:ext cx="492144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/>
            </a:pPr>
            <a:r>
              <a:rPr sz="1000"/>
              <a:t>R1881:</a:t>
            </a:r>
          </a:p>
        </p:txBody>
      </p:sp>
      <p:sp>
        <p:nvSpPr>
          <p:cNvPr id="278" name="Shape 278"/>
          <p:cNvSpPr/>
          <p:nvPr/>
        </p:nvSpPr>
        <p:spPr>
          <a:xfrm>
            <a:off x="6327140" y="3068635"/>
            <a:ext cx="146429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-</a:t>
            </a:r>
          </a:p>
        </p:txBody>
      </p:sp>
      <p:sp>
        <p:nvSpPr>
          <p:cNvPr id="279" name="Shape 279"/>
          <p:cNvSpPr/>
          <p:nvPr/>
        </p:nvSpPr>
        <p:spPr>
          <a:xfrm>
            <a:off x="6559232" y="3068635"/>
            <a:ext cx="175760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280" name="Shape 280"/>
          <p:cNvSpPr/>
          <p:nvPr/>
        </p:nvSpPr>
        <p:spPr>
          <a:xfrm>
            <a:off x="6843393" y="3068635"/>
            <a:ext cx="175761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281" name="Shape 281"/>
          <p:cNvSpPr/>
          <p:nvPr/>
        </p:nvSpPr>
        <p:spPr>
          <a:xfrm>
            <a:off x="7111682" y="3068635"/>
            <a:ext cx="175760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282" name="Shape 282"/>
          <p:cNvSpPr/>
          <p:nvPr/>
        </p:nvSpPr>
        <p:spPr>
          <a:xfrm>
            <a:off x="7357743" y="3068635"/>
            <a:ext cx="175761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283" name="Shape 283"/>
          <p:cNvSpPr/>
          <p:nvPr/>
        </p:nvSpPr>
        <p:spPr>
          <a:xfrm>
            <a:off x="6498907" y="3254375"/>
            <a:ext cx="294637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12h</a:t>
            </a:r>
          </a:p>
        </p:txBody>
      </p:sp>
      <p:sp>
        <p:nvSpPr>
          <p:cNvPr id="284" name="Shape 284"/>
          <p:cNvSpPr/>
          <p:nvPr/>
        </p:nvSpPr>
        <p:spPr>
          <a:xfrm>
            <a:off x="6784657" y="3254375"/>
            <a:ext cx="294637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24h</a:t>
            </a:r>
          </a:p>
        </p:txBody>
      </p:sp>
      <p:sp>
        <p:nvSpPr>
          <p:cNvPr id="285" name="Shape 285"/>
          <p:cNvSpPr/>
          <p:nvPr/>
        </p:nvSpPr>
        <p:spPr>
          <a:xfrm>
            <a:off x="7051357" y="3254375"/>
            <a:ext cx="294637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48h</a:t>
            </a:r>
          </a:p>
        </p:txBody>
      </p:sp>
      <p:sp>
        <p:nvSpPr>
          <p:cNvPr id="286" name="Shape 286"/>
          <p:cNvSpPr/>
          <p:nvPr/>
        </p:nvSpPr>
        <p:spPr>
          <a:xfrm>
            <a:off x="7297418" y="3254375"/>
            <a:ext cx="294637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72h</a:t>
            </a:r>
          </a:p>
        </p:txBody>
      </p:sp>
      <p:sp>
        <p:nvSpPr>
          <p:cNvPr id="287" name="Shape 287"/>
          <p:cNvSpPr/>
          <p:nvPr/>
        </p:nvSpPr>
        <p:spPr>
          <a:xfrm>
            <a:off x="7618093" y="3068635"/>
            <a:ext cx="175761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grpSp>
        <p:nvGrpSpPr>
          <p:cNvPr id="299" name="Group 299"/>
          <p:cNvGrpSpPr/>
          <p:nvPr/>
        </p:nvGrpSpPr>
        <p:grpSpPr>
          <a:xfrm>
            <a:off x="395285" y="1538285"/>
            <a:ext cx="525468" cy="1243964"/>
            <a:chOff x="0" y="0"/>
            <a:chExt cx="525467" cy="1243963"/>
          </a:xfrm>
        </p:grpSpPr>
        <p:sp>
          <p:nvSpPr>
            <p:cNvPr id="288" name="Shape 288"/>
            <p:cNvSpPr/>
            <p:nvPr/>
          </p:nvSpPr>
          <p:spPr>
            <a:xfrm>
              <a:off x="360364" y="595312"/>
              <a:ext cx="165103" cy="3"/>
            </a:xfrm>
            <a:prstGeom prst="line">
              <a:avLst/>
            </a:prstGeom>
            <a:noFill/>
            <a:ln w="25400" cap="flat">
              <a:solidFill>
                <a:srgbClr val="FF000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7998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89" name="Shape 289"/>
            <p:cNvSpPr/>
            <p:nvPr/>
          </p:nvSpPr>
          <p:spPr>
            <a:xfrm>
              <a:off x="360364" y="819151"/>
              <a:ext cx="165103" cy="2"/>
            </a:xfrm>
            <a:prstGeom prst="line">
              <a:avLst/>
            </a:prstGeom>
            <a:noFill/>
            <a:ln w="25400" cap="flat">
              <a:solidFill>
                <a:srgbClr val="FF000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7998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90" name="Shape 290"/>
            <p:cNvSpPr/>
            <p:nvPr/>
          </p:nvSpPr>
          <p:spPr>
            <a:xfrm>
              <a:off x="360364" y="1027113"/>
              <a:ext cx="165103" cy="3"/>
            </a:xfrm>
            <a:prstGeom prst="line">
              <a:avLst/>
            </a:prstGeom>
            <a:noFill/>
            <a:ln w="25400" cap="flat">
              <a:solidFill>
                <a:srgbClr val="FF000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7998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91" name="Shape 291"/>
            <p:cNvSpPr/>
            <p:nvPr/>
          </p:nvSpPr>
          <p:spPr>
            <a:xfrm>
              <a:off x="360364" y="1135063"/>
              <a:ext cx="165103" cy="3"/>
            </a:xfrm>
            <a:prstGeom prst="line">
              <a:avLst/>
            </a:prstGeom>
            <a:noFill/>
            <a:ln w="25400" cap="flat">
              <a:solidFill>
                <a:srgbClr val="FF000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7998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92" name="Shape 292"/>
            <p:cNvSpPr/>
            <p:nvPr/>
          </p:nvSpPr>
          <p:spPr>
            <a:xfrm>
              <a:off x="360364" y="377825"/>
              <a:ext cx="165103" cy="2"/>
            </a:xfrm>
            <a:prstGeom prst="line">
              <a:avLst/>
            </a:prstGeom>
            <a:noFill/>
            <a:ln w="25400" cap="flat">
              <a:solidFill>
                <a:srgbClr val="FF000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7998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293" name="Shape 293"/>
            <p:cNvSpPr/>
            <p:nvPr/>
          </p:nvSpPr>
          <p:spPr>
            <a:xfrm>
              <a:off x="34925" y="255587"/>
              <a:ext cx="283958" cy="2184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 sz="9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/>
              </a:pPr>
              <a:r>
                <a:rPr sz="900"/>
                <a:t>100</a:t>
              </a:r>
            </a:p>
          </p:txBody>
        </p:sp>
        <p:sp>
          <p:nvSpPr>
            <p:cNvPr id="294" name="Shape 294"/>
            <p:cNvSpPr/>
            <p:nvPr/>
          </p:nvSpPr>
          <p:spPr>
            <a:xfrm>
              <a:off x="66675" y="492125"/>
              <a:ext cx="224018" cy="2184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 sz="9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/>
              </a:pPr>
              <a:r>
                <a:rPr sz="900"/>
                <a:t>75</a:t>
              </a:r>
            </a:p>
          </p:txBody>
        </p:sp>
        <p:sp>
          <p:nvSpPr>
            <p:cNvPr id="295" name="Shape 295"/>
            <p:cNvSpPr/>
            <p:nvPr/>
          </p:nvSpPr>
          <p:spPr>
            <a:xfrm>
              <a:off x="63500" y="708026"/>
              <a:ext cx="224018" cy="2184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 sz="9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/>
              </a:pPr>
              <a:r>
                <a:rPr sz="900"/>
                <a:t>50</a:t>
              </a:r>
            </a:p>
          </p:txBody>
        </p:sp>
        <p:sp>
          <p:nvSpPr>
            <p:cNvPr id="296" name="Shape 296"/>
            <p:cNvSpPr/>
            <p:nvPr/>
          </p:nvSpPr>
          <p:spPr>
            <a:xfrm>
              <a:off x="63500" y="882651"/>
              <a:ext cx="224018" cy="2184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 sz="9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/>
              </a:pPr>
              <a:r>
                <a:rPr sz="900"/>
                <a:t>37</a:t>
              </a:r>
            </a:p>
          </p:txBody>
        </p:sp>
        <p:sp>
          <p:nvSpPr>
            <p:cNvPr id="297" name="Shape 297"/>
            <p:cNvSpPr/>
            <p:nvPr/>
          </p:nvSpPr>
          <p:spPr>
            <a:xfrm>
              <a:off x="63500" y="1025526"/>
              <a:ext cx="224018" cy="2184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 sz="9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/>
              </a:pPr>
              <a:r>
                <a:rPr sz="900"/>
                <a:t>25</a:t>
              </a:r>
            </a:p>
          </p:txBody>
        </p:sp>
        <p:sp>
          <p:nvSpPr>
            <p:cNvPr id="298" name="Shape 298"/>
            <p:cNvSpPr/>
            <p:nvPr/>
          </p:nvSpPr>
          <p:spPr>
            <a:xfrm>
              <a:off x="-1" y="-1"/>
              <a:ext cx="503241" cy="2692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 algn="ctr">
                <a:defRPr sz="12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/>
              </a:pPr>
              <a:r>
                <a:rPr sz="1200"/>
                <a:t>kDa</a:t>
              </a:r>
            </a:p>
          </p:txBody>
        </p:sp>
      </p:grpSp>
      <p:sp>
        <p:nvSpPr>
          <p:cNvPr id="300" name="Shape 300"/>
          <p:cNvSpPr/>
          <p:nvPr/>
        </p:nvSpPr>
        <p:spPr>
          <a:xfrm flipH="1">
            <a:off x="2735260" y="2379662"/>
            <a:ext cx="215903" cy="1"/>
          </a:xfrm>
          <a:prstGeom prst="line">
            <a:avLst/>
          </a:prstGeom>
          <a:ln w="34925">
            <a:solidFill>
              <a:srgbClr val="FF0000"/>
            </a:solidFill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301" name="Shape 301"/>
          <p:cNvSpPr/>
          <p:nvPr/>
        </p:nvSpPr>
        <p:spPr>
          <a:xfrm flipH="1">
            <a:off x="7896225" y="2546350"/>
            <a:ext cx="215900" cy="0"/>
          </a:xfrm>
          <a:prstGeom prst="line">
            <a:avLst/>
          </a:prstGeom>
          <a:ln w="34925">
            <a:solidFill>
              <a:srgbClr val="FF0000"/>
            </a:solidFill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grpSp>
        <p:nvGrpSpPr>
          <p:cNvPr id="313" name="Group 313"/>
          <p:cNvGrpSpPr/>
          <p:nvPr/>
        </p:nvGrpSpPr>
        <p:grpSpPr>
          <a:xfrm>
            <a:off x="2933700" y="1538285"/>
            <a:ext cx="525465" cy="1243964"/>
            <a:chOff x="0" y="0"/>
            <a:chExt cx="525464" cy="1243963"/>
          </a:xfrm>
        </p:grpSpPr>
        <p:sp>
          <p:nvSpPr>
            <p:cNvPr id="302" name="Shape 302"/>
            <p:cNvSpPr/>
            <p:nvPr/>
          </p:nvSpPr>
          <p:spPr>
            <a:xfrm>
              <a:off x="360362" y="595312"/>
              <a:ext cx="165103" cy="3"/>
            </a:xfrm>
            <a:prstGeom prst="line">
              <a:avLst/>
            </a:prstGeom>
            <a:noFill/>
            <a:ln w="25400" cap="flat">
              <a:solidFill>
                <a:srgbClr val="FF000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7998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03" name="Shape 303"/>
            <p:cNvSpPr/>
            <p:nvPr/>
          </p:nvSpPr>
          <p:spPr>
            <a:xfrm>
              <a:off x="360362" y="819151"/>
              <a:ext cx="165103" cy="2"/>
            </a:xfrm>
            <a:prstGeom prst="line">
              <a:avLst/>
            </a:prstGeom>
            <a:noFill/>
            <a:ln w="25400" cap="flat">
              <a:solidFill>
                <a:srgbClr val="FF000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7998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04" name="Shape 304"/>
            <p:cNvSpPr/>
            <p:nvPr/>
          </p:nvSpPr>
          <p:spPr>
            <a:xfrm>
              <a:off x="360362" y="1027113"/>
              <a:ext cx="165103" cy="3"/>
            </a:xfrm>
            <a:prstGeom prst="line">
              <a:avLst/>
            </a:prstGeom>
            <a:noFill/>
            <a:ln w="25400" cap="flat">
              <a:solidFill>
                <a:srgbClr val="FF000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7998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05" name="Shape 305"/>
            <p:cNvSpPr/>
            <p:nvPr/>
          </p:nvSpPr>
          <p:spPr>
            <a:xfrm>
              <a:off x="360362" y="1135063"/>
              <a:ext cx="165103" cy="3"/>
            </a:xfrm>
            <a:prstGeom prst="line">
              <a:avLst/>
            </a:prstGeom>
            <a:noFill/>
            <a:ln w="25400" cap="flat">
              <a:solidFill>
                <a:srgbClr val="FF000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7998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06" name="Shape 306"/>
            <p:cNvSpPr/>
            <p:nvPr/>
          </p:nvSpPr>
          <p:spPr>
            <a:xfrm>
              <a:off x="360362" y="377825"/>
              <a:ext cx="165103" cy="2"/>
            </a:xfrm>
            <a:prstGeom prst="line">
              <a:avLst/>
            </a:prstGeom>
            <a:noFill/>
            <a:ln w="25400" cap="flat">
              <a:solidFill>
                <a:srgbClr val="FF000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7998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07" name="Shape 307"/>
            <p:cNvSpPr/>
            <p:nvPr/>
          </p:nvSpPr>
          <p:spPr>
            <a:xfrm>
              <a:off x="34925" y="255587"/>
              <a:ext cx="283958" cy="2184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 sz="9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/>
              </a:pPr>
              <a:r>
                <a:rPr sz="900"/>
                <a:t>100</a:t>
              </a:r>
            </a:p>
          </p:txBody>
        </p:sp>
        <p:sp>
          <p:nvSpPr>
            <p:cNvPr id="308" name="Shape 308"/>
            <p:cNvSpPr/>
            <p:nvPr/>
          </p:nvSpPr>
          <p:spPr>
            <a:xfrm>
              <a:off x="66675" y="492125"/>
              <a:ext cx="224018" cy="2184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 sz="9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/>
              </a:pPr>
              <a:r>
                <a:rPr sz="900"/>
                <a:t>75</a:t>
              </a:r>
            </a:p>
          </p:txBody>
        </p:sp>
        <p:sp>
          <p:nvSpPr>
            <p:cNvPr id="309" name="Shape 309"/>
            <p:cNvSpPr/>
            <p:nvPr/>
          </p:nvSpPr>
          <p:spPr>
            <a:xfrm>
              <a:off x="63500" y="708026"/>
              <a:ext cx="224018" cy="2184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 sz="9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/>
              </a:pPr>
              <a:r>
                <a:rPr sz="900"/>
                <a:t>50</a:t>
              </a:r>
            </a:p>
          </p:txBody>
        </p:sp>
        <p:sp>
          <p:nvSpPr>
            <p:cNvPr id="310" name="Shape 310"/>
            <p:cNvSpPr/>
            <p:nvPr/>
          </p:nvSpPr>
          <p:spPr>
            <a:xfrm>
              <a:off x="63500" y="882651"/>
              <a:ext cx="224018" cy="2184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 sz="9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/>
              </a:pPr>
              <a:r>
                <a:rPr sz="900"/>
                <a:t>37</a:t>
              </a:r>
            </a:p>
          </p:txBody>
        </p:sp>
        <p:sp>
          <p:nvSpPr>
            <p:cNvPr id="311" name="Shape 311"/>
            <p:cNvSpPr/>
            <p:nvPr/>
          </p:nvSpPr>
          <p:spPr>
            <a:xfrm>
              <a:off x="63500" y="1025526"/>
              <a:ext cx="224018" cy="2184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 sz="9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/>
              </a:pPr>
              <a:r>
                <a:rPr sz="900"/>
                <a:t>25</a:t>
              </a:r>
            </a:p>
          </p:txBody>
        </p:sp>
        <p:sp>
          <p:nvSpPr>
            <p:cNvPr id="312" name="Shape 312"/>
            <p:cNvSpPr/>
            <p:nvPr/>
          </p:nvSpPr>
          <p:spPr>
            <a:xfrm>
              <a:off x="0" y="-1"/>
              <a:ext cx="503238" cy="2692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 algn="ctr">
                <a:defRPr sz="12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/>
              </a:pPr>
              <a:r>
                <a:rPr sz="1200"/>
                <a:t>kDa</a:t>
              </a:r>
            </a:p>
          </p:txBody>
        </p:sp>
      </p:grpSp>
      <p:grpSp>
        <p:nvGrpSpPr>
          <p:cNvPr id="325" name="Group 325"/>
          <p:cNvGrpSpPr/>
          <p:nvPr/>
        </p:nvGrpSpPr>
        <p:grpSpPr>
          <a:xfrm>
            <a:off x="5521325" y="1538285"/>
            <a:ext cx="525465" cy="1243964"/>
            <a:chOff x="0" y="0"/>
            <a:chExt cx="525464" cy="1243963"/>
          </a:xfrm>
        </p:grpSpPr>
        <p:sp>
          <p:nvSpPr>
            <p:cNvPr id="314" name="Shape 314"/>
            <p:cNvSpPr/>
            <p:nvPr/>
          </p:nvSpPr>
          <p:spPr>
            <a:xfrm>
              <a:off x="360362" y="595312"/>
              <a:ext cx="165103" cy="3"/>
            </a:xfrm>
            <a:prstGeom prst="line">
              <a:avLst/>
            </a:prstGeom>
            <a:noFill/>
            <a:ln w="25400" cap="flat">
              <a:solidFill>
                <a:srgbClr val="FF000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7998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15" name="Shape 315"/>
            <p:cNvSpPr/>
            <p:nvPr/>
          </p:nvSpPr>
          <p:spPr>
            <a:xfrm>
              <a:off x="360362" y="819151"/>
              <a:ext cx="165103" cy="2"/>
            </a:xfrm>
            <a:prstGeom prst="line">
              <a:avLst/>
            </a:prstGeom>
            <a:noFill/>
            <a:ln w="25400" cap="flat">
              <a:solidFill>
                <a:srgbClr val="FF000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7998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16" name="Shape 316"/>
            <p:cNvSpPr/>
            <p:nvPr/>
          </p:nvSpPr>
          <p:spPr>
            <a:xfrm>
              <a:off x="360362" y="1027113"/>
              <a:ext cx="165103" cy="3"/>
            </a:xfrm>
            <a:prstGeom prst="line">
              <a:avLst/>
            </a:prstGeom>
            <a:noFill/>
            <a:ln w="25400" cap="flat">
              <a:solidFill>
                <a:srgbClr val="FF000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7998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17" name="Shape 317"/>
            <p:cNvSpPr/>
            <p:nvPr/>
          </p:nvSpPr>
          <p:spPr>
            <a:xfrm>
              <a:off x="360362" y="1135063"/>
              <a:ext cx="165103" cy="3"/>
            </a:xfrm>
            <a:prstGeom prst="line">
              <a:avLst/>
            </a:prstGeom>
            <a:noFill/>
            <a:ln w="25400" cap="flat">
              <a:solidFill>
                <a:srgbClr val="FF000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7998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18" name="Shape 318"/>
            <p:cNvSpPr/>
            <p:nvPr/>
          </p:nvSpPr>
          <p:spPr>
            <a:xfrm>
              <a:off x="360362" y="377825"/>
              <a:ext cx="165103" cy="2"/>
            </a:xfrm>
            <a:prstGeom prst="line">
              <a:avLst/>
            </a:prstGeom>
            <a:noFill/>
            <a:ln w="25400" cap="flat">
              <a:solidFill>
                <a:srgbClr val="FF000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7998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19" name="Shape 319"/>
            <p:cNvSpPr/>
            <p:nvPr/>
          </p:nvSpPr>
          <p:spPr>
            <a:xfrm>
              <a:off x="34925" y="255587"/>
              <a:ext cx="283958" cy="2184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 sz="9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/>
              </a:pPr>
              <a:r>
                <a:rPr sz="900"/>
                <a:t>100</a:t>
              </a:r>
            </a:p>
          </p:txBody>
        </p:sp>
        <p:sp>
          <p:nvSpPr>
            <p:cNvPr id="320" name="Shape 320"/>
            <p:cNvSpPr/>
            <p:nvPr/>
          </p:nvSpPr>
          <p:spPr>
            <a:xfrm>
              <a:off x="66675" y="492125"/>
              <a:ext cx="224018" cy="2184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 sz="9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/>
              </a:pPr>
              <a:r>
                <a:rPr sz="900"/>
                <a:t>75</a:t>
              </a:r>
            </a:p>
          </p:txBody>
        </p:sp>
        <p:sp>
          <p:nvSpPr>
            <p:cNvPr id="321" name="Shape 321"/>
            <p:cNvSpPr/>
            <p:nvPr/>
          </p:nvSpPr>
          <p:spPr>
            <a:xfrm>
              <a:off x="63500" y="708026"/>
              <a:ext cx="224018" cy="2184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 sz="9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/>
              </a:pPr>
              <a:r>
                <a:rPr sz="900"/>
                <a:t>50</a:t>
              </a:r>
            </a:p>
          </p:txBody>
        </p:sp>
        <p:sp>
          <p:nvSpPr>
            <p:cNvPr id="322" name="Shape 322"/>
            <p:cNvSpPr/>
            <p:nvPr/>
          </p:nvSpPr>
          <p:spPr>
            <a:xfrm>
              <a:off x="63500" y="882651"/>
              <a:ext cx="224018" cy="2184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 sz="9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/>
              </a:pPr>
              <a:r>
                <a:rPr sz="900"/>
                <a:t>37</a:t>
              </a:r>
            </a:p>
          </p:txBody>
        </p:sp>
        <p:sp>
          <p:nvSpPr>
            <p:cNvPr id="323" name="Shape 323"/>
            <p:cNvSpPr/>
            <p:nvPr/>
          </p:nvSpPr>
          <p:spPr>
            <a:xfrm>
              <a:off x="63500" y="1025526"/>
              <a:ext cx="224018" cy="2184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 sz="9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/>
              </a:pPr>
              <a:r>
                <a:rPr sz="900"/>
                <a:t>25</a:t>
              </a:r>
            </a:p>
          </p:txBody>
        </p:sp>
        <p:sp>
          <p:nvSpPr>
            <p:cNvPr id="324" name="Shape 324"/>
            <p:cNvSpPr/>
            <p:nvPr/>
          </p:nvSpPr>
          <p:spPr>
            <a:xfrm>
              <a:off x="0" y="-1"/>
              <a:ext cx="503238" cy="2692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 algn="ctr">
                <a:defRPr sz="12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/>
              </a:pPr>
              <a:r>
                <a:rPr sz="1200"/>
                <a:t>kDa</a:t>
              </a:r>
            </a:p>
          </p:txBody>
        </p:sp>
      </p:grpSp>
      <p:sp>
        <p:nvSpPr>
          <p:cNvPr id="326" name="Shape 326"/>
          <p:cNvSpPr/>
          <p:nvPr/>
        </p:nvSpPr>
        <p:spPr>
          <a:xfrm>
            <a:off x="7552077" y="3254375"/>
            <a:ext cx="294637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96h</a:t>
            </a:r>
          </a:p>
        </p:txBody>
      </p:sp>
      <p:sp>
        <p:nvSpPr>
          <p:cNvPr id="327" name="Shape 327"/>
          <p:cNvSpPr/>
          <p:nvPr/>
        </p:nvSpPr>
        <p:spPr>
          <a:xfrm>
            <a:off x="1043608" y="2276872"/>
            <a:ext cx="1409596" cy="216026"/>
          </a:xfrm>
          <a:prstGeom prst="rect">
            <a:avLst/>
          </a:prstGeom>
          <a:ln w="12700">
            <a:solidFill/>
          </a:ln>
        </p:spPr>
        <p:txBody>
          <a:bodyPr lIns="0" tIns="0" rIns="0" bIns="0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28" name="Shape 328"/>
          <p:cNvSpPr/>
          <p:nvPr/>
        </p:nvSpPr>
        <p:spPr>
          <a:xfrm>
            <a:off x="3583608" y="2601990"/>
            <a:ext cx="1409596" cy="216026"/>
          </a:xfrm>
          <a:prstGeom prst="rect">
            <a:avLst/>
          </a:prstGeom>
          <a:ln w="12700">
            <a:solidFill/>
          </a:ln>
        </p:spPr>
        <p:txBody>
          <a:bodyPr lIns="0" tIns="0" rIns="0" bIns="0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29" name="Shape 329"/>
          <p:cNvSpPr/>
          <p:nvPr/>
        </p:nvSpPr>
        <p:spPr>
          <a:xfrm>
            <a:off x="6179487" y="2459751"/>
            <a:ext cx="1409596" cy="216026"/>
          </a:xfrm>
          <a:prstGeom prst="rect">
            <a:avLst/>
          </a:prstGeom>
          <a:ln w="12700">
            <a:solidFill/>
          </a:ln>
        </p:spPr>
        <p:txBody>
          <a:bodyPr lIns="0" tIns="0" rIns="0" bIns="0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Shape 331"/>
          <p:cNvSpPr/>
          <p:nvPr/>
        </p:nvSpPr>
        <p:spPr>
          <a:xfrm>
            <a:off x="250824" y="260350"/>
            <a:ext cx="2449516" cy="3484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/>
            <a:r>
              <a:t>Figure 2G, lower panel</a:t>
            </a:r>
          </a:p>
        </p:txBody>
      </p:sp>
      <p:grpSp>
        <p:nvGrpSpPr>
          <p:cNvPr id="336" name="Group 336"/>
          <p:cNvGrpSpPr/>
          <p:nvPr/>
        </p:nvGrpSpPr>
        <p:grpSpPr>
          <a:xfrm>
            <a:off x="179387" y="1052511"/>
            <a:ext cx="3597281" cy="2563817"/>
            <a:chOff x="0" y="0"/>
            <a:chExt cx="3597280" cy="2563815"/>
          </a:xfrm>
        </p:grpSpPr>
        <p:pic>
          <p:nvPicPr>
            <p:cNvPr id="332" name="image13.jpeg" descr="M:\Blots\2014\042314\membran 1\2014-04-23_14-57-14-LUM-Em(0).jpg"/>
            <p:cNvPicPr/>
            <p:nvPr/>
          </p:nvPicPr>
          <p:blipFill>
            <a:blip r:embed="rId2">
              <a:extLst/>
            </a:blip>
            <a:srcRect l="6553" t="32153" r="21592" b="16642"/>
            <a:stretch>
              <a:fillRect/>
            </a:stretch>
          </p:blipFill>
          <p:spPr>
            <a:xfrm flipH="1">
              <a:off x="0" y="-1"/>
              <a:ext cx="3597281" cy="25638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33" name="Shape 333"/>
            <p:cNvSpPr/>
            <p:nvPr/>
          </p:nvSpPr>
          <p:spPr>
            <a:xfrm>
              <a:off x="417511" y="1597025"/>
              <a:ext cx="215903" cy="3"/>
            </a:xfrm>
            <a:prstGeom prst="line">
              <a:avLst/>
            </a:prstGeom>
            <a:noFill/>
            <a:ln w="28575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34" name="Shape 334"/>
            <p:cNvSpPr/>
            <p:nvPr/>
          </p:nvSpPr>
          <p:spPr>
            <a:xfrm>
              <a:off x="417511" y="1308100"/>
              <a:ext cx="215903" cy="3"/>
            </a:xfrm>
            <a:prstGeom prst="line">
              <a:avLst/>
            </a:prstGeom>
            <a:noFill/>
            <a:ln w="28575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35" name="Shape 335"/>
            <p:cNvSpPr/>
            <p:nvPr/>
          </p:nvSpPr>
          <p:spPr>
            <a:xfrm>
              <a:off x="417511" y="2062162"/>
              <a:ext cx="215903" cy="3"/>
            </a:xfrm>
            <a:prstGeom prst="line">
              <a:avLst/>
            </a:prstGeom>
            <a:noFill/>
            <a:ln w="28575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grpSp>
        <p:nvGrpSpPr>
          <p:cNvPr id="340" name="Group 340"/>
          <p:cNvGrpSpPr/>
          <p:nvPr/>
        </p:nvGrpSpPr>
        <p:grpSpPr>
          <a:xfrm>
            <a:off x="4067170" y="787396"/>
            <a:ext cx="4298957" cy="3171832"/>
            <a:chOff x="-1" y="0"/>
            <a:chExt cx="4298956" cy="3171831"/>
          </a:xfrm>
        </p:grpSpPr>
        <p:pic>
          <p:nvPicPr>
            <p:cNvPr id="337" name="image14.jpeg" descr="M:\Blots\2014\042914\membran2%\2014-04-29_13-09-16-LUM-Em(0).jpg"/>
            <p:cNvPicPr/>
            <p:nvPr/>
          </p:nvPicPr>
          <p:blipFill>
            <a:blip r:embed="rId3">
              <a:extLst/>
            </a:blip>
            <a:srcRect t="27627" r="14148" b="9050"/>
            <a:stretch>
              <a:fillRect/>
            </a:stretch>
          </p:blipFill>
          <p:spPr>
            <a:xfrm flipH="1">
              <a:off x="-2" y="-1"/>
              <a:ext cx="4298957" cy="317183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38" name="Shape 338"/>
            <p:cNvSpPr/>
            <p:nvPr/>
          </p:nvSpPr>
          <p:spPr>
            <a:xfrm>
              <a:off x="211139" y="1922465"/>
              <a:ext cx="215903" cy="3"/>
            </a:xfrm>
            <a:prstGeom prst="line">
              <a:avLst/>
            </a:prstGeom>
            <a:noFill/>
            <a:ln w="28575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39" name="Shape 339"/>
            <p:cNvSpPr/>
            <p:nvPr/>
          </p:nvSpPr>
          <p:spPr>
            <a:xfrm>
              <a:off x="211139" y="1547815"/>
              <a:ext cx="215903" cy="2"/>
            </a:xfrm>
            <a:prstGeom prst="line">
              <a:avLst/>
            </a:prstGeom>
            <a:noFill/>
            <a:ln w="28575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grpSp>
        <p:nvGrpSpPr>
          <p:cNvPr id="344" name="Group 344"/>
          <p:cNvGrpSpPr/>
          <p:nvPr/>
        </p:nvGrpSpPr>
        <p:grpSpPr>
          <a:xfrm>
            <a:off x="1403346" y="3644897"/>
            <a:ext cx="3786196" cy="3152778"/>
            <a:chOff x="-1" y="0"/>
            <a:chExt cx="3786194" cy="3152776"/>
          </a:xfrm>
        </p:grpSpPr>
        <p:pic>
          <p:nvPicPr>
            <p:cNvPr id="341" name="image15.jpeg" descr="M:\Blots\2014\043014\membran2%\2014-04-30_12-56-00-LUM-Em(0).jpg"/>
            <p:cNvPicPr/>
            <p:nvPr/>
          </p:nvPicPr>
          <p:blipFill>
            <a:blip r:embed="rId4">
              <a:extLst/>
            </a:blip>
            <a:srcRect l="12423" t="29934" r="11966" b="7086"/>
            <a:stretch>
              <a:fillRect/>
            </a:stretch>
          </p:blipFill>
          <p:spPr>
            <a:xfrm flipH="1">
              <a:off x="-2" y="-1"/>
              <a:ext cx="3786196" cy="315277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42" name="Shape 342"/>
            <p:cNvSpPr/>
            <p:nvPr/>
          </p:nvSpPr>
          <p:spPr>
            <a:xfrm>
              <a:off x="220663" y="1812923"/>
              <a:ext cx="217490" cy="3"/>
            </a:xfrm>
            <a:prstGeom prst="line">
              <a:avLst/>
            </a:prstGeom>
            <a:noFill/>
            <a:ln w="28575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43" name="Shape 343"/>
            <p:cNvSpPr/>
            <p:nvPr/>
          </p:nvSpPr>
          <p:spPr>
            <a:xfrm>
              <a:off x="220663" y="1482725"/>
              <a:ext cx="217490" cy="1"/>
            </a:xfrm>
            <a:prstGeom prst="line">
              <a:avLst/>
            </a:prstGeom>
            <a:noFill/>
            <a:ln w="28575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sp>
        <p:nvSpPr>
          <p:cNvPr id="345" name="Shape 345"/>
          <p:cNvSpPr/>
          <p:nvPr/>
        </p:nvSpPr>
        <p:spPr>
          <a:xfrm>
            <a:off x="3779837" y="2532060"/>
            <a:ext cx="504828" cy="269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1200"/>
              <a:t>37</a:t>
            </a:r>
          </a:p>
        </p:txBody>
      </p:sp>
      <p:sp>
        <p:nvSpPr>
          <p:cNvPr id="346" name="Shape 346"/>
          <p:cNvSpPr/>
          <p:nvPr/>
        </p:nvSpPr>
        <p:spPr>
          <a:xfrm>
            <a:off x="3779837" y="1989135"/>
            <a:ext cx="504828" cy="269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1200"/>
              <a:t>kDa</a:t>
            </a:r>
          </a:p>
        </p:txBody>
      </p:sp>
      <p:sp>
        <p:nvSpPr>
          <p:cNvPr id="347" name="Shape 347"/>
          <p:cNvSpPr/>
          <p:nvPr/>
        </p:nvSpPr>
        <p:spPr>
          <a:xfrm>
            <a:off x="3779837" y="2205035"/>
            <a:ext cx="504828" cy="269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1200"/>
              <a:t>50</a:t>
            </a:r>
          </a:p>
        </p:txBody>
      </p:sp>
      <p:sp>
        <p:nvSpPr>
          <p:cNvPr id="348" name="Shape 348"/>
          <p:cNvSpPr/>
          <p:nvPr/>
        </p:nvSpPr>
        <p:spPr>
          <a:xfrm>
            <a:off x="107950" y="1916110"/>
            <a:ext cx="503238" cy="269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1200"/>
              <a:t>kDa</a:t>
            </a:r>
          </a:p>
        </p:txBody>
      </p:sp>
      <p:sp>
        <p:nvSpPr>
          <p:cNvPr id="349" name="Shape 349"/>
          <p:cNvSpPr/>
          <p:nvPr/>
        </p:nvSpPr>
        <p:spPr>
          <a:xfrm>
            <a:off x="107950" y="2532060"/>
            <a:ext cx="503238" cy="269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1200"/>
              <a:t>37</a:t>
            </a:r>
          </a:p>
        </p:txBody>
      </p:sp>
      <p:sp>
        <p:nvSpPr>
          <p:cNvPr id="350" name="Shape 350"/>
          <p:cNvSpPr/>
          <p:nvPr/>
        </p:nvSpPr>
        <p:spPr>
          <a:xfrm>
            <a:off x="107950" y="2205035"/>
            <a:ext cx="503238" cy="269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1200"/>
              <a:t>50</a:t>
            </a:r>
          </a:p>
        </p:txBody>
      </p:sp>
      <p:sp>
        <p:nvSpPr>
          <p:cNvPr id="351" name="Shape 351"/>
          <p:cNvSpPr/>
          <p:nvPr/>
        </p:nvSpPr>
        <p:spPr>
          <a:xfrm>
            <a:off x="107950" y="2971800"/>
            <a:ext cx="503238" cy="269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1200"/>
              <a:t>25</a:t>
            </a:r>
          </a:p>
        </p:txBody>
      </p:sp>
      <p:sp>
        <p:nvSpPr>
          <p:cNvPr id="352" name="Shape 352"/>
          <p:cNvSpPr/>
          <p:nvPr/>
        </p:nvSpPr>
        <p:spPr>
          <a:xfrm>
            <a:off x="1116012" y="4994275"/>
            <a:ext cx="503238" cy="269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1200"/>
              <a:t>50</a:t>
            </a:r>
          </a:p>
        </p:txBody>
      </p:sp>
      <p:sp>
        <p:nvSpPr>
          <p:cNvPr id="353" name="Shape 353"/>
          <p:cNvSpPr/>
          <p:nvPr/>
        </p:nvSpPr>
        <p:spPr>
          <a:xfrm>
            <a:off x="1116012" y="5321300"/>
            <a:ext cx="503238" cy="269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1200"/>
              <a:t>37</a:t>
            </a:r>
          </a:p>
        </p:txBody>
      </p:sp>
      <p:sp>
        <p:nvSpPr>
          <p:cNvPr id="354" name="Shape 354"/>
          <p:cNvSpPr/>
          <p:nvPr/>
        </p:nvSpPr>
        <p:spPr>
          <a:xfrm>
            <a:off x="1116012" y="4700587"/>
            <a:ext cx="503238" cy="269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1200"/>
              <a:t>kDa</a:t>
            </a:r>
          </a:p>
        </p:txBody>
      </p:sp>
      <p:sp>
        <p:nvSpPr>
          <p:cNvPr id="355" name="Shape 355"/>
          <p:cNvSpPr/>
          <p:nvPr/>
        </p:nvSpPr>
        <p:spPr>
          <a:xfrm>
            <a:off x="1116012" y="1268412"/>
            <a:ext cx="1439863" cy="3114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600"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/>
            </a:pPr>
            <a:r>
              <a:rPr sz="1600"/>
              <a:t>P-eIF2α</a:t>
            </a:r>
          </a:p>
        </p:txBody>
      </p:sp>
      <p:sp>
        <p:nvSpPr>
          <p:cNvPr id="356" name="Shape 356"/>
          <p:cNvSpPr/>
          <p:nvPr/>
        </p:nvSpPr>
        <p:spPr>
          <a:xfrm>
            <a:off x="5364162" y="1268412"/>
            <a:ext cx="1439864" cy="3114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600"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/>
            </a:pPr>
            <a:r>
              <a:rPr sz="1600"/>
              <a:t>T-eIF2α</a:t>
            </a:r>
          </a:p>
        </p:txBody>
      </p:sp>
      <p:sp>
        <p:nvSpPr>
          <p:cNvPr id="357" name="Shape 357"/>
          <p:cNvSpPr/>
          <p:nvPr/>
        </p:nvSpPr>
        <p:spPr>
          <a:xfrm>
            <a:off x="2843210" y="3176585"/>
            <a:ext cx="577853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TG</a:t>
            </a:r>
          </a:p>
        </p:txBody>
      </p:sp>
      <p:sp>
        <p:nvSpPr>
          <p:cNvPr id="358" name="Shape 358"/>
          <p:cNvSpPr/>
          <p:nvPr/>
        </p:nvSpPr>
        <p:spPr>
          <a:xfrm flipH="1">
            <a:off x="7740650" y="2492375"/>
            <a:ext cx="215900" cy="0"/>
          </a:xfrm>
          <a:prstGeom prst="line">
            <a:avLst/>
          </a:prstGeom>
          <a:ln w="34925">
            <a:solidFill>
              <a:srgbClr val="FF0000"/>
            </a:solidFill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359" name="Shape 359"/>
          <p:cNvSpPr/>
          <p:nvPr/>
        </p:nvSpPr>
        <p:spPr>
          <a:xfrm flipH="1">
            <a:off x="4906962" y="5483225"/>
            <a:ext cx="215903" cy="0"/>
          </a:xfrm>
          <a:prstGeom prst="line">
            <a:avLst/>
          </a:prstGeom>
          <a:ln w="34925">
            <a:solidFill>
              <a:srgbClr val="FF0000"/>
            </a:solidFill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360" name="Shape 360"/>
          <p:cNvSpPr/>
          <p:nvPr/>
        </p:nvSpPr>
        <p:spPr>
          <a:xfrm>
            <a:off x="2576510" y="3716337"/>
            <a:ext cx="1439865" cy="3114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600"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/>
            </a:pPr>
            <a:r>
              <a:rPr sz="1600"/>
              <a:t>GAPDH</a:t>
            </a:r>
          </a:p>
        </p:txBody>
      </p:sp>
      <p:sp>
        <p:nvSpPr>
          <p:cNvPr id="361" name="Shape 361"/>
          <p:cNvSpPr/>
          <p:nvPr/>
        </p:nvSpPr>
        <p:spPr>
          <a:xfrm>
            <a:off x="323850" y="3176585"/>
            <a:ext cx="492144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/>
            </a:pPr>
            <a:r>
              <a:rPr sz="1000"/>
              <a:t>R1881:</a:t>
            </a:r>
          </a:p>
        </p:txBody>
      </p:sp>
      <p:sp>
        <p:nvSpPr>
          <p:cNvPr id="362" name="Shape 362"/>
          <p:cNvSpPr/>
          <p:nvPr/>
        </p:nvSpPr>
        <p:spPr>
          <a:xfrm>
            <a:off x="896937" y="3176585"/>
            <a:ext cx="146429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-</a:t>
            </a:r>
          </a:p>
        </p:txBody>
      </p:sp>
      <p:sp>
        <p:nvSpPr>
          <p:cNvPr id="363" name="Shape 363"/>
          <p:cNvSpPr/>
          <p:nvPr/>
        </p:nvSpPr>
        <p:spPr>
          <a:xfrm>
            <a:off x="1223962" y="3176585"/>
            <a:ext cx="175760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364" name="Shape 364"/>
          <p:cNvSpPr/>
          <p:nvPr/>
        </p:nvSpPr>
        <p:spPr>
          <a:xfrm>
            <a:off x="1927225" y="3176585"/>
            <a:ext cx="175760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365" name="Shape 365"/>
          <p:cNvSpPr/>
          <p:nvPr/>
        </p:nvSpPr>
        <p:spPr>
          <a:xfrm>
            <a:off x="1563687" y="3176585"/>
            <a:ext cx="175760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366" name="Shape 366"/>
          <p:cNvSpPr/>
          <p:nvPr/>
        </p:nvSpPr>
        <p:spPr>
          <a:xfrm>
            <a:off x="2252660" y="3176585"/>
            <a:ext cx="175761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367" name="Shape 367"/>
          <p:cNvSpPr/>
          <p:nvPr/>
        </p:nvSpPr>
        <p:spPr>
          <a:xfrm>
            <a:off x="2597150" y="3176585"/>
            <a:ext cx="175760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368" name="Shape 368"/>
          <p:cNvSpPr/>
          <p:nvPr/>
        </p:nvSpPr>
        <p:spPr>
          <a:xfrm>
            <a:off x="1195387" y="3373437"/>
            <a:ext cx="231137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6h</a:t>
            </a:r>
          </a:p>
        </p:txBody>
      </p:sp>
      <p:sp>
        <p:nvSpPr>
          <p:cNvPr id="369" name="Shape 369"/>
          <p:cNvSpPr/>
          <p:nvPr/>
        </p:nvSpPr>
        <p:spPr>
          <a:xfrm>
            <a:off x="2536825" y="3373437"/>
            <a:ext cx="294637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72h</a:t>
            </a:r>
          </a:p>
        </p:txBody>
      </p:sp>
      <p:sp>
        <p:nvSpPr>
          <p:cNvPr id="370" name="Shape 370"/>
          <p:cNvSpPr/>
          <p:nvPr/>
        </p:nvSpPr>
        <p:spPr>
          <a:xfrm>
            <a:off x="2193925" y="3373437"/>
            <a:ext cx="294637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48h</a:t>
            </a:r>
          </a:p>
        </p:txBody>
      </p:sp>
      <p:sp>
        <p:nvSpPr>
          <p:cNvPr id="371" name="Shape 371"/>
          <p:cNvSpPr/>
          <p:nvPr/>
        </p:nvSpPr>
        <p:spPr>
          <a:xfrm>
            <a:off x="1503362" y="3373437"/>
            <a:ext cx="294637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24h</a:t>
            </a:r>
          </a:p>
        </p:txBody>
      </p:sp>
      <p:sp>
        <p:nvSpPr>
          <p:cNvPr id="372" name="Shape 372"/>
          <p:cNvSpPr/>
          <p:nvPr/>
        </p:nvSpPr>
        <p:spPr>
          <a:xfrm>
            <a:off x="1868485" y="3373437"/>
            <a:ext cx="294637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36h</a:t>
            </a:r>
          </a:p>
        </p:txBody>
      </p:sp>
      <p:sp>
        <p:nvSpPr>
          <p:cNvPr id="373" name="Shape 373"/>
          <p:cNvSpPr/>
          <p:nvPr/>
        </p:nvSpPr>
        <p:spPr>
          <a:xfrm>
            <a:off x="7292975" y="3068635"/>
            <a:ext cx="577850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TG</a:t>
            </a:r>
          </a:p>
        </p:txBody>
      </p:sp>
      <p:sp>
        <p:nvSpPr>
          <p:cNvPr id="374" name="Shape 374"/>
          <p:cNvSpPr/>
          <p:nvPr/>
        </p:nvSpPr>
        <p:spPr>
          <a:xfrm>
            <a:off x="4424362" y="3068635"/>
            <a:ext cx="492144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/>
            </a:pPr>
            <a:r>
              <a:rPr sz="1000"/>
              <a:t>R1881:</a:t>
            </a:r>
          </a:p>
        </p:txBody>
      </p:sp>
      <p:sp>
        <p:nvSpPr>
          <p:cNvPr id="375" name="Shape 375"/>
          <p:cNvSpPr/>
          <p:nvPr/>
        </p:nvSpPr>
        <p:spPr>
          <a:xfrm>
            <a:off x="4999037" y="3068635"/>
            <a:ext cx="146429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-</a:t>
            </a:r>
          </a:p>
        </p:txBody>
      </p:sp>
      <p:sp>
        <p:nvSpPr>
          <p:cNvPr id="376" name="Shape 376"/>
          <p:cNvSpPr/>
          <p:nvPr/>
        </p:nvSpPr>
        <p:spPr>
          <a:xfrm>
            <a:off x="5421312" y="3068635"/>
            <a:ext cx="175760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377" name="Shape 377"/>
          <p:cNvSpPr/>
          <p:nvPr/>
        </p:nvSpPr>
        <p:spPr>
          <a:xfrm>
            <a:off x="6227762" y="3068635"/>
            <a:ext cx="175760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378" name="Shape 378"/>
          <p:cNvSpPr/>
          <p:nvPr/>
        </p:nvSpPr>
        <p:spPr>
          <a:xfrm>
            <a:off x="5843587" y="3068635"/>
            <a:ext cx="175760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379" name="Shape 379"/>
          <p:cNvSpPr/>
          <p:nvPr/>
        </p:nvSpPr>
        <p:spPr>
          <a:xfrm>
            <a:off x="6613525" y="3068635"/>
            <a:ext cx="175760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380" name="Shape 380"/>
          <p:cNvSpPr/>
          <p:nvPr/>
        </p:nvSpPr>
        <p:spPr>
          <a:xfrm>
            <a:off x="6999285" y="3068635"/>
            <a:ext cx="175761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381" name="Shape 381"/>
          <p:cNvSpPr/>
          <p:nvPr/>
        </p:nvSpPr>
        <p:spPr>
          <a:xfrm>
            <a:off x="5394325" y="3267075"/>
            <a:ext cx="231137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6h</a:t>
            </a:r>
          </a:p>
        </p:txBody>
      </p:sp>
      <p:sp>
        <p:nvSpPr>
          <p:cNvPr id="382" name="Shape 382"/>
          <p:cNvSpPr/>
          <p:nvPr/>
        </p:nvSpPr>
        <p:spPr>
          <a:xfrm>
            <a:off x="6938960" y="3267075"/>
            <a:ext cx="294637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72h</a:t>
            </a:r>
          </a:p>
        </p:txBody>
      </p:sp>
      <p:sp>
        <p:nvSpPr>
          <p:cNvPr id="383" name="Shape 383"/>
          <p:cNvSpPr/>
          <p:nvPr/>
        </p:nvSpPr>
        <p:spPr>
          <a:xfrm>
            <a:off x="6554785" y="3267075"/>
            <a:ext cx="294637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48h</a:t>
            </a:r>
          </a:p>
        </p:txBody>
      </p:sp>
      <p:sp>
        <p:nvSpPr>
          <p:cNvPr id="384" name="Shape 384"/>
          <p:cNvSpPr/>
          <p:nvPr/>
        </p:nvSpPr>
        <p:spPr>
          <a:xfrm>
            <a:off x="5783262" y="3267075"/>
            <a:ext cx="294637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24h</a:t>
            </a:r>
          </a:p>
        </p:txBody>
      </p:sp>
      <p:sp>
        <p:nvSpPr>
          <p:cNvPr id="385" name="Shape 385"/>
          <p:cNvSpPr/>
          <p:nvPr/>
        </p:nvSpPr>
        <p:spPr>
          <a:xfrm>
            <a:off x="6167437" y="3267075"/>
            <a:ext cx="294637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36h</a:t>
            </a:r>
          </a:p>
        </p:txBody>
      </p:sp>
      <p:sp>
        <p:nvSpPr>
          <p:cNvPr id="386" name="Shape 386"/>
          <p:cNvSpPr/>
          <p:nvPr/>
        </p:nvSpPr>
        <p:spPr>
          <a:xfrm>
            <a:off x="4319587" y="5876925"/>
            <a:ext cx="576265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TG</a:t>
            </a:r>
          </a:p>
        </p:txBody>
      </p:sp>
      <p:sp>
        <p:nvSpPr>
          <p:cNvPr id="387" name="Shape 387"/>
          <p:cNvSpPr/>
          <p:nvPr/>
        </p:nvSpPr>
        <p:spPr>
          <a:xfrm>
            <a:off x="1506537" y="5876925"/>
            <a:ext cx="492144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/>
            </a:pPr>
            <a:r>
              <a:rPr sz="1000"/>
              <a:t>R1881:</a:t>
            </a:r>
          </a:p>
        </p:txBody>
      </p:sp>
      <p:sp>
        <p:nvSpPr>
          <p:cNvPr id="388" name="Shape 388"/>
          <p:cNvSpPr/>
          <p:nvPr/>
        </p:nvSpPr>
        <p:spPr>
          <a:xfrm>
            <a:off x="2127250" y="5876925"/>
            <a:ext cx="146428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-</a:t>
            </a:r>
          </a:p>
        </p:txBody>
      </p:sp>
      <p:sp>
        <p:nvSpPr>
          <p:cNvPr id="389" name="Shape 389"/>
          <p:cNvSpPr/>
          <p:nvPr/>
        </p:nvSpPr>
        <p:spPr>
          <a:xfrm>
            <a:off x="2516185" y="5876925"/>
            <a:ext cx="175761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390" name="Shape 390"/>
          <p:cNvSpPr/>
          <p:nvPr/>
        </p:nvSpPr>
        <p:spPr>
          <a:xfrm>
            <a:off x="3308350" y="5876925"/>
            <a:ext cx="175760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391" name="Shape 391"/>
          <p:cNvSpPr/>
          <p:nvPr/>
        </p:nvSpPr>
        <p:spPr>
          <a:xfrm>
            <a:off x="2924175" y="5876925"/>
            <a:ext cx="175760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392" name="Shape 392"/>
          <p:cNvSpPr/>
          <p:nvPr/>
        </p:nvSpPr>
        <p:spPr>
          <a:xfrm>
            <a:off x="3708400" y="5876925"/>
            <a:ext cx="175760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393" name="Shape 393"/>
          <p:cNvSpPr/>
          <p:nvPr/>
        </p:nvSpPr>
        <p:spPr>
          <a:xfrm>
            <a:off x="4100512" y="5876925"/>
            <a:ext cx="175760" cy="225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+</a:t>
            </a:r>
          </a:p>
        </p:txBody>
      </p:sp>
      <p:sp>
        <p:nvSpPr>
          <p:cNvPr id="394" name="Shape 394"/>
          <p:cNvSpPr/>
          <p:nvPr/>
        </p:nvSpPr>
        <p:spPr>
          <a:xfrm>
            <a:off x="2489200" y="6075362"/>
            <a:ext cx="231137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6h</a:t>
            </a:r>
          </a:p>
        </p:txBody>
      </p:sp>
      <p:sp>
        <p:nvSpPr>
          <p:cNvPr id="395" name="Shape 395"/>
          <p:cNvSpPr/>
          <p:nvPr/>
        </p:nvSpPr>
        <p:spPr>
          <a:xfrm>
            <a:off x="4040187" y="6075362"/>
            <a:ext cx="294637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72h</a:t>
            </a:r>
          </a:p>
        </p:txBody>
      </p:sp>
      <p:sp>
        <p:nvSpPr>
          <p:cNvPr id="396" name="Shape 396"/>
          <p:cNvSpPr/>
          <p:nvPr/>
        </p:nvSpPr>
        <p:spPr>
          <a:xfrm>
            <a:off x="3648075" y="6075362"/>
            <a:ext cx="294637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48h</a:t>
            </a:r>
          </a:p>
        </p:txBody>
      </p:sp>
      <p:sp>
        <p:nvSpPr>
          <p:cNvPr id="397" name="Shape 397"/>
          <p:cNvSpPr/>
          <p:nvPr/>
        </p:nvSpPr>
        <p:spPr>
          <a:xfrm>
            <a:off x="2863850" y="6075362"/>
            <a:ext cx="294637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24h</a:t>
            </a:r>
          </a:p>
        </p:txBody>
      </p:sp>
      <p:sp>
        <p:nvSpPr>
          <p:cNvPr id="398" name="Shape 398"/>
          <p:cNvSpPr/>
          <p:nvPr/>
        </p:nvSpPr>
        <p:spPr>
          <a:xfrm>
            <a:off x="3248025" y="6075362"/>
            <a:ext cx="294637" cy="225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/>
            </a:pPr>
            <a:r>
              <a:rPr sz="1000"/>
              <a:t>36h</a:t>
            </a:r>
          </a:p>
        </p:txBody>
      </p:sp>
      <p:sp>
        <p:nvSpPr>
          <p:cNvPr id="399" name="Shape 399"/>
          <p:cNvSpPr/>
          <p:nvPr/>
        </p:nvSpPr>
        <p:spPr>
          <a:xfrm>
            <a:off x="830951" y="2499608"/>
            <a:ext cx="1988449" cy="319794"/>
          </a:xfrm>
          <a:prstGeom prst="rect">
            <a:avLst/>
          </a:prstGeom>
          <a:ln w="12700">
            <a:solidFill/>
          </a:ln>
        </p:spPr>
        <p:txBody>
          <a:bodyPr lIns="0" tIns="0" rIns="0" bIns="0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00" name="Shape 400"/>
          <p:cNvSpPr/>
          <p:nvPr/>
        </p:nvSpPr>
        <p:spPr>
          <a:xfrm>
            <a:off x="4935592" y="2453888"/>
            <a:ext cx="2284619" cy="406154"/>
          </a:xfrm>
          <a:prstGeom prst="rect">
            <a:avLst/>
          </a:prstGeom>
          <a:ln w="12700">
            <a:solidFill/>
          </a:ln>
        </p:spPr>
        <p:txBody>
          <a:bodyPr lIns="0" tIns="0" rIns="0" bIns="0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01" name="Shape 401"/>
          <p:cNvSpPr/>
          <p:nvPr/>
        </p:nvSpPr>
        <p:spPr>
          <a:xfrm>
            <a:off x="2024751" y="5385048"/>
            <a:ext cx="2352861" cy="426472"/>
          </a:xfrm>
          <a:prstGeom prst="rect">
            <a:avLst/>
          </a:prstGeom>
          <a:ln w="12700">
            <a:solidFill/>
          </a:ln>
        </p:spPr>
        <p:txBody>
          <a:bodyPr lIns="0" tIns="0" rIns="0" bIns="0"/>
          <a:lstStyle/>
          <a:p>
            <a:pPr lvl="0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ransition xmlns:p14="http://schemas.microsoft.com/office/powerpoint/2010/main"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8F8F8F"/>
      </a:accent3>
      <a:accent4>
        <a:srgbClr val="707070"/>
      </a:accent4>
      <a:accent5>
        <a:srgbClr val="B2C0D9"/>
      </a:accent5>
      <a:accent6>
        <a:srgbClr val="AE4846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venir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venir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8F8F8F"/>
      </a:accent3>
      <a:accent4>
        <a:srgbClr val="707070"/>
      </a:accent4>
      <a:accent5>
        <a:srgbClr val="B2C0D9"/>
      </a:accent5>
      <a:accent6>
        <a:srgbClr val="AE4846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venir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venir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301</Words>
  <Application>Microsoft Macintosh PowerPoint</Application>
  <PresentationFormat>On-screen Show (4:3)</PresentationFormat>
  <Paragraphs>250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Default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Fahri Saatcioglu</cp:lastModifiedBy>
  <cp:revision>1</cp:revision>
  <dcterms:modified xsi:type="dcterms:W3CDTF">2015-03-05T15:54:09Z</dcterms:modified>
</cp:coreProperties>
</file>