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lvl1pPr>
      <a:defRPr>
        <a:latin typeface="+mj-lt"/>
        <a:ea typeface="+mj-ea"/>
        <a:cs typeface="+mj-cs"/>
        <a:sym typeface="Avenir Roman"/>
      </a:defRPr>
    </a:lvl1pPr>
    <a:lvl2pPr>
      <a:defRPr>
        <a:latin typeface="+mj-lt"/>
        <a:ea typeface="+mj-ea"/>
        <a:cs typeface="+mj-cs"/>
        <a:sym typeface="Avenir Roman"/>
      </a:defRPr>
    </a:lvl2pPr>
    <a:lvl3pPr>
      <a:defRPr>
        <a:latin typeface="+mj-lt"/>
        <a:ea typeface="+mj-ea"/>
        <a:cs typeface="+mj-cs"/>
        <a:sym typeface="Avenir Roman"/>
      </a:defRPr>
    </a:lvl3pPr>
    <a:lvl4pPr>
      <a:defRPr>
        <a:latin typeface="+mj-lt"/>
        <a:ea typeface="+mj-ea"/>
        <a:cs typeface="+mj-cs"/>
        <a:sym typeface="Avenir Roman"/>
      </a:defRPr>
    </a:lvl4pPr>
    <a:lvl5pPr>
      <a:defRPr>
        <a:latin typeface="+mj-lt"/>
        <a:ea typeface="+mj-ea"/>
        <a:cs typeface="+mj-cs"/>
        <a:sym typeface="Avenir Roman"/>
      </a:defRPr>
    </a:lvl5pPr>
    <a:lvl6pPr>
      <a:defRPr>
        <a:latin typeface="+mj-lt"/>
        <a:ea typeface="+mj-ea"/>
        <a:cs typeface="+mj-cs"/>
        <a:sym typeface="Avenir Roman"/>
      </a:defRPr>
    </a:lvl6pPr>
    <a:lvl7pPr>
      <a:defRPr>
        <a:latin typeface="+mj-lt"/>
        <a:ea typeface="+mj-ea"/>
        <a:cs typeface="+mj-cs"/>
        <a:sym typeface="Avenir Roman"/>
      </a:defRPr>
    </a:lvl7pPr>
    <a:lvl8pPr>
      <a:defRPr>
        <a:latin typeface="+mj-lt"/>
        <a:ea typeface="+mj-ea"/>
        <a:cs typeface="+mj-cs"/>
        <a:sym typeface="Avenir Roman"/>
      </a:defRPr>
    </a:lvl8pPr>
    <a:lvl9pPr>
      <a:defRPr>
        <a:latin typeface="+mj-lt"/>
        <a:ea typeface="+mj-ea"/>
        <a:cs typeface="+mj-cs"/>
        <a:sym typeface="Avenir Roman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Avenir Book"/>
          <a:ea typeface="Avenir Book"/>
          <a:cs typeface="Avenir Book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n">
        <a:font>
          <a:latin typeface="Avenir Book"/>
          <a:ea typeface="Avenir Book"/>
          <a:cs typeface="Avenir Boo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>
          <a:latin typeface="Avenir Book"/>
          <a:ea typeface="Avenir Book"/>
          <a:cs typeface="Avenir Boo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lastRow>
    <a:firstRow>
      <a:tcTxStyle b="on" i="on">
        <a:font>
          <a:latin typeface="Avenir Book"/>
          <a:ea typeface="Avenir Book"/>
          <a:cs typeface="Avenir Boo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Avenir Book"/>
          <a:ea typeface="Avenir Book"/>
          <a:cs typeface="Avenir Book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BDBDB"/>
          </a:solidFill>
        </a:fill>
      </a:tcStyle>
    </a:wholeTbl>
    <a:band2H>
      <a:tcTxStyle/>
      <a:tcStyle>
        <a:tcBdr/>
        <a:fill>
          <a:solidFill>
            <a:srgbClr val="EEEEEE"/>
          </a:solidFill>
        </a:fill>
      </a:tcStyle>
    </a:band2H>
    <a:firstCol>
      <a:tcTxStyle b="on" i="on">
        <a:font>
          <a:latin typeface="Avenir Book"/>
          <a:ea typeface="Avenir Book"/>
          <a:cs typeface="Avenir Boo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8F8F8F"/>
          </a:solidFill>
        </a:fill>
      </a:tcStyle>
    </a:firstCol>
    <a:lastRow>
      <a:tcTxStyle b="on" i="on">
        <a:font>
          <a:latin typeface="Avenir Book"/>
          <a:ea typeface="Avenir Book"/>
          <a:cs typeface="Avenir Boo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8F8F8F"/>
          </a:solidFill>
        </a:fill>
      </a:tcStyle>
    </a:lastRow>
    <a:firstRow>
      <a:tcTxStyle b="on" i="on">
        <a:font>
          <a:latin typeface="Avenir Book"/>
          <a:ea typeface="Avenir Book"/>
          <a:cs typeface="Avenir Boo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8F8F8F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Avenir Book"/>
          <a:ea typeface="Avenir Book"/>
          <a:cs typeface="Avenir Book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3CECE"/>
          </a:solidFill>
        </a:fill>
      </a:tcStyle>
    </a:wholeTbl>
    <a:band2H>
      <a:tcTxStyle/>
      <a:tcStyle>
        <a:tcBdr/>
        <a:fill>
          <a:solidFill>
            <a:srgbClr val="F1E8E8"/>
          </a:solidFill>
        </a:fill>
      </a:tcStyle>
    </a:band2H>
    <a:firstCol>
      <a:tcTxStyle b="on" i="on">
        <a:font>
          <a:latin typeface="Avenir Book"/>
          <a:ea typeface="Avenir Book"/>
          <a:cs typeface="Avenir Boo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E4846"/>
          </a:solidFill>
        </a:fill>
      </a:tcStyle>
    </a:firstCol>
    <a:lastRow>
      <a:tcTxStyle b="on" i="on">
        <a:font>
          <a:latin typeface="Avenir Book"/>
          <a:ea typeface="Avenir Book"/>
          <a:cs typeface="Avenir Boo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E4846"/>
          </a:solidFill>
        </a:fill>
      </a:tcStyle>
    </a:lastRow>
    <a:firstRow>
      <a:tcTxStyle b="on" i="on">
        <a:font>
          <a:latin typeface="Avenir Book"/>
          <a:ea typeface="Avenir Book"/>
          <a:cs typeface="Avenir Boo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E4846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Avenir Book"/>
          <a:ea typeface="Avenir Book"/>
          <a:cs typeface="Avenir Book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Avenir Book"/>
          <a:ea typeface="Avenir Book"/>
          <a:cs typeface="Avenir Book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>
          <a:latin typeface="Avenir Book"/>
          <a:ea typeface="Avenir Book"/>
          <a:cs typeface="Avenir Book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Avenir Book"/>
          <a:ea typeface="Avenir Book"/>
          <a:cs typeface="Avenir Book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Avenir Book"/>
          <a:ea typeface="Avenir Book"/>
          <a:cs typeface="Avenir Book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Avenir Book"/>
          <a:ea typeface="Avenir Book"/>
          <a:cs typeface="Avenir Boo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>
          <a:latin typeface="Avenir Book"/>
          <a:ea typeface="Avenir Book"/>
          <a:cs typeface="Avenir Boo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>
          <a:latin typeface="Avenir Book"/>
          <a:ea typeface="Avenir Book"/>
          <a:cs typeface="Avenir Boo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Avenir Book"/>
          <a:ea typeface="Avenir Book"/>
          <a:cs typeface="Avenir Boo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Avenir Book"/>
          <a:ea typeface="Avenir Book"/>
          <a:cs typeface="Avenir Boo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Avenir Book"/>
          <a:ea typeface="Avenir Book"/>
          <a:cs typeface="Avenir Boo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Avenir Book"/>
          <a:ea typeface="Avenir Book"/>
          <a:cs typeface="Avenir Boo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80" d="100"/>
          <a:sy n="180" d="100"/>
        </p:scale>
        <p:origin x="712" y="30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54" name="Shape 5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638890556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1pPr>
    <a:lvl2pPr indent="2286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2pPr>
    <a:lvl3pPr indent="4572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3pPr>
    <a:lvl4pPr indent="6858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4pPr>
    <a:lvl5pPr indent="9144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5pPr>
    <a:lvl6pPr indent="11430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6pPr>
    <a:lvl7pPr indent="13716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7pPr>
    <a:lvl8pPr indent="16002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8pPr>
    <a:lvl9pPr indent="18288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Title Text</a:t>
            </a:r>
          </a:p>
        </p:txBody>
      </p:sp>
      <p:sp>
        <p:nvSpPr>
          <p:cNvPr id="39" name="Shape 3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  <p:sp>
        <p:nvSpPr>
          <p:cNvPr id="40" name="Shape 4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Title Text</a:t>
            </a:r>
          </a:p>
        </p:txBody>
      </p:sp>
      <p:sp>
        <p:nvSpPr>
          <p:cNvPr id="43" name="Shape 4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  <p:sp>
        <p:nvSpPr>
          <p:cNvPr id="44" name="Shape 4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Title Text</a:t>
            </a:r>
          </a:p>
        </p:txBody>
      </p:sp>
      <p:sp>
        <p:nvSpPr>
          <p:cNvPr id="47" name="Shape 4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  <p:sp>
        <p:nvSpPr>
          <p:cNvPr id="48" name="Shape 4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Title Text</a:t>
            </a:r>
          </a:p>
        </p:txBody>
      </p:sp>
      <p:sp>
        <p:nvSpPr>
          <p:cNvPr id="51" name="Shape 5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  <p:sp>
        <p:nvSpPr>
          <p:cNvPr id="52" name="Shape 5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Title Text</a:t>
            </a:r>
          </a:p>
        </p:txBody>
      </p:sp>
      <p:sp>
        <p:nvSpPr>
          <p:cNvPr id="9" name="Shape 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  <p:sp>
        <p:nvSpPr>
          <p:cNvPr id="10" name="Shape 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Title Text</a:t>
            </a:r>
          </a:p>
        </p:txBody>
      </p:sp>
      <p:sp>
        <p:nvSpPr>
          <p:cNvPr id="15" name="Shape 15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  <p:sp>
        <p:nvSpPr>
          <p:cNvPr id="16" name="Shape 1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Title Text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  <p:sp>
        <p:nvSpPr>
          <p:cNvPr id="20" name="Shape 2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Title Text</a:t>
            </a:r>
          </a:p>
        </p:txBody>
      </p:sp>
      <p:sp>
        <p:nvSpPr>
          <p:cNvPr id="23" name="Shape 2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  <p:sp>
        <p:nvSpPr>
          <p:cNvPr id="24" name="Shape 2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Title Text</a:t>
            </a:r>
          </a:p>
        </p:txBody>
      </p:sp>
      <p:sp>
        <p:nvSpPr>
          <p:cNvPr id="27" name="Shape 2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  <p:sp>
        <p:nvSpPr>
          <p:cNvPr id="28" name="Shape 2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Title Text</a:t>
            </a:r>
          </a:p>
        </p:txBody>
      </p:sp>
      <p:sp>
        <p:nvSpPr>
          <p:cNvPr id="31" name="Shape 3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  <p:sp>
        <p:nvSpPr>
          <p:cNvPr id="32" name="Shape 3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Title Text</a:t>
            </a:r>
          </a:p>
        </p:txBody>
      </p:sp>
      <p:sp>
        <p:nvSpPr>
          <p:cNvPr id="35" name="Shape 35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  <p:sp>
        <p:nvSpPr>
          <p:cNvPr id="36" name="Shape 3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/>
          <a:lstStyle/>
          <a:p>
            <a:pPr lvl="0">
              <a:defRPr sz="1800"/>
            </a:pPr>
            <a:r>
              <a:rPr sz="4400"/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/>
          <a:lstStyle/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553200" y="6404290"/>
            <a:ext cx="2133600" cy="269237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 anchor="ctr">
            <a:spAutoFit/>
          </a:bodyPr>
          <a:lstStyle>
            <a:lvl1pPr algn="r"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xmlns:p14="http://schemas.microsoft.com/office/powerpoint/2010/main" spd="med"/>
  <p:txStyles>
    <p:titleStyle>
      <a:lvl1pPr algn="ctr">
        <a:defRPr sz="4400">
          <a:latin typeface="Calibri"/>
          <a:ea typeface="Calibri"/>
          <a:cs typeface="Calibri"/>
          <a:sym typeface="Calibri"/>
        </a:defRPr>
      </a:lvl1pPr>
      <a:lvl2pPr algn="ctr">
        <a:defRPr sz="4400">
          <a:latin typeface="Calibri"/>
          <a:ea typeface="Calibri"/>
          <a:cs typeface="Calibri"/>
          <a:sym typeface="Calibri"/>
        </a:defRPr>
      </a:lvl2pPr>
      <a:lvl3pPr algn="ctr">
        <a:defRPr sz="4400">
          <a:latin typeface="Calibri"/>
          <a:ea typeface="Calibri"/>
          <a:cs typeface="Calibri"/>
          <a:sym typeface="Calibri"/>
        </a:defRPr>
      </a:lvl3pPr>
      <a:lvl4pPr algn="ctr">
        <a:defRPr sz="4400">
          <a:latin typeface="Calibri"/>
          <a:ea typeface="Calibri"/>
          <a:cs typeface="Calibri"/>
          <a:sym typeface="Calibri"/>
        </a:defRPr>
      </a:lvl4pPr>
      <a:lvl5pPr algn="ctr">
        <a:defRPr sz="4400">
          <a:latin typeface="Calibri"/>
          <a:ea typeface="Calibri"/>
          <a:cs typeface="Calibri"/>
          <a:sym typeface="Calibri"/>
        </a:defRPr>
      </a:lvl5pPr>
      <a:lvl6pPr algn="ctr">
        <a:defRPr sz="4400">
          <a:latin typeface="Calibri"/>
          <a:ea typeface="Calibri"/>
          <a:cs typeface="Calibri"/>
          <a:sym typeface="Calibri"/>
        </a:defRPr>
      </a:lvl6pPr>
      <a:lvl7pPr algn="ctr">
        <a:defRPr sz="4400">
          <a:latin typeface="Calibri"/>
          <a:ea typeface="Calibri"/>
          <a:cs typeface="Calibri"/>
          <a:sym typeface="Calibri"/>
        </a:defRPr>
      </a:lvl7pPr>
      <a:lvl8pPr algn="ctr">
        <a:defRPr sz="4400">
          <a:latin typeface="Calibri"/>
          <a:ea typeface="Calibri"/>
          <a:cs typeface="Calibri"/>
          <a:sym typeface="Calibri"/>
        </a:defRPr>
      </a:lvl8pPr>
      <a:lvl9pPr algn="ctr">
        <a:defRPr sz="4400">
          <a:latin typeface="Calibri"/>
          <a:ea typeface="Calibri"/>
          <a:cs typeface="Calibri"/>
          <a:sym typeface="Calibri"/>
        </a:defRPr>
      </a:lvl9pPr>
    </p:titleStyle>
    <p:bodyStyle>
      <a:lvl1pPr marL="342900" indent="-342900">
        <a:spcBef>
          <a:spcPts val="700"/>
        </a:spcBef>
        <a:buSzPct val="100000"/>
        <a:buFont typeface="Arial"/>
        <a:buChar char="»"/>
        <a:defRPr sz="3200">
          <a:latin typeface="Calibri"/>
          <a:ea typeface="Calibri"/>
          <a:cs typeface="Calibri"/>
          <a:sym typeface="Calibri"/>
        </a:defRPr>
      </a:lvl1pPr>
      <a:lvl2pPr marL="783771" indent="-326571">
        <a:spcBef>
          <a:spcPts val="700"/>
        </a:spcBef>
        <a:buSzPct val="100000"/>
        <a:buFont typeface="Arial"/>
        <a:buChar char="–"/>
        <a:defRPr sz="3200">
          <a:latin typeface="Calibri"/>
          <a:ea typeface="Calibri"/>
          <a:cs typeface="Calibri"/>
          <a:sym typeface="Calibri"/>
        </a:defRPr>
      </a:lvl2pPr>
      <a:lvl3pPr marL="1219200" indent="-3048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3pPr>
      <a:lvl4pPr marL="1737360" indent="-365760">
        <a:spcBef>
          <a:spcPts val="700"/>
        </a:spcBef>
        <a:buSzPct val="100000"/>
        <a:buFont typeface="Arial"/>
        <a:buChar char="–"/>
        <a:defRPr sz="3200">
          <a:latin typeface="Calibri"/>
          <a:ea typeface="Calibri"/>
          <a:cs typeface="Calibri"/>
          <a:sym typeface="Calibri"/>
        </a:defRPr>
      </a:lvl4pPr>
      <a:lvl5pPr marL="2235200" indent="-406400">
        <a:spcBef>
          <a:spcPts val="700"/>
        </a:spcBef>
        <a:buSzPct val="100000"/>
        <a:buFont typeface="Arial"/>
        <a:buChar char="»"/>
        <a:defRPr sz="3200">
          <a:latin typeface="Calibri"/>
          <a:ea typeface="Calibri"/>
          <a:cs typeface="Calibri"/>
          <a:sym typeface="Calibri"/>
        </a:defRPr>
      </a:lvl5pPr>
      <a:lvl6pPr marL="2692400" indent="-4064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6pPr>
      <a:lvl7pPr marL="3149600" indent="-4064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7pPr>
      <a:lvl8pPr marL="3606800" indent="-4064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8pPr>
      <a:lvl9pPr marL="4064000" indent="-4064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9pPr>
    </p:bodyStyle>
    <p:otherStyle>
      <a:lvl1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1pPr>
      <a:lvl2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2pPr>
      <a:lvl3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3pPr>
      <a:lvl4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4pPr>
      <a:lvl5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5pPr>
      <a:lvl6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6pPr>
      <a:lvl7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7pPr>
      <a:lvl8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8pPr>
      <a:lvl9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image16.png"/>
          <p:cNvPicPr/>
          <p:nvPr/>
        </p:nvPicPr>
        <p:blipFill>
          <a:blip r:embed="rId2">
            <a:extLst/>
          </a:blip>
          <a:srcRect l="21876" t="37638" r="21016" b="26976"/>
          <a:stretch>
            <a:fillRect/>
          </a:stretch>
        </p:blipFill>
        <p:spPr>
          <a:xfrm>
            <a:off x="3203575" y="3702049"/>
            <a:ext cx="2517776" cy="2146303"/>
          </a:xfrm>
          <a:prstGeom prst="rect">
            <a:avLst/>
          </a:prstGeom>
          <a:ln w="12700">
            <a:miter lim="400000"/>
          </a:ln>
        </p:spPr>
      </p:pic>
      <p:pic>
        <p:nvPicPr>
          <p:cNvPr id="57" name="image17.png"/>
          <p:cNvPicPr/>
          <p:nvPr/>
        </p:nvPicPr>
        <p:blipFill>
          <a:blip r:embed="rId3">
            <a:extLst/>
          </a:blip>
          <a:srcRect l="14060" t="33532" r="25402"/>
          <a:stretch>
            <a:fillRect/>
          </a:stretch>
        </p:blipFill>
        <p:spPr>
          <a:xfrm>
            <a:off x="468312" y="1854199"/>
            <a:ext cx="2646365" cy="4000504"/>
          </a:xfrm>
          <a:prstGeom prst="rect">
            <a:avLst/>
          </a:prstGeom>
          <a:ln w="12700">
            <a:miter lim="400000"/>
          </a:ln>
        </p:spPr>
      </p:pic>
      <p:sp>
        <p:nvSpPr>
          <p:cNvPr id="58" name="Shape 58"/>
          <p:cNvSpPr/>
          <p:nvPr/>
        </p:nvSpPr>
        <p:spPr>
          <a:xfrm>
            <a:off x="250824" y="260350"/>
            <a:ext cx="2665416" cy="3484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latin typeface="Times New Roman Bold"/>
                <a:ea typeface="Times New Roman Bold"/>
                <a:cs typeface="Times New Roman Bold"/>
                <a:sym typeface="Times New Roman Bold"/>
              </a:defRPr>
            </a:lvl1pPr>
          </a:lstStyle>
          <a:p>
            <a:pPr lvl="0"/>
            <a:r>
              <a:t>Figure 3F</a:t>
            </a:r>
          </a:p>
        </p:txBody>
      </p:sp>
      <p:pic>
        <p:nvPicPr>
          <p:cNvPr id="59" name="image18.png"/>
          <p:cNvPicPr/>
          <p:nvPr/>
        </p:nvPicPr>
        <p:blipFill>
          <a:blip r:embed="rId4">
            <a:extLst/>
          </a:blip>
          <a:srcRect l="17588" t="7109" r="19131" b="30467"/>
          <a:stretch>
            <a:fillRect/>
          </a:stretch>
        </p:blipFill>
        <p:spPr>
          <a:xfrm>
            <a:off x="5940423" y="1928810"/>
            <a:ext cx="2789241" cy="3784603"/>
          </a:xfrm>
          <a:prstGeom prst="rect">
            <a:avLst/>
          </a:prstGeom>
          <a:ln w="12700">
            <a:miter lim="400000"/>
          </a:ln>
        </p:spPr>
      </p:pic>
      <p:sp>
        <p:nvSpPr>
          <p:cNvPr id="60" name="Shape 60"/>
          <p:cNvSpPr/>
          <p:nvPr/>
        </p:nvSpPr>
        <p:spPr>
          <a:xfrm flipH="1">
            <a:off x="8101010" y="4500562"/>
            <a:ext cx="215903" cy="1"/>
          </a:xfrm>
          <a:prstGeom prst="line">
            <a:avLst/>
          </a:prstGeom>
          <a:ln w="34925">
            <a:solidFill>
              <a:srgbClr val="FF0000"/>
            </a:solidFill>
            <a:round/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61" name="Shape 61"/>
          <p:cNvSpPr/>
          <p:nvPr/>
        </p:nvSpPr>
        <p:spPr>
          <a:xfrm flipH="1">
            <a:off x="8153400" y="2681287"/>
            <a:ext cx="215900" cy="1"/>
          </a:xfrm>
          <a:prstGeom prst="line">
            <a:avLst/>
          </a:prstGeom>
          <a:ln w="34925">
            <a:solidFill>
              <a:srgbClr val="FF0000"/>
            </a:solidFill>
            <a:round/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62" name="Shape 62"/>
          <p:cNvSpPr/>
          <p:nvPr/>
        </p:nvSpPr>
        <p:spPr>
          <a:xfrm>
            <a:off x="7669210" y="3636962"/>
            <a:ext cx="576265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00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000">
                <a:solidFill>
                  <a:srgbClr val="FF0000"/>
                </a:solidFill>
              </a:rPr>
              <a:t>IRE1α</a:t>
            </a:r>
          </a:p>
        </p:txBody>
      </p:sp>
      <p:sp>
        <p:nvSpPr>
          <p:cNvPr id="63" name="Shape 63"/>
          <p:cNvSpPr/>
          <p:nvPr/>
        </p:nvSpPr>
        <p:spPr>
          <a:xfrm>
            <a:off x="7669210" y="5359400"/>
            <a:ext cx="576265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00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000">
                <a:solidFill>
                  <a:srgbClr val="FF0000"/>
                </a:solidFill>
              </a:rPr>
              <a:t>AR</a:t>
            </a:r>
          </a:p>
        </p:txBody>
      </p:sp>
      <p:sp>
        <p:nvSpPr>
          <p:cNvPr id="64" name="Shape 64"/>
          <p:cNvSpPr/>
          <p:nvPr/>
        </p:nvSpPr>
        <p:spPr>
          <a:xfrm flipH="1">
            <a:off x="2584450" y="2916237"/>
            <a:ext cx="215900" cy="1"/>
          </a:xfrm>
          <a:prstGeom prst="line">
            <a:avLst/>
          </a:prstGeom>
          <a:ln w="34925">
            <a:solidFill>
              <a:srgbClr val="FF0000"/>
            </a:solidFill>
            <a:round/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65" name="Shape 65"/>
          <p:cNvSpPr/>
          <p:nvPr/>
        </p:nvSpPr>
        <p:spPr>
          <a:xfrm flipH="1">
            <a:off x="2570160" y="3198812"/>
            <a:ext cx="215903" cy="1"/>
          </a:xfrm>
          <a:prstGeom prst="line">
            <a:avLst/>
          </a:prstGeom>
          <a:ln w="34925">
            <a:solidFill>
              <a:srgbClr val="FF0000"/>
            </a:solidFill>
            <a:round/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66" name="Shape 66"/>
          <p:cNvSpPr/>
          <p:nvPr/>
        </p:nvSpPr>
        <p:spPr>
          <a:xfrm>
            <a:off x="2124075" y="3505200"/>
            <a:ext cx="576263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00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000">
                <a:solidFill>
                  <a:srgbClr val="FF0000"/>
                </a:solidFill>
              </a:rPr>
              <a:t>XBP-1</a:t>
            </a:r>
          </a:p>
        </p:txBody>
      </p:sp>
      <p:sp>
        <p:nvSpPr>
          <p:cNvPr id="67" name="Shape 67"/>
          <p:cNvSpPr/>
          <p:nvPr/>
        </p:nvSpPr>
        <p:spPr>
          <a:xfrm flipH="1">
            <a:off x="5297487" y="5103812"/>
            <a:ext cx="215903" cy="1"/>
          </a:xfrm>
          <a:prstGeom prst="line">
            <a:avLst/>
          </a:prstGeom>
          <a:ln w="34925">
            <a:solidFill>
              <a:srgbClr val="FF0000"/>
            </a:solidFill>
            <a:round/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68" name="Shape 68"/>
          <p:cNvSpPr/>
          <p:nvPr/>
        </p:nvSpPr>
        <p:spPr>
          <a:xfrm>
            <a:off x="4740275" y="5383212"/>
            <a:ext cx="647700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00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000">
                <a:solidFill>
                  <a:srgbClr val="FF0000"/>
                </a:solidFill>
              </a:rPr>
              <a:t>P-eIF2α</a:t>
            </a:r>
          </a:p>
        </p:txBody>
      </p:sp>
      <p:pic>
        <p:nvPicPr>
          <p:cNvPr id="69" name="image19.png"/>
          <p:cNvPicPr/>
          <p:nvPr/>
        </p:nvPicPr>
        <p:blipFill>
          <a:blip r:embed="rId5">
            <a:extLst/>
          </a:blip>
          <a:srcRect l="17686" r="22807" b="66853"/>
          <a:stretch>
            <a:fillRect/>
          </a:stretch>
        </p:blipFill>
        <p:spPr>
          <a:xfrm>
            <a:off x="3276598" y="1928810"/>
            <a:ext cx="2536828" cy="1944690"/>
          </a:xfrm>
          <a:prstGeom prst="rect">
            <a:avLst/>
          </a:prstGeom>
          <a:ln w="12700">
            <a:miter lim="400000"/>
          </a:ln>
        </p:spPr>
      </p:pic>
      <p:sp>
        <p:nvSpPr>
          <p:cNvPr id="70" name="Shape 70"/>
          <p:cNvSpPr/>
          <p:nvPr/>
        </p:nvSpPr>
        <p:spPr>
          <a:xfrm flipH="1">
            <a:off x="5340350" y="3062287"/>
            <a:ext cx="215900" cy="1"/>
          </a:xfrm>
          <a:prstGeom prst="line">
            <a:avLst/>
          </a:prstGeom>
          <a:ln w="34925">
            <a:solidFill>
              <a:srgbClr val="FF0000"/>
            </a:solidFill>
            <a:round/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71" name="Shape 71"/>
          <p:cNvSpPr/>
          <p:nvPr/>
        </p:nvSpPr>
        <p:spPr>
          <a:xfrm>
            <a:off x="4860925" y="3390900"/>
            <a:ext cx="647700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00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000">
                <a:solidFill>
                  <a:srgbClr val="FF0000"/>
                </a:solidFill>
              </a:rPr>
              <a:t>T-eIF2α</a:t>
            </a:r>
          </a:p>
        </p:txBody>
      </p:sp>
      <p:sp>
        <p:nvSpPr>
          <p:cNvPr id="72" name="Shape 72"/>
          <p:cNvSpPr/>
          <p:nvPr/>
        </p:nvSpPr>
        <p:spPr>
          <a:xfrm>
            <a:off x="2051050" y="5378450"/>
            <a:ext cx="649290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00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000">
                <a:solidFill>
                  <a:srgbClr val="FF0000"/>
                </a:solidFill>
              </a:rPr>
              <a:t>GAPDH</a:t>
            </a:r>
          </a:p>
        </p:txBody>
      </p:sp>
      <p:sp>
        <p:nvSpPr>
          <p:cNvPr id="73" name="Shape 73"/>
          <p:cNvSpPr/>
          <p:nvPr/>
        </p:nvSpPr>
        <p:spPr>
          <a:xfrm>
            <a:off x="2713035" y="2792410"/>
            <a:ext cx="647703" cy="2014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80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800">
                <a:solidFill>
                  <a:srgbClr val="FF0000"/>
                </a:solidFill>
              </a:rPr>
              <a:t>Spliced</a:t>
            </a:r>
          </a:p>
        </p:txBody>
      </p:sp>
      <p:sp>
        <p:nvSpPr>
          <p:cNvPr id="74" name="Shape 74"/>
          <p:cNvSpPr/>
          <p:nvPr/>
        </p:nvSpPr>
        <p:spPr>
          <a:xfrm>
            <a:off x="2713035" y="3081335"/>
            <a:ext cx="720728" cy="2014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80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800">
                <a:solidFill>
                  <a:srgbClr val="FF0000"/>
                </a:solidFill>
              </a:rPr>
              <a:t>Unspliced</a:t>
            </a:r>
          </a:p>
        </p:txBody>
      </p:sp>
      <p:sp>
        <p:nvSpPr>
          <p:cNvPr id="75" name="Shape 75"/>
          <p:cNvSpPr/>
          <p:nvPr/>
        </p:nvSpPr>
        <p:spPr>
          <a:xfrm>
            <a:off x="978271" y="2784088"/>
            <a:ext cx="1433489" cy="212864"/>
          </a:xfrm>
          <a:prstGeom prst="rect">
            <a:avLst/>
          </a:prstGeom>
          <a:ln w="12700">
            <a:solidFill/>
          </a:ln>
        </p:spPr>
        <p:txBody>
          <a:bodyPr lIns="0" tIns="0" rIns="0" bIns="0"/>
          <a:lstStyle/>
          <a:p>
            <a:pPr lvl="0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6" name="Shape 76"/>
          <p:cNvSpPr/>
          <p:nvPr/>
        </p:nvSpPr>
        <p:spPr>
          <a:xfrm>
            <a:off x="944435" y="3113632"/>
            <a:ext cx="1467326" cy="171352"/>
          </a:xfrm>
          <a:prstGeom prst="rect">
            <a:avLst/>
          </a:prstGeom>
          <a:ln w="12700">
            <a:solidFill/>
          </a:ln>
        </p:spPr>
        <p:txBody>
          <a:bodyPr lIns="0" tIns="0" rIns="0" bIns="0"/>
          <a:lstStyle/>
          <a:p>
            <a:pPr lvl="0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7" name="Shape 77"/>
          <p:cNvSpPr/>
          <p:nvPr/>
        </p:nvSpPr>
        <p:spPr>
          <a:xfrm>
            <a:off x="3779912" y="3033082"/>
            <a:ext cx="1368152" cy="179893"/>
          </a:xfrm>
          <a:prstGeom prst="rect">
            <a:avLst/>
          </a:prstGeom>
          <a:ln w="12700">
            <a:solidFill/>
          </a:ln>
        </p:spPr>
        <p:txBody>
          <a:bodyPr lIns="0" tIns="0" rIns="0" bIns="0"/>
          <a:lstStyle/>
          <a:p>
            <a:pPr lvl="0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8" name="Shape 78"/>
          <p:cNvSpPr/>
          <p:nvPr/>
        </p:nvSpPr>
        <p:spPr>
          <a:xfrm>
            <a:off x="6499340" y="2594404"/>
            <a:ext cx="1385028" cy="186523"/>
          </a:xfrm>
          <a:prstGeom prst="rect">
            <a:avLst/>
          </a:prstGeom>
          <a:ln w="12700">
            <a:solidFill/>
          </a:ln>
        </p:spPr>
        <p:txBody>
          <a:bodyPr lIns="0" tIns="0" rIns="0" bIns="0"/>
          <a:lstStyle/>
          <a:p>
            <a:pPr lvl="0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9" name="Shape 79"/>
          <p:cNvSpPr/>
          <p:nvPr/>
        </p:nvSpPr>
        <p:spPr>
          <a:xfrm>
            <a:off x="3721656" y="5057742"/>
            <a:ext cx="1354400" cy="171458"/>
          </a:xfrm>
          <a:prstGeom prst="rect">
            <a:avLst/>
          </a:prstGeom>
          <a:ln w="12700">
            <a:solidFill/>
          </a:ln>
        </p:spPr>
        <p:txBody>
          <a:bodyPr lIns="0" tIns="0" rIns="0" bIns="0"/>
          <a:lstStyle/>
          <a:p>
            <a:pPr lvl="0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0" name="Shape 80"/>
          <p:cNvSpPr/>
          <p:nvPr/>
        </p:nvSpPr>
        <p:spPr>
          <a:xfrm>
            <a:off x="6510463" y="4377594"/>
            <a:ext cx="1373905" cy="203534"/>
          </a:xfrm>
          <a:prstGeom prst="rect">
            <a:avLst/>
          </a:prstGeom>
          <a:ln w="12700">
            <a:solidFill/>
          </a:ln>
        </p:spPr>
        <p:txBody>
          <a:bodyPr lIns="0" tIns="0" rIns="0" bIns="0"/>
          <a:lstStyle/>
          <a:p>
            <a:pPr lvl="0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1" name="Shape 81"/>
          <p:cNvSpPr/>
          <p:nvPr/>
        </p:nvSpPr>
        <p:spPr>
          <a:xfrm>
            <a:off x="947307" y="5028355"/>
            <a:ext cx="1392445" cy="272853"/>
          </a:xfrm>
          <a:prstGeom prst="rect">
            <a:avLst/>
          </a:prstGeom>
          <a:ln w="12700">
            <a:solidFill/>
          </a:ln>
        </p:spPr>
        <p:txBody>
          <a:bodyPr lIns="0" tIns="0" rIns="0" bIns="0"/>
          <a:lstStyle/>
          <a:p>
            <a:pPr lvl="0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9" name="Shape 67"/>
          <p:cNvSpPr/>
          <p:nvPr/>
        </p:nvSpPr>
        <p:spPr>
          <a:xfrm flipH="1">
            <a:off x="2627784" y="5120190"/>
            <a:ext cx="215903" cy="1"/>
          </a:xfrm>
          <a:prstGeom prst="line">
            <a:avLst/>
          </a:prstGeom>
          <a:ln w="34925">
            <a:solidFill>
              <a:srgbClr val="FF0000"/>
            </a:solidFill>
            <a:round/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</p:spTree>
  </p:cSld>
  <p:clrMapOvr>
    <a:masterClrMapping/>
  </p:clrMapOvr>
  <p:transition xmlns:p14="http://schemas.microsoft.com/office/powerpoint/2010/main" spd="med"/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8F8F8F"/>
      </a:accent3>
      <a:accent4>
        <a:srgbClr val="707070"/>
      </a:accent4>
      <a:accent5>
        <a:srgbClr val="B2C0D9"/>
      </a:accent5>
      <a:accent6>
        <a:srgbClr val="AE4846"/>
      </a:accent6>
      <a:hlink>
        <a:srgbClr val="0000FF"/>
      </a:hlink>
      <a:folHlink>
        <a:srgbClr val="FF00FF"/>
      </a:folHlink>
    </a:clrScheme>
    <a:fontScheme name="Default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venir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venir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8F8F8F"/>
      </a:accent3>
      <a:accent4>
        <a:srgbClr val="707070"/>
      </a:accent4>
      <a:accent5>
        <a:srgbClr val="B2C0D9"/>
      </a:accent5>
      <a:accent6>
        <a:srgbClr val="AE4846"/>
      </a:accent6>
      <a:hlink>
        <a:srgbClr val="0000FF"/>
      </a:hlink>
      <a:folHlink>
        <a:srgbClr val="FF00FF"/>
      </a:folHlink>
    </a:clrScheme>
    <a:fontScheme name="Default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venir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venir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</Words>
  <Application>Microsoft Macintosh PowerPoint</Application>
  <PresentationFormat>On-screen Show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Default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Margrethe Storm</dc:creator>
  <cp:lastModifiedBy>Fahri Saatcioglu</cp:lastModifiedBy>
  <cp:revision>1</cp:revision>
  <dcterms:modified xsi:type="dcterms:W3CDTF">2015-03-05T15:49:22Z</dcterms:modified>
</cp:coreProperties>
</file>