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4" d="100"/>
          <a:sy n="84" d="100"/>
        </p:scale>
        <p:origin x="-3368" y="-10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9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69798-2E0F-994E-AD4D-BBF51164D235}" type="datetimeFigureOut">
              <a:rPr lang="en-US" smtClean="0"/>
              <a:t>10/01/18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048CE-E434-2C4E-A506-9265C8C4F3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62283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69798-2E0F-994E-AD4D-BBF51164D235}" type="datetimeFigureOut">
              <a:rPr lang="en-US" smtClean="0"/>
              <a:t>10/01/18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048CE-E434-2C4E-A506-9265C8C4F3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00936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529167"/>
            <a:ext cx="1157288" cy="112691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6" y="529167"/>
            <a:ext cx="3357563" cy="112691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69798-2E0F-994E-AD4D-BBF51164D235}" type="datetimeFigureOut">
              <a:rPr lang="en-US" smtClean="0"/>
              <a:t>10/01/18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048CE-E434-2C4E-A506-9265C8C4F3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53962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69798-2E0F-994E-AD4D-BBF51164D235}" type="datetimeFigureOut">
              <a:rPr lang="en-US" smtClean="0"/>
              <a:t>10/01/18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048CE-E434-2C4E-A506-9265C8C4F3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20410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9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20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69798-2E0F-994E-AD4D-BBF51164D235}" type="datetimeFigureOut">
              <a:rPr lang="en-US" smtClean="0"/>
              <a:t>10/01/18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048CE-E434-2C4E-A506-9265C8C4F3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80988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2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2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69798-2E0F-994E-AD4D-BBF51164D235}" type="datetimeFigureOut">
              <a:rPr lang="en-US" smtClean="0"/>
              <a:t>10/01/18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048CE-E434-2C4E-A506-9265C8C4F3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52240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1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1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0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0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69798-2E0F-994E-AD4D-BBF51164D235}" type="datetimeFigureOut">
              <a:rPr lang="en-US" smtClean="0"/>
              <a:t>10/01/18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048CE-E434-2C4E-A506-9265C8C4F3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21479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69798-2E0F-994E-AD4D-BBF51164D235}" type="datetimeFigureOut">
              <a:rPr lang="en-US" smtClean="0"/>
              <a:t>10/01/18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048CE-E434-2C4E-A506-9265C8C4F3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61617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69798-2E0F-994E-AD4D-BBF51164D235}" type="datetimeFigureOut">
              <a:rPr lang="en-US" smtClean="0"/>
              <a:t>10/01/18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048CE-E434-2C4E-A506-9265C8C4F3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06270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1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8" y="364069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1" y="1913469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69798-2E0F-994E-AD4D-BBF51164D235}" type="datetimeFigureOut">
              <a:rPr lang="en-US" smtClean="0"/>
              <a:t>10/01/18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048CE-E434-2C4E-A506-9265C8C4F3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15784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69798-2E0F-994E-AD4D-BBF51164D235}" type="datetimeFigureOut">
              <a:rPr lang="en-US" smtClean="0"/>
              <a:t>10/01/18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048CE-E434-2C4E-A506-9265C8C4F3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0419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2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6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F69798-2E0F-994E-AD4D-BBF51164D235}" type="datetimeFigureOut">
              <a:rPr lang="en-US" smtClean="0"/>
              <a:t>10/01/18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6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6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E048CE-E434-2C4E-A506-9265C8C4F3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60505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2931756" y="64724"/>
            <a:ext cx="8648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Helvetica"/>
                <a:cs typeface="Helvetica"/>
              </a:rPr>
              <a:t>H1975</a:t>
            </a:r>
            <a:endParaRPr lang="en-US" b="1" dirty="0">
              <a:latin typeface="Helvetica"/>
              <a:cs typeface="Helvetica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1601081" y="5106011"/>
            <a:ext cx="3502290" cy="2835707"/>
            <a:chOff x="5255981" y="3526627"/>
            <a:chExt cx="3502290" cy="3072015"/>
          </a:xfrm>
        </p:grpSpPr>
        <p:pic>
          <p:nvPicPr>
            <p:cNvPr id="22" name="Picture 21" descr="6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19743" y="3995650"/>
              <a:ext cx="1938528" cy="2602992"/>
            </a:xfrm>
            <a:prstGeom prst="rect">
              <a:avLst/>
            </a:prstGeom>
          </p:spPr>
        </p:pic>
        <p:pic>
          <p:nvPicPr>
            <p:cNvPr id="23" name="Picture 22" descr="5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55981" y="3989496"/>
              <a:ext cx="1335024" cy="2535936"/>
            </a:xfrm>
            <a:prstGeom prst="rect">
              <a:avLst/>
            </a:prstGeom>
          </p:spPr>
        </p:pic>
        <p:sp>
          <p:nvSpPr>
            <p:cNvPr id="24" name="TextBox 23"/>
            <p:cNvSpPr txBox="1"/>
            <p:nvPr/>
          </p:nvSpPr>
          <p:spPr>
            <a:xfrm>
              <a:off x="6192144" y="4656756"/>
              <a:ext cx="27449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FFFFFF"/>
                  </a:solidFill>
                  <a:latin typeface="Helvetica"/>
                  <a:cs typeface="Helvetica"/>
                </a:rPr>
                <a:t>*</a:t>
              </a:r>
              <a:endParaRPr lang="en-US" dirty="0">
                <a:solidFill>
                  <a:srgbClr val="FFFFFF"/>
                </a:solidFill>
                <a:latin typeface="Helvetica"/>
                <a:cs typeface="Helvetica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6374455" y="3526627"/>
              <a:ext cx="110833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latin typeface="Helvetica"/>
                  <a:cs typeface="Helvetica"/>
                </a:rPr>
                <a:t>SREBP1</a:t>
              </a:r>
              <a:endParaRPr lang="en-US" b="1" dirty="0">
                <a:latin typeface="Helvetica"/>
                <a:cs typeface="Helvetica"/>
              </a:endParaRPr>
            </a:p>
          </p:txBody>
        </p:sp>
      </p:grpSp>
      <p:cxnSp>
        <p:nvCxnSpPr>
          <p:cNvPr id="27" name="Straight Connector 26"/>
          <p:cNvCxnSpPr/>
          <p:nvPr/>
        </p:nvCxnSpPr>
        <p:spPr>
          <a:xfrm>
            <a:off x="1914900" y="6490128"/>
            <a:ext cx="435653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3525693" y="7353501"/>
            <a:ext cx="758666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-1" y="-11549"/>
            <a:ext cx="20811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Helvetica"/>
                <a:cs typeface="Helvetica"/>
              </a:rPr>
              <a:t>Source Data Fig 2D</a:t>
            </a:r>
            <a:endParaRPr lang="en-US" sz="1600" dirty="0">
              <a:latin typeface="Helvetica"/>
              <a:cs typeface="Helvetica"/>
            </a:endParaRPr>
          </a:p>
        </p:txBody>
      </p:sp>
      <p:grpSp>
        <p:nvGrpSpPr>
          <p:cNvPr id="39" name="Group 38"/>
          <p:cNvGrpSpPr/>
          <p:nvPr/>
        </p:nvGrpSpPr>
        <p:grpSpPr>
          <a:xfrm>
            <a:off x="83876" y="506477"/>
            <a:ext cx="3601310" cy="4165441"/>
            <a:chOff x="83875" y="125314"/>
            <a:chExt cx="3601310" cy="4512561"/>
          </a:xfrm>
        </p:grpSpPr>
        <p:grpSp>
          <p:nvGrpSpPr>
            <p:cNvPr id="2" name="Group 1"/>
            <p:cNvGrpSpPr/>
            <p:nvPr/>
          </p:nvGrpSpPr>
          <p:grpSpPr>
            <a:xfrm>
              <a:off x="83875" y="125314"/>
              <a:ext cx="3150764" cy="4512561"/>
              <a:chOff x="267465" y="-953766"/>
              <a:chExt cx="2696809" cy="4271548"/>
            </a:xfrm>
          </p:grpSpPr>
          <p:pic>
            <p:nvPicPr>
              <p:cNvPr id="3" name="Picture 2" descr="2.png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10962" y="641638"/>
                <a:ext cx="1353312" cy="2676144"/>
              </a:xfrm>
              <a:prstGeom prst="rect">
                <a:avLst/>
              </a:prstGeom>
            </p:spPr>
          </p:pic>
          <p:pic>
            <p:nvPicPr>
              <p:cNvPr id="4" name="Picture 3" descr="Untitled.png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67465" y="688094"/>
                <a:ext cx="1219200" cy="2194560"/>
              </a:xfrm>
              <a:prstGeom prst="rect">
                <a:avLst/>
              </a:prstGeom>
            </p:spPr>
          </p:pic>
          <p:sp>
            <p:nvSpPr>
              <p:cNvPr id="5" name="TextBox 4"/>
              <p:cNvSpPr txBox="1"/>
              <p:nvPr/>
            </p:nvSpPr>
            <p:spPr>
              <a:xfrm>
                <a:off x="871128" y="-953766"/>
                <a:ext cx="1585459" cy="37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Helvetica"/>
                    <a:cs typeface="Helvetica"/>
                  </a:rPr>
                  <a:t>EGFR (170kDa)</a:t>
                </a:r>
                <a:endParaRPr lang="en-US" b="1" dirty="0">
                  <a:latin typeface="Helvetica"/>
                  <a:cs typeface="Helvetica"/>
                </a:endParaRPr>
              </a:p>
            </p:txBody>
          </p:sp>
        </p:grpSp>
        <p:cxnSp>
          <p:nvCxnSpPr>
            <p:cNvPr id="17" name="Straight Connector 16"/>
            <p:cNvCxnSpPr/>
            <p:nvPr/>
          </p:nvCxnSpPr>
          <p:spPr>
            <a:xfrm>
              <a:off x="255784" y="2593793"/>
              <a:ext cx="808674" cy="0"/>
            </a:xfrm>
            <a:prstGeom prst="line">
              <a:avLst/>
            </a:prstGeom>
            <a:ln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1849940" y="2695354"/>
              <a:ext cx="1109175" cy="0"/>
            </a:xfrm>
            <a:prstGeom prst="line">
              <a:avLst/>
            </a:prstGeom>
            <a:ln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TextBox 31"/>
            <p:cNvSpPr txBox="1"/>
            <p:nvPr/>
          </p:nvSpPr>
          <p:spPr>
            <a:xfrm rot="19220282">
              <a:off x="177500" y="969491"/>
              <a:ext cx="180153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Control = vehicle</a:t>
              </a:r>
              <a:endParaRPr lang="en-US" dirty="0"/>
            </a:p>
          </p:txBody>
        </p:sp>
        <p:grpSp>
          <p:nvGrpSpPr>
            <p:cNvPr id="38" name="Group 37"/>
            <p:cNvGrpSpPr/>
            <p:nvPr/>
          </p:nvGrpSpPr>
          <p:grpSpPr>
            <a:xfrm>
              <a:off x="727814" y="1058823"/>
              <a:ext cx="2957371" cy="519846"/>
              <a:chOff x="727814" y="1058823"/>
              <a:chExt cx="2957371" cy="519846"/>
            </a:xfrm>
          </p:grpSpPr>
          <p:sp>
            <p:nvSpPr>
              <p:cNvPr id="33" name="TextBox 32"/>
              <p:cNvSpPr txBox="1"/>
              <p:nvPr/>
            </p:nvSpPr>
            <p:spPr>
              <a:xfrm rot="19214414">
                <a:off x="727814" y="1178560"/>
                <a:ext cx="991452" cy="4001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err="1" smtClean="0"/>
                  <a:t>Gefitinib</a:t>
                </a:r>
                <a:r>
                  <a:rPr lang="en-US" dirty="0" smtClean="0"/>
                  <a:t> </a:t>
                </a:r>
                <a:endParaRPr lang="en-US" dirty="0"/>
              </a:p>
            </p:txBody>
          </p:sp>
          <p:sp>
            <p:nvSpPr>
              <p:cNvPr id="34" name="TextBox 33"/>
              <p:cNvSpPr txBox="1"/>
              <p:nvPr/>
            </p:nvSpPr>
            <p:spPr>
              <a:xfrm rot="19212928">
                <a:off x="1818750" y="1058823"/>
                <a:ext cx="1123888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untreated</a:t>
                </a:r>
                <a:endParaRPr lang="en-US" dirty="0"/>
              </a:p>
            </p:txBody>
          </p:sp>
          <p:sp>
            <p:nvSpPr>
              <p:cNvPr id="36" name="TextBox 35"/>
              <p:cNvSpPr txBox="1"/>
              <p:nvPr/>
            </p:nvSpPr>
            <p:spPr>
              <a:xfrm rot="19175551">
                <a:off x="2216629" y="1062876"/>
                <a:ext cx="1158378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scrambled</a:t>
                </a:r>
                <a:endParaRPr lang="en-US" dirty="0"/>
              </a:p>
            </p:txBody>
          </p:sp>
          <p:sp>
            <p:nvSpPr>
              <p:cNvPr id="37" name="TextBox 36"/>
              <p:cNvSpPr txBox="1"/>
              <p:nvPr/>
            </p:nvSpPr>
            <p:spPr>
              <a:xfrm rot="19091908">
                <a:off x="2672881" y="1128542"/>
                <a:ext cx="1012304" cy="4001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EGFRi#1i</a:t>
                </a:r>
                <a:endParaRPr lang="en-US" dirty="0"/>
              </a:p>
            </p:txBody>
          </p:sp>
        </p:grpSp>
      </p:grpSp>
      <p:grpSp>
        <p:nvGrpSpPr>
          <p:cNvPr id="7" name="Group 6"/>
          <p:cNvGrpSpPr/>
          <p:nvPr/>
        </p:nvGrpSpPr>
        <p:grpSpPr>
          <a:xfrm>
            <a:off x="3525692" y="524241"/>
            <a:ext cx="2975400" cy="3916513"/>
            <a:chOff x="4899031" y="-1059219"/>
            <a:chExt cx="2975400" cy="4242889"/>
          </a:xfrm>
        </p:grpSpPr>
        <p:sp>
          <p:nvSpPr>
            <p:cNvPr id="8" name="TextBox 7"/>
            <p:cNvSpPr txBox="1"/>
            <p:nvPr/>
          </p:nvSpPr>
          <p:spPr>
            <a:xfrm>
              <a:off x="4899031" y="2053171"/>
              <a:ext cx="27449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FFFFFF"/>
                  </a:solidFill>
                  <a:latin typeface="Helvetica"/>
                  <a:cs typeface="Helvetica"/>
                </a:rPr>
                <a:t>*</a:t>
              </a:r>
              <a:endParaRPr lang="en-US" dirty="0">
                <a:solidFill>
                  <a:srgbClr val="FFFFFF"/>
                </a:solidFill>
                <a:latin typeface="Helvetica"/>
                <a:cs typeface="Helvetica"/>
              </a:endParaRPr>
            </a:p>
          </p:txBody>
        </p:sp>
        <p:pic>
          <p:nvPicPr>
            <p:cNvPr id="9" name="Picture 8" descr="3.pn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30847" y="641638"/>
              <a:ext cx="1243584" cy="2542032"/>
            </a:xfrm>
            <a:prstGeom prst="rect">
              <a:avLst/>
            </a:prstGeom>
          </p:spPr>
        </p:pic>
        <p:pic>
          <p:nvPicPr>
            <p:cNvPr id="13" name="Picture 12" descr="2.png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76007" y="629037"/>
              <a:ext cx="1286256" cy="1621536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/>
          </p:nvSpPr>
          <p:spPr>
            <a:xfrm>
              <a:off x="5545059" y="-1059219"/>
              <a:ext cx="182686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latin typeface="Helvetica"/>
                  <a:cs typeface="Helvetica"/>
                </a:rPr>
                <a:t>FASN (270kDa)</a:t>
              </a:r>
              <a:endParaRPr lang="en-US" b="1" dirty="0">
                <a:latin typeface="Helvetica"/>
                <a:cs typeface="Helvetica"/>
              </a:endParaRPr>
            </a:p>
          </p:txBody>
        </p:sp>
      </p:grpSp>
      <p:cxnSp>
        <p:nvCxnSpPr>
          <p:cNvPr id="19" name="Straight Connector 18"/>
          <p:cNvCxnSpPr/>
          <p:nvPr/>
        </p:nvCxnSpPr>
        <p:spPr>
          <a:xfrm>
            <a:off x="4284359" y="2793604"/>
            <a:ext cx="435653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465231" y="2949875"/>
            <a:ext cx="677069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 rot="19220282">
            <a:off x="3944435" y="1285716"/>
            <a:ext cx="18015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Control = vehicle</a:t>
            </a:r>
            <a:endParaRPr lang="en-US" dirty="0"/>
          </a:p>
        </p:txBody>
      </p:sp>
      <p:sp>
        <p:nvSpPr>
          <p:cNvPr id="43" name="TextBox 42"/>
          <p:cNvSpPr txBox="1"/>
          <p:nvPr/>
        </p:nvSpPr>
        <p:spPr>
          <a:xfrm rot="19214414">
            <a:off x="4422217" y="1480554"/>
            <a:ext cx="9914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Gefitinib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4" name="TextBox 43"/>
          <p:cNvSpPr txBox="1"/>
          <p:nvPr/>
        </p:nvSpPr>
        <p:spPr>
          <a:xfrm rot="19175551">
            <a:off x="5486943" y="1446524"/>
            <a:ext cx="1158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scrambled</a:t>
            </a:r>
            <a:endParaRPr lang="en-US" dirty="0"/>
          </a:p>
        </p:txBody>
      </p:sp>
      <p:sp>
        <p:nvSpPr>
          <p:cNvPr id="45" name="TextBox 44"/>
          <p:cNvSpPr txBox="1"/>
          <p:nvPr/>
        </p:nvSpPr>
        <p:spPr>
          <a:xfrm rot="19091908">
            <a:off x="5915864" y="1466624"/>
            <a:ext cx="10123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EGFRi#1i</a:t>
            </a:r>
            <a:endParaRPr lang="en-US" dirty="0"/>
          </a:p>
        </p:txBody>
      </p:sp>
      <p:sp>
        <p:nvSpPr>
          <p:cNvPr id="46" name="TextBox 45"/>
          <p:cNvSpPr txBox="1"/>
          <p:nvPr/>
        </p:nvSpPr>
        <p:spPr>
          <a:xfrm rot="19212928">
            <a:off x="5264806" y="1419759"/>
            <a:ext cx="11238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untreated</a:t>
            </a:r>
            <a:endParaRPr lang="en-US" dirty="0"/>
          </a:p>
        </p:txBody>
      </p:sp>
      <p:sp>
        <p:nvSpPr>
          <p:cNvPr id="50" name="TextBox 49"/>
          <p:cNvSpPr txBox="1"/>
          <p:nvPr/>
        </p:nvSpPr>
        <p:spPr>
          <a:xfrm rot="19220282">
            <a:off x="369070" y="8280339"/>
            <a:ext cx="18015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Control = vehicle</a:t>
            </a:r>
            <a:endParaRPr lang="en-US" dirty="0"/>
          </a:p>
        </p:txBody>
      </p:sp>
      <p:sp>
        <p:nvSpPr>
          <p:cNvPr id="51" name="TextBox 50"/>
          <p:cNvSpPr txBox="1"/>
          <p:nvPr/>
        </p:nvSpPr>
        <p:spPr>
          <a:xfrm rot="19214414">
            <a:off x="1451718" y="8049346"/>
            <a:ext cx="9914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Gefitinib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2" name="TextBox 51"/>
          <p:cNvSpPr txBox="1"/>
          <p:nvPr/>
        </p:nvSpPr>
        <p:spPr>
          <a:xfrm rot="19175551">
            <a:off x="2964344" y="8205959"/>
            <a:ext cx="1158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scrambled</a:t>
            </a:r>
            <a:endParaRPr lang="en-US" dirty="0"/>
          </a:p>
        </p:txBody>
      </p:sp>
      <p:sp>
        <p:nvSpPr>
          <p:cNvPr id="53" name="TextBox 52"/>
          <p:cNvSpPr txBox="1"/>
          <p:nvPr/>
        </p:nvSpPr>
        <p:spPr>
          <a:xfrm rot="19091908">
            <a:off x="3489485" y="8172768"/>
            <a:ext cx="10123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EGFRi#1i</a:t>
            </a:r>
            <a:endParaRPr lang="en-US" dirty="0"/>
          </a:p>
        </p:txBody>
      </p:sp>
      <p:sp>
        <p:nvSpPr>
          <p:cNvPr id="54" name="TextBox 53"/>
          <p:cNvSpPr txBox="1"/>
          <p:nvPr/>
        </p:nvSpPr>
        <p:spPr>
          <a:xfrm rot="19212928">
            <a:off x="2626743" y="8196956"/>
            <a:ext cx="11238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untreated</a:t>
            </a:r>
            <a:endParaRPr lang="en-US" dirty="0"/>
          </a:p>
        </p:txBody>
      </p:sp>
      <p:sp>
        <p:nvSpPr>
          <p:cNvPr id="56" name="TextBox 55"/>
          <p:cNvSpPr txBox="1"/>
          <p:nvPr/>
        </p:nvSpPr>
        <p:spPr>
          <a:xfrm>
            <a:off x="723846" y="5872164"/>
            <a:ext cx="9802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Helvetica"/>
                <a:cs typeface="Helvetica"/>
              </a:rPr>
              <a:t>125kDa</a:t>
            </a:r>
            <a:endParaRPr lang="en-US" dirty="0">
              <a:latin typeface="Helvetica"/>
              <a:cs typeface="Helvetica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789153" y="6149207"/>
            <a:ext cx="8519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Helvetica"/>
                <a:cs typeface="Helvetica"/>
              </a:rPr>
              <a:t>68kDa</a:t>
            </a:r>
            <a:endParaRPr lang="en-US" dirty="0">
              <a:latin typeface="Helvetica"/>
              <a:cs typeface="Helvetica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5082686" y="6630805"/>
            <a:ext cx="9802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Helvetica"/>
                <a:cs typeface="Helvetica"/>
              </a:rPr>
              <a:t>125kDa</a:t>
            </a:r>
            <a:endParaRPr lang="en-US" dirty="0">
              <a:latin typeface="Helvetica"/>
              <a:cs typeface="Helvetica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5147993" y="6907848"/>
            <a:ext cx="8519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Helvetica"/>
                <a:cs typeface="Helvetica"/>
              </a:rPr>
              <a:t>68kDa</a:t>
            </a:r>
            <a:endParaRPr lang="en-US" dirty="0"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35432339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47</Words>
  <Application>Microsoft Macintosh PowerPoint</Application>
  <PresentationFormat>On-screen Show (4:3)</PresentationFormat>
  <Paragraphs>26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EMBO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Meryl Schneider</dc:creator>
  <cp:lastModifiedBy>Meryl Schneider</cp:lastModifiedBy>
  <cp:revision>2</cp:revision>
  <dcterms:created xsi:type="dcterms:W3CDTF">2018-01-10T07:48:34Z</dcterms:created>
  <dcterms:modified xsi:type="dcterms:W3CDTF">2018-01-10T08:03:13Z</dcterms:modified>
</cp:coreProperties>
</file>