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-3368" y="-10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1F759-F4EB-C346-A8F9-C894936F3CBD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645CC-1D41-6243-BC82-17E641B68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846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1F759-F4EB-C346-A8F9-C894936F3CBD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645CC-1D41-6243-BC82-17E641B68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647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529167"/>
            <a:ext cx="1157288" cy="112691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6" y="529167"/>
            <a:ext cx="3357563" cy="11269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1F759-F4EB-C346-A8F9-C894936F3CBD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645CC-1D41-6243-BC82-17E641B68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968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1F759-F4EB-C346-A8F9-C894936F3CBD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645CC-1D41-6243-BC82-17E641B68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831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9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1F759-F4EB-C346-A8F9-C894936F3CBD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645CC-1D41-6243-BC82-17E641B68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100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1F759-F4EB-C346-A8F9-C894936F3CBD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645CC-1D41-6243-BC82-17E641B68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193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1F759-F4EB-C346-A8F9-C894936F3CBD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645CC-1D41-6243-BC82-17E641B68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703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1F759-F4EB-C346-A8F9-C894936F3CBD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645CC-1D41-6243-BC82-17E641B68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885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1F759-F4EB-C346-A8F9-C894936F3CBD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645CC-1D41-6243-BC82-17E641B68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935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1F759-F4EB-C346-A8F9-C894936F3CBD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645CC-1D41-6243-BC82-17E641B68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412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1F759-F4EB-C346-A8F9-C894936F3CBD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645CC-1D41-6243-BC82-17E641B68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111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1F759-F4EB-C346-A8F9-C894936F3CBD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4645CC-1D41-6243-BC82-17E641B68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959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3884"/>
            <a:ext cx="23472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Helvetica"/>
                <a:cs typeface="Helvetica"/>
              </a:rPr>
              <a:t>Source Data Fig 4C</a:t>
            </a:r>
            <a:endParaRPr lang="en-US" sz="1600" dirty="0">
              <a:latin typeface="Helvetica"/>
              <a:cs typeface="Helvetica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1" y="-266380"/>
            <a:ext cx="6827143" cy="9157316"/>
            <a:chOff x="0" y="-288579"/>
            <a:chExt cx="6827143" cy="9920426"/>
          </a:xfrm>
        </p:grpSpPr>
        <p:pic>
          <p:nvPicPr>
            <p:cNvPr id="3" name="Picture 2" descr="Untitled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3283" y="1459887"/>
              <a:ext cx="3449140" cy="1890394"/>
            </a:xfrm>
            <a:prstGeom prst="rect">
              <a:avLst/>
            </a:prstGeom>
          </p:spPr>
        </p:pic>
        <p:pic>
          <p:nvPicPr>
            <p:cNvPr id="4" name="Picture 3" descr="1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3282" y="3588694"/>
              <a:ext cx="3426945" cy="1466337"/>
            </a:xfrm>
            <a:prstGeom prst="rect">
              <a:avLst/>
            </a:prstGeom>
          </p:spPr>
        </p:pic>
        <p:pic>
          <p:nvPicPr>
            <p:cNvPr id="5" name="Picture 4" descr="2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3283" y="5374815"/>
              <a:ext cx="3426944" cy="1491050"/>
            </a:xfrm>
            <a:prstGeom prst="rect">
              <a:avLst/>
            </a:prstGeom>
          </p:spPr>
        </p:pic>
        <p:pic>
          <p:nvPicPr>
            <p:cNvPr id="6" name="Picture 5" descr="3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0488" y="7025810"/>
              <a:ext cx="4483212" cy="197154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046375" y="2014410"/>
              <a:ext cx="1686091" cy="7001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err="1" smtClean="0">
                  <a:latin typeface="Helvetica"/>
                  <a:cs typeface="Helvetica"/>
                </a:rPr>
                <a:t>tGFP</a:t>
              </a:r>
              <a:r>
                <a:rPr lang="en-US" dirty="0" smtClean="0">
                  <a:latin typeface="Helvetica"/>
                  <a:cs typeface="Helvetica"/>
                </a:rPr>
                <a:t> </a:t>
              </a:r>
              <a:r>
                <a:rPr lang="mr-IN" dirty="0" smtClean="0">
                  <a:latin typeface="Helvetica"/>
                  <a:cs typeface="Helvetica"/>
                </a:rPr>
                <a:t>–</a:t>
              </a:r>
              <a:endParaRPr lang="en-US" dirty="0" smtClean="0">
                <a:latin typeface="Helvetica"/>
                <a:cs typeface="Helvetica"/>
              </a:endParaRPr>
            </a:p>
            <a:p>
              <a:pPr algn="ctr"/>
              <a:r>
                <a:rPr lang="en-US" dirty="0" smtClean="0">
                  <a:latin typeface="Helvetica"/>
                  <a:cs typeface="Helvetica"/>
                </a:rPr>
                <a:t>loading control</a:t>
              </a:r>
              <a:endParaRPr lang="en-US" dirty="0">
                <a:latin typeface="Helvetica"/>
                <a:cs typeface="Helvetica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911234" y="3996532"/>
              <a:ext cx="1915909" cy="7001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err="1" smtClean="0">
                  <a:latin typeface="Helvetica"/>
                  <a:cs typeface="Helvetica"/>
                </a:rPr>
                <a:t>Palmitoylated</a:t>
              </a:r>
              <a:r>
                <a:rPr lang="en-US" dirty="0" smtClean="0">
                  <a:latin typeface="Helvetica"/>
                  <a:cs typeface="Helvetica"/>
                </a:rPr>
                <a:t> </a:t>
              </a:r>
            </a:p>
            <a:p>
              <a:pPr algn="ctr"/>
              <a:r>
                <a:rPr lang="en-US" dirty="0" smtClean="0">
                  <a:latin typeface="Helvetica"/>
                  <a:cs typeface="Helvetica"/>
                </a:rPr>
                <a:t>EGFR (PC-9GR)</a:t>
              </a:r>
              <a:endParaRPr lang="en-US" dirty="0">
                <a:latin typeface="Helvetica"/>
                <a:cs typeface="Helvetica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911233" y="5681234"/>
              <a:ext cx="1788095" cy="7001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err="1" smtClean="0">
                  <a:latin typeface="Helvetica"/>
                  <a:cs typeface="Helvetica"/>
                </a:rPr>
                <a:t>Palmitoylated</a:t>
              </a:r>
              <a:endParaRPr lang="en-US" dirty="0" smtClean="0">
                <a:latin typeface="Helvetica"/>
                <a:cs typeface="Helvetica"/>
              </a:endParaRPr>
            </a:p>
            <a:p>
              <a:pPr algn="ctr"/>
              <a:r>
                <a:rPr lang="en-US" dirty="0" smtClean="0">
                  <a:latin typeface="Helvetica"/>
                  <a:cs typeface="Helvetica"/>
                </a:rPr>
                <a:t> EGFR (H1975)</a:t>
              </a:r>
              <a:endParaRPr lang="en-US" dirty="0">
                <a:latin typeface="Helvetica"/>
                <a:cs typeface="Helvetica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987433" y="7688417"/>
              <a:ext cx="1723962" cy="7001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>
                  <a:latin typeface="Helvetica"/>
                  <a:cs typeface="Helvetica"/>
                </a:rPr>
                <a:t>Palmitoylated</a:t>
              </a:r>
              <a:r>
                <a:rPr lang="en-US" dirty="0" smtClean="0">
                  <a:latin typeface="Helvetica"/>
                  <a:cs typeface="Helvetica"/>
                </a:rPr>
                <a:t> </a:t>
              </a:r>
            </a:p>
            <a:p>
              <a:r>
                <a:rPr lang="en-US" dirty="0" smtClean="0">
                  <a:latin typeface="Helvetica"/>
                  <a:cs typeface="Helvetica"/>
                </a:rPr>
                <a:t>EGFR (H1703)</a:t>
              </a:r>
              <a:endParaRPr lang="en-US" dirty="0">
                <a:latin typeface="Helvetica"/>
                <a:cs typeface="Helvetica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41040" y="8193451"/>
              <a:ext cx="723500" cy="5001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>
                  <a:latin typeface="Helvetica"/>
                  <a:cs typeface="Helvetica"/>
                </a:rPr>
                <a:t>Positive </a:t>
              </a:r>
            </a:p>
            <a:p>
              <a:pPr algn="ctr"/>
              <a:r>
                <a:rPr lang="en-US" sz="1200" dirty="0" smtClean="0">
                  <a:latin typeface="Helvetica"/>
                  <a:cs typeface="Helvetica"/>
                </a:rPr>
                <a:t>control</a:t>
              </a:r>
              <a:endParaRPr lang="en-US" sz="1200" dirty="0">
                <a:latin typeface="Helvetica"/>
                <a:cs typeface="Helvetica"/>
              </a:endParaRPr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>
              <a:off x="545908" y="8177203"/>
              <a:ext cx="476429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Group 17"/>
            <p:cNvGrpSpPr/>
            <p:nvPr/>
          </p:nvGrpSpPr>
          <p:grpSpPr>
            <a:xfrm>
              <a:off x="2339332" y="-288579"/>
              <a:ext cx="1412680" cy="2026890"/>
              <a:chOff x="2339332" y="-288579"/>
              <a:chExt cx="1412680" cy="2026890"/>
            </a:xfrm>
          </p:grpSpPr>
          <p:sp>
            <p:nvSpPr>
              <p:cNvPr id="13" name="TextBox 12"/>
              <p:cNvSpPr txBox="1"/>
              <p:nvPr/>
            </p:nvSpPr>
            <p:spPr>
              <a:xfrm rot="18877041">
                <a:off x="2036535" y="926577"/>
                <a:ext cx="91337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latin typeface="Helvetica"/>
                    <a:cs typeface="Helvetica"/>
                  </a:rPr>
                  <a:t>No DNA</a:t>
                </a:r>
                <a:endParaRPr lang="en-US" sz="1400" dirty="0">
                  <a:latin typeface="Helvetica"/>
                  <a:cs typeface="Helvetica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 rot="18877041">
                <a:off x="2182210" y="697977"/>
                <a:ext cx="156182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latin typeface="Helvetica"/>
                    <a:cs typeface="Helvetica"/>
                  </a:rPr>
                  <a:t>EGFR wild-type</a:t>
                </a:r>
                <a:endParaRPr lang="en-US" sz="1400" dirty="0">
                  <a:latin typeface="Helvetica"/>
                  <a:cs typeface="Helvetica"/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 rot="18877041">
                <a:off x="2396765" y="647178"/>
                <a:ext cx="176771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latin typeface="Helvetica"/>
                    <a:cs typeface="Helvetica"/>
                  </a:rPr>
                  <a:t>EGFR del746-750</a:t>
                </a:r>
                <a:endParaRPr lang="en-US" sz="1400" dirty="0">
                  <a:latin typeface="Helvetica"/>
                  <a:cs typeface="Helvetica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 rot="18877041">
                <a:off x="2584679" y="570977"/>
                <a:ext cx="202689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tabLst>
                    <a:tab pos="1257300" algn="l"/>
                  </a:tabLst>
                </a:pPr>
                <a:r>
                  <a:rPr lang="en-US" sz="1400" dirty="0" smtClean="0">
                    <a:latin typeface="Helvetica"/>
                    <a:cs typeface="Helvetica"/>
                  </a:rPr>
                  <a:t>EGFR L858R/T790M</a:t>
                </a:r>
                <a:endParaRPr lang="en-US" sz="1400" dirty="0">
                  <a:latin typeface="Helvetica"/>
                  <a:cs typeface="Helvetica"/>
                </a:endParaRPr>
              </a:p>
            </p:txBody>
          </p:sp>
        </p:grpSp>
        <p:grpSp>
          <p:nvGrpSpPr>
            <p:cNvPr id="19" name="Group 18"/>
            <p:cNvGrpSpPr/>
            <p:nvPr/>
          </p:nvGrpSpPr>
          <p:grpSpPr>
            <a:xfrm>
              <a:off x="3672832" y="-263179"/>
              <a:ext cx="1412680" cy="2026890"/>
              <a:chOff x="2339332" y="-288579"/>
              <a:chExt cx="1412680" cy="2026890"/>
            </a:xfrm>
          </p:grpSpPr>
          <p:sp>
            <p:nvSpPr>
              <p:cNvPr id="20" name="TextBox 19"/>
              <p:cNvSpPr txBox="1"/>
              <p:nvPr/>
            </p:nvSpPr>
            <p:spPr>
              <a:xfrm rot="18877041">
                <a:off x="2036535" y="926577"/>
                <a:ext cx="91337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latin typeface="Helvetica"/>
                    <a:cs typeface="Helvetica"/>
                  </a:rPr>
                  <a:t>No DNA</a:t>
                </a:r>
                <a:endParaRPr lang="en-US" sz="1400" dirty="0">
                  <a:latin typeface="Helvetica"/>
                  <a:cs typeface="Helvetica"/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 rot="18877041">
                <a:off x="2182210" y="697977"/>
                <a:ext cx="156182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latin typeface="Helvetica"/>
                    <a:cs typeface="Helvetica"/>
                  </a:rPr>
                  <a:t>EGFR wild-type</a:t>
                </a:r>
                <a:endParaRPr lang="en-US" sz="1400" dirty="0">
                  <a:latin typeface="Helvetica"/>
                  <a:cs typeface="Helvetica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 rot="18877041">
                <a:off x="2396765" y="647178"/>
                <a:ext cx="176771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latin typeface="Helvetica"/>
                    <a:cs typeface="Helvetica"/>
                  </a:rPr>
                  <a:t>EGFR del746-750</a:t>
                </a:r>
                <a:endParaRPr lang="en-US" sz="1400" dirty="0">
                  <a:latin typeface="Helvetica"/>
                  <a:cs typeface="Helvetica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 rot="18877041">
                <a:off x="2584679" y="570977"/>
                <a:ext cx="202689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tabLst>
                    <a:tab pos="1257300" algn="l"/>
                  </a:tabLst>
                </a:pPr>
                <a:r>
                  <a:rPr lang="en-US" sz="1400" dirty="0" smtClean="0">
                    <a:latin typeface="Helvetica"/>
                    <a:cs typeface="Helvetica"/>
                  </a:rPr>
                  <a:t>EGFR L858R/T790M</a:t>
                </a:r>
                <a:endParaRPr lang="en-US" sz="1400" dirty="0">
                  <a:latin typeface="Helvetica"/>
                  <a:cs typeface="Helvetica"/>
                </a:endParaRPr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2126080" y="9231737"/>
              <a:ext cx="77448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Helvetica"/>
                  <a:cs typeface="Helvetica"/>
                </a:rPr>
                <a:t>HAM-</a:t>
              </a:r>
              <a:endParaRPr lang="en-US" dirty="0">
                <a:latin typeface="Helvetica"/>
                <a:cs typeface="Helvetica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525408" y="9212492"/>
              <a:ext cx="83241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Helvetica"/>
                  <a:cs typeface="Helvetica"/>
                </a:rPr>
                <a:t>HAM+</a:t>
              </a:r>
              <a:endParaRPr lang="en-US" dirty="0">
                <a:latin typeface="Helvetica"/>
                <a:cs typeface="Helvetica"/>
              </a:endParaRPr>
            </a:p>
          </p:txBody>
        </p:sp>
        <p:cxnSp>
          <p:nvCxnSpPr>
            <p:cNvPr id="27" name="Straight Connector 26"/>
            <p:cNvCxnSpPr/>
            <p:nvPr/>
          </p:nvCxnSpPr>
          <p:spPr>
            <a:xfrm>
              <a:off x="1981720" y="9161926"/>
              <a:ext cx="1028994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3448432" y="9162014"/>
              <a:ext cx="1028994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2126080" y="2270827"/>
              <a:ext cx="1049143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3428283" y="2270827"/>
              <a:ext cx="1049143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2165709" y="4443878"/>
              <a:ext cx="1049143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3467912" y="4443878"/>
              <a:ext cx="1049143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2165709" y="6464529"/>
              <a:ext cx="1049143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3467912" y="6464529"/>
              <a:ext cx="1049143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2106836" y="8334748"/>
              <a:ext cx="1049143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3409039" y="8334748"/>
              <a:ext cx="1049143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/>
            <p:cNvSpPr txBox="1"/>
            <p:nvPr/>
          </p:nvSpPr>
          <p:spPr>
            <a:xfrm>
              <a:off x="545908" y="2086162"/>
              <a:ext cx="9802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Helvetica"/>
                  <a:cs typeface="Helvetica"/>
                </a:rPr>
                <a:t>197kDa</a:t>
              </a:r>
              <a:endParaRPr lang="en-US" dirty="0">
                <a:latin typeface="Helvetica"/>
                <a:cs typeface="Helvetica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403827" y="4259213"/>
              <a:ext cx="9802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Helvetica"/>
                  <a:cs typeface="Helvetica"/>
                </a:rPr>
                <a:t>197kDa</a:t>
              </a:r>
              <a:endParaRPr lang="en-US" dirty="0">
                <a:latin typeface="Helvetica"/>
                <a:cs typeface="Helvetica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74393" y="6142898"/>
              <a:ext cx="9802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Helvetica"/>
                  <a:cs typeface="Helvetica"/>
                </a:rPr>
                <a:t>197kDa</a:t>
              </a:r>
              <a:endParaRPr lang="en-US" dirty="0">
                <a:latin typeface="Helvetica"/>
                <a:cs typeface="Helvetica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0" y="7794851"/>
              <a:ext cx="9802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Helvetica"/>
                  <a:cs typeface="Helvetica"/>
                </a:rPr>
                <a:t>197kDa</a:t>
              </a:r>
              <a:endParaRPr lang="en-US" dirty="0">
                <a:latin typeface="Helvetica"/>
                <a:cs typeface="Helvetic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36601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</Words>
  <Application>Microsoft Macintosh PowerPoint</Application>
  <PresentationFormat>On-screen Show (4:3)</PresentationFormat>
  <Paragraphs>25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EMBO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Meryl Schneider</dc:creator>
  <cp:lastModifiedBy>Meryl Schneider</cp:lastModifiedBy>
  <cp:revision>3</cp:revision>
  <dcterms:created xsi:type="dcterms:W3CDTF">2018-01-10T07:51:34Z</dcterms:created>
  <dcterms:modified xsi:type="dcterms:W3CDTF">2018-01-10T08:04:56Z</dcterms:modified>
</cp:coreProperties>
</file>