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16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131753-2EE0-489F-867B-3148473E7B2E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33CD27-CF84-4903-A1F5-7A710CE455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1121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Growth</a:t>
            </a:r>
            <a:r>
              <a:rPr lang="en-US" baseline="0" dirty="0" smtClean="0"/>
              <a:t> defects</a:t>
            </a:r>
          </a:p>
          <a:p>
            <a:endParaRPr lang="en-US" baseline="0" dirty="0" smtClean="0"/>
          </a:p>
          <a:p>
            <a:r>
              <a:rPr lang="en-US" dirty="0" smtClean="0"/>
              <a:t>Every cross is done in </a:t>
            </a:r>
            <a:r>
              <a:rPr lang="en-US" dirty="0" err="1" smtClean="0"/>
              <a:t>cuadruplicate</a:t>
            </a:r>
            <a:r>
              <a:rPr lang="en-US" dirty="0" smtClean="0"/>
              <a:t>.</a:t>
            </a:r>
            <a:r>
              <a:rPr lang="en-US" baseline="0" dirty="0" smtClean="0"/>
              <a:t>  A gene and a deletion of ar-v7 </a:t>
            </a:r>
          </a:p>
          <a:p>
            <a:endParaRPr lang="en-US" baseline="0" dirty="0" smtClean="0"/>
          </a:p>
          <a:p>
            <a:r>
              <a:rPr lang="en-US" baseline="0" dirty="0" smtClean="0"/>
              <a:t>Called gene Z, A DELETION OF Z (</a:t>
            </a:r>
            <a:r>
              <a:rPr lang="en-US" baseline="0" dirty="0" err="1" smtClean="0"/>
              <a:t>theya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ctually</a:t>
            </a:r>
            <a:r>
              <a:rPr lang="en-US" baseline="0" dirty="0" smtClean="0"/>
              <a:t> crossed it w 6000 thousand gene deletions)  is crossed with ARV7.  They are crossed and seeded randomly for germination in </a:t>
            </a:r>
            <a:r>
              <a:rPr lang="en-US" baseline="0" dirty="0" err="1" smtClean="0"/>
              <a:t>cuadruplicate</a:t>
            </a:r>
            <a:r>
              <a:rPr lang="en-US" baseline="0" dirty="0" smtClean="0"/>
              <a:t>, then they get split in +T and –T (four of each). And the stats come from comparing them.</a:t>
            </a:r>
          </a:p>
          <a:p>
            <a:endParaRPr lang="en-US" baseline="0" dirty="0" smtClean="0"/>
          </a:p>
          <a:p>
            <a:r>
              <a:rPr lang="en-US" baseline="0" dirty="0" smtClean="0"/>
              <a:t>If for the situation, two colonies grow a lot and two grow very little, those are discarded.  According to a threshold. The list of genes that are in RED, Baseline (non red genes, strict way of looking)( is that from the </a:t>
            </a:r>
            <a:r>
              <a:rPr lang="en-US" baseline="0" dirty="0" err="1" smtClean="0"/>
              <a:t>cuadruplicates</a:t>
            </a:r>
            <a:r>
              <a:rPr lang="en-US" baseline="0" dirty="0" smtClean="0"/>
              <a:t>, 3 or 4 are similar, one is different. If two are big and two small, they don’t call it, genes are in red or get thrown away. </a:t>
            </a:r>
          </a:p>
          <a:p>
            <a:r>
              <a:rPr lang="en-US" baseline="0" dirty="0" smtClean="0"/>
              <a:t>There is two sets of stats, </a:t>
            </a:r>
          </a:p>
          <a:p>
            <a:r>
              <a:rPr lang="en-US" baseline="0" dirty="0" smtClean="0"/>
              <a:t>If it </a:t>
            </a:r>
            <a:r>
              <a:rPr lang="en-US" baseline="0" dirty="0" err="1" smtClean="0"/>
              <a:t>pases</a:t>
            </a:r>
            <a:r>
              <a:rPr lang="en-US" baseline="0" dirty="0" smtClean="0"/>
              <a:t>, they get an average of + t and – t (it was already normalized) . This were they do non parametric comparison of 4 from t+ and 4 from t- group. </a:t>
            </a:r>
          </a:p>
          <a:p>
            <a:r>
              <a:rPr lang="en-US" baseline="0" dirty="0" smtClean="0"/>
              <a:t>Script runs on R.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Ribosomal genes come up a lot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9D49-43BB-4B93-B023-6AF123E80A8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921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Growth enhancement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9D49-43BB-4B93-B023-6AF123E80A8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430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CEA76-4FC1-4536-9873-477CB6082B35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585F4-DAAA-4BD0-B9CF-8A117C736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023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CEA76-4FC1-4536-9873-477CB6082B35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585F4-DAAA-4BD0-B9CF-8A117C736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815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CEA76-4FC1-4536-9873-477CB6082B35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585F4-DAAA-4BD0-B9CF-8A117C736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822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CEA76-4FC1-4536-9873-477CB6082B35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585F4-DAAA-4BD0-B9CF-8A117C736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222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CEA76-4FC1-4536-9873-477CB6082B35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585F4-DAAA-4BD0-B9CF-8A117C736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779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CEA76-4FC1-4536-9873-477CB6082B35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585F4-DAAA-4BD0-B9CF-8A117C736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653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CEA76-4FC1-4536-9873-477CB6082B35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585F4-DAAA-4BD0-B9CF-8A117C736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917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CEA76-4FC1-4536-9873-477CB6082B35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585F4-DAAA-4BD0-B9CF-8A117C736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462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CEA76-4FC1-4536-9873-477CB6082B35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585F4-DAAA-4BD0-B9CF-8A117C736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383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CEA76-4FC1-4536-9873-477CB6082B35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585F4-DAAA-4BD0-B9CF-8A117C736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217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CEA76-4FC1-4536-9873-477CB6082B35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0585F4-DAAA-4BD0-B9CF-8A117C736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441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CCEA76-4FC1-4536-9873-477CB6082B35}" type="datetimeFigureOut">
              <a:rPr lang="en-US" smtClean="0"/>
              <a:t>7/11/2018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0585F4-DAAA-4BD0-B9CF-8A117C736C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891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24251" y="0"/>
            <a:ext cx="5143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Table 1: ARV7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pombe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GD ‘Hits’</a:t>
            </a:r>
          </a:p>
        </p:txBody>
      </p:sp>
      <p:graphicFrame>
        <p:nvGraphicFramePr>
          <p:cNvPr id="3" name="Table 2"/>
          <p:cNvGraphicFramePr>
            <a:graphicFrameLocks noGrp="1" noChangeAspect="1"/>
          </p:cNvGraphicFramePr>
          <p:nvPr>
            <p:extLst/>
          </p:nvPr>
        </p:nvGraphicFramePr>
        <p:xfrm>
          <a:off x="3713894" y="455500"/>
          <a:ext cx="4851759" cy="5892693"/>
        </p:xfrm>
        <a:graphic>
          <a:graphicData uri="http://schemas.openxmlformats.org/drawingml/2006/table">
            <a:tbl>
              <a:tblPr/>
              <a:tblGrid>
                <a:gridCol w="334244">
                  <a:extLst>
                    <a:ext uri="{9D8B030D-6E8A-4147-A177-3AD203B41FA5}">
                      <a16:colId xmlns="" xmlns:a16="http://schemas.microsoft.com/office/drawing/2014/main" val="2316744131"/>
                    </a:ext>
                  </a:extLst>
                </a:gridCol>
                <a:gridCol w="903503">
                  <a:extLst>
                    <a:ext uri="{9D8B030D-6E8A-4147-A177-3AD203B41FA5}">
                      <a16:colId xmlns="" xmlns:a16="http://schemas.microsoft.com/office/drawing/2014/main" val="1681272769"/>
                    </a:ext>
                  </a:extLst>
                </a:gridCol>
                <a:gridCol w="903503">
                  <a:extLst>
                    <a:ext uri="{9D8B030D-6E8A-4147-A177-3AD203B41FA5}">
                      <a16:colId xmlns="" xmlns:a16="http://schemas.microsoft.com/office/drawing/2014/main" val="1477990639"/>
                    </a:ext>
                  </a:extLst>
                </a:gridCol>
                <a:gridCol w="903503">
                  <a:extLst>
                    <a:ext uri="{9D8B030D-6E8A-4147-A177-3AD203B41FA5}">
                      <a16:colId xmlns="" xmlns:a16="http://schemas.microsoft.com/office/drawing/2014/main" val="586966795"/>
                    </a:ext>
                  </a:extLst>
                </a:gridCol>
                <a:gridCol w="903503">
                  <a:extLst>
                    <a:ext uri="{9D8B030D-6E8A-4147-A177-3AD203B41FA5}">
                      <a16:colId xmlns="" xmlns:a16="http://schemas.microsoft.com/office/drawing/2014/main" val="3744700723"/>
                    </a:ext>
                  </a:extLst>
                </a:gridCol>
                <a:gridCol w="903503">
                  <a:extLst>
                    <a:ext uri="{9D8B030D-6E8A-4147-A177-3AD203B41FA5}">
                      <a16:colId xmlns="" xmlns:a16="http://schemas.microsoft.com/office/drawing/2014/main" val="1617779061"/>
                    </a:ext>
                  </a:extLst>
                </a:gridCol>
              </a:tblGrid>
              <a:tr h="115543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Wildtype GD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60061786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SPCC613.06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SPAC2E12.03c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SPBC713.07c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98094633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SPAC1486.10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SPAC1805.01c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SPBC15D4.01c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45341729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SPBC365.03c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SPBC1921.07c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SPAC1A6.07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1086155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SPAC23H4.10c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SPAC977.07c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SPBC25D12.06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78446375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SPBP8B7.18c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SPAC17G6.15c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SPAC30.04c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91190990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SPCC1620.14c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SPBC21C3.12c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SPAC22A12.16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5425762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SPCC1739.12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SPBC15D4.09c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SPAC1805.03c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36810455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SPCC11E10.04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SPBC21H7.03c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SPAC139.03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20340933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SPBC21B10.03c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SPCC1529.01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SPBC409.18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7548097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SPCC162.11c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SPBC776.02c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SPBC19G7.01c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78059718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SPAC144.08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SPBC428.03c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SPAC22F3.10c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32597609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SPCC23B6.02c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SPAC1F3.03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56316691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SPBC713.08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SPCC1840.08c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88654217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SPAC222.05c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SPAC19E9.03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90617640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SPBC800.04c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SPAPB2B4.02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63479825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SPAC1782.06c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SPAC4F10.08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35684609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SPBC725.11c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SPAC1B1.04c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73676417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SPBC582.06c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SPBC3E7.06c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70923136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SPBC106.17c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SPBC660.10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07399411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SPBC23E6.09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SPCC1259.02c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97506890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SPAC23H4.12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SPCC4G3.15c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30200256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SPAC1F7.09c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SPBC56F2.09c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27572829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SPBC776.17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SPBC14C8.09c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4101013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SPBC21C3.15c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SPBC12C2.01c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5105943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SPAC31F12.01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SPAC22G7.04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2211983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SPBC11B10.02c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SPAC4F10.04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06837452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SPAC4A8.03c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SPBC27.08c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94780727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SPAC17A5.02c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SPBC25D12.02c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92246196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SPAC25B8.13c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SPBC1271.12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53935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SPAC1006.09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SPAC16C9.06c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22481596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SPBC11C11.09c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SPBC1685.09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80642884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SPBC776.06c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SPBC11C11.02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31704460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SPCC24B10.19c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SPAP7G5.06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57277456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SPBC1105.05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SPBC1D7.04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826391087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SPAC144.04c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SPAC1565.01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80244941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SPAC15E1.10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SPCC63.02c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77075607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SPBC29A3.02c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SPAC12B10.03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98413141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SPAC343.10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SPBC1921.01c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84414542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SPAC3G9.05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SPAC25B8.18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88713925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SPBC3E7.16c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SPBC1604.04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53067520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SPBC17A3.02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SPAC16.03c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49762335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SPAC30C2.07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SPAC17H9.19c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13390267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SPBC31F10.15c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SPBC2G5.06c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15270555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SPAC23A1.17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SPAPB24D3.10c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03766152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SPAC110.01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SPCC1259.13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55887455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SPBC725.03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SPAC4H3.02c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44378139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SPCC1259.01c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SPAC3G6.03c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65782389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SPBC83.03c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SPBC25B2.06c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33843860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SPAC19A8.08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SPAC17H9.10c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98840524"/>
                  </a:ext>
                </a:extLst>
              </a:tr>
              <a:tr h="1155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SPBC405.07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SPAC1F5.05c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07414280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500" y="6431174"/>
            <a:ext cx="3429000" cy="21515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457808" y="6676223"/>
            <a:ext cx="3276385" cy="1386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50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‘Hits’ in red are the additional ‘hits’ identified without replicate exclusion.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DA6C-2BB5-4BB2-8CE3-BFF804525E1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689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24250" y="0"/>
            <a:ext cx="5143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Table 2: ARV7 </a:t>
            </a:r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pombe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GE ‘Hits’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500" y="6431174"/>
            <a:ext cx="3429000" cy="21515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457808" y="6676223"/>
            <a:ext cx="3276385" cy="1386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50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‘Hits’ in red are the additional ‘hits’ identified without replicate exclusion.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3837878" y="468475"/>
          <a:ext cx="4516241" cy="5842356"/>
        </p:xfrm>
        <a:graphic>
          <a:graphicData uri="http://schemas.openxmlformats.org/drawingml/2006/table">
            <a:tbl>
              <a:tblPr/>
              <a:tblGrid>
                <a:gridCol w="311131">
                  <a:extLst>
                    <a:ext uri="{9D8B030D-6E8A-4147-A177-3AD203B41FA5}">
                      <a16:colId xmlns="" xmlns:a16="http://schemas.microsoft.com/office/drawing/2014/main" val="2715809577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3731849404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2549789326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2135675596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412118513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3335296127"/>
                    </a:ext>
                  </a:extLst>
                </a:gridCol>
              </a:tblGrid>
              <a:tr h="114556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Wildtype GE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8710280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SPAC1556.05c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SPBC14C8.03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SPAC4D7.14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79547726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SPAC24B11.05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SPAC3H1.03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SPAC6G10.06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95792091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SPBC1861.05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SPCC550.15c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SPBC56F2.15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02352397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SPBC577.02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SPAC7D4.14c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SPAC343.21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02851872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SPCC790.03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SPAC821.11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SPAC2G11.15c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97231934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SPCC1235.14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SPBC17A3.09c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SPBC106.12c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16634566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SPBC16H5.09c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SPBC839.05c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SPAC1071.02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49199820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SPCC736.08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SPAC17C9.02c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SPCC965.07c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3578526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SPAC19G12.06c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SPCC1672.06c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SPBC15D4.02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14970733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SPAC19B12.07c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SPBC418.01c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SPAC2E1P3.01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19134885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SPAC607.02c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SPAC3F10.12c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SPAP32A8.03c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57514098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SPAC17A5.07c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SPAC1783.02c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SPBP35G2.04c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52920213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SPBC14C8.05c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SPAC31A2.13c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SPAC890.03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27523498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SPCC1682.06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SPCC191.01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SPBC30D10.14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41858221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SPCC1259.10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SPAC19G12.11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SPBP8B7.22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00003994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SPAC24B11.09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SPAC4D7.11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SPAC15E1.03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20057290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SPAC644.06c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SPBC24C6.05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SPAPB17E12.03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27633629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SPCC1322.12c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SPBC12D12.06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SPAC23C11.02c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07594441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SPBC31F10.12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SPBC1773.15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SPAC14C4.14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44700807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SPBC1718.03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SPBC947.04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SPAC2G11.04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07470651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SPBC2G2.05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SPAC2G11.07c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SPAC29B12.06c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42403670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SPAC2C4.16c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SPAC19E9.02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SPBC146.10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26547598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SPAC23C4.17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SPBC16E9.03c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SPBC216.05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51300132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SPAC959.08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SPBC16A3.12c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SPBC354.09c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12595233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SPBC32H8.09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SPAC30D11.12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SPAPJ696.02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48351005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SPBC947.14c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SPBC1105.01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SPBC1773.06c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59735896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SPAC25B8.08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SPBC4C3.08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SPAPB21F2.03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41548217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SPAC3H5.13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SPAC8F11.03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SPAC19A8.16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68569668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SPAC11D3.10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SPAC3F10.19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SPAC167.04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52594604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SPBC11C11.07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SPAPB1A10.14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SPBPB21E7.11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14655692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SPAC29A4.18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SPACUNK4.12c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SPAC9.10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95224488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SPAC23A1.03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SPAC19B12.04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SPAC13D6.03c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54661370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SPBC3D6.09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SPAC1250.02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SPBC3E7.12c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55266644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SPAC1486.02c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SPAC16E8.12c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SPAC23H3.11c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48103421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SPCC1223.12c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SPBC460.04c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SPBC56F2.11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43651857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SPAC22F8.04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SPAC977.11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SPAC222.16c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02355458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SPBC13G1.03c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SPAC1002.06c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SPCC4E9.02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95785218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SPAC8C9.03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SPAC27D7.12c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SPCC736.04c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03347316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SPCC830.06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SPAC17G6.06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SPBC26H8.13c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7396957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SPBC649.02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SPAC8E11.02c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SPAC6B12.19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02699875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SPAC23H3.12c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SPAC890.05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SPCP25A2.02c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82998926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SPAC1952.02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SPAC26A3.04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SPCC364.03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53961148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SPAC23G3.02c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SPBC146.09c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SPCC1235.11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6370134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SPBC1105.19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SPAC19G12.05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SPBC25H2.16c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43030297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SPAC1565.07c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SPCC1223.06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34493934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SPBC3E7.09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SPAC521.05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09887033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SPCC4B3.17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SPCC1393.08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27072245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SPAC9G1.08c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SPAC4G8.07c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24816975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SPAC23C4.08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SPBC3H7.18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67151545"/>
                  </a:ext>
                </a:extLst>
              </a:tr>
              <a:tr h="1145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SPAC11G7.02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SPAC15E1.02c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9824168"/>
                  </a:ext>
                </a:extLst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DA6C-2BB5-4BB2-8CE3-BFF804525E1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685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24250" y="0"/>
            <a:ext cx="51435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Table 3: ARV7 </a:t>
            </a:r>
            <a:r>
              <a:rPr lang="en-US" sz="21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pombe</a:t>
            </a:r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 Essential ‘Hits’</a:t>
            </a: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@0.9 Confidence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0" y="6431174"/>
            <a:ext cx="3429000" cy="21515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457808" y="6676223"/>
            <a:ext cx="3276385" cy="1386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50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‘Hits’ in red are the additional ‘hits’ identified without replicate exclusion.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3837879" y="653146"/>
          <a:ext cx="4516246" cy="5664978"/>
        </p:xfrm>
        <a:graphic>
          <a:graphicData uri="http://schemas.openxmlformats.org/drawingml/2006/table">
            <a:tbl>
              <a:tblPr/>
              <a:tblGrid>
                <a:gridCol w="311131">
                  <a:extLst>
                    <a:ext uri="{9D8B030D-6E8A-4147-A177-3AD203B41FA5}">
                      <a16:colId xmlns="" xmlns:a16="http://schemas.microsoft.com/office/drawing/2014/main" val="675253356"/>
                    </a:ext>
                  </a:extLst>
                </a:gridCol>
                <a:gridCol w="841023">
                  <a:extLst>
                    <a:ext uri="{9D8B030D-6E8A-4147-A177-3AD203B41FA5}">
                      <a16:colId xmlns="" xmlns:a16="http://schemas.microsoft.com/office/drawing/2014/main" val="531161804"/>
                    </a:ext>
                  </a:extLst>
                </a:gridCol>
                <a:gridCol w="841023">
                  <a:extLst>
                    <a:ext uri="{9D8B030D-6E8A-4147-A177-3AD203B41FA5}">
                      <a16:colId xmlns="" xmlns:a16="http://schemas.microsoft.com/office/drawing/2014/main" val="1634265958"/>
                    </a:ext>
                  </a:extLst>
                </a:gridCol>
                <a:gridCol w="841023">
                  <a:extLst>
                    <a:ext uri="{9D8B030D-6E8A-4147-A177-3AD203B41FA5}">
                      <a16:colId xmlns="" xmlns:a16="http://schemas.microsoft.com/office/drawing/2014/main" val="3286578805"/>
                    </a:ext>
                  </a:extLst>
                </a:gridCol>
                <a:gridCol w="841023">
                  <a:extLst>
                    <a:ext uri="{9D8B030D-6E8A-4147-A177-3AD203B41FA5}">
                      <a16:colId xmlns="" xmlns:a16="http://schemas.microsoft.com/office/drawing/2014/main" val="2478224684"/>
                    </a:ext>
                  </a:extLst>
                </a:gridCol>
                <a:gridCol w="841023">
                  <a:extLst>
                    <a:ext uri="{9D8B030D-6E8A-4147-A177-3AD203B41FA5}">
                      <a16:colId xmlns="" xmlns:a16="http://schemas.microsoft.com/office/drawing/2014/main" val="897935788"/>
                    </a:ext>
                  </a:extLst>
                </a:gridCol>
              </a:tblGrid>
              <a:tr h="111078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Wildtype Essential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68597439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SPCC1795.11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627131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06587528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93546772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81860541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55843505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26330728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43529753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51735642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22125983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80159401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92282329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71728173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30020863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52183654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22087746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18693183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58373215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22144165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85636237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10233981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52509680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41811179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50700779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1946244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0528081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4566466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18935365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04118548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51856267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70161797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0502839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4124514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864598930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55874494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17854781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08965944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14219231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71853741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52220983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17701679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36643805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73639672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619693543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92170553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26004948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56363473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20195474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8755595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92512635"/>
                  </a:ext>
                </a:extLst>
              </a:tr>
              <a:tr h="111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09542438"/>
                  </a:ext>
                </a:extLst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DA6C-2BB5-4BB2-8CE3-BFF804525E1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49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24251" y="0"/>
            <a:ext cx="514349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Table 4: ARV7 </a:t>
            </a:r>
            <a:r>
              <a:rPr lang="en-US" sz="21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pombe</a:t>
            </a:r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 Essential ‘Hits’</a:t>
            </a: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@0.7 Confidence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0" y="6431174"/>
            <a:ext cx="3429000" cy="21515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457808" y="6676223"/>
            <a:ext cx="3276385" cy="1386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50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‘Hits’ in red are the additional ‘hits’ identified without replicate exclusion.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3837880" y="653173"/>
          <a:ext cx="4516240" cy="5656176"/>
        </p:xfrm>
        <a:graphic>
          <a:graphicData uri="http://schemas.openxmlformats.org/drawingml/2006/table">
            <a:tbl>
              <a:tblPr/>
              <a:tblGrid>
                <a:gridCol w="311130">
                  <a:extLst>
                    <a:ext uri="{9D8B030D-6E8A-4147-A177-3AD203B41FA5}">
                      <a16:colId xmlns="" xmlns:a16="http://schemas.microsoft.com/office/drawing/2014/main" val="941716492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3038133008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4258079016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770026350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3574260739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954910627"/>
                    </a:ext>
                  </a:extLst>
                </a:gridCol>
              </a:tblGrid>
              <a:tr h="115742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Wildtype Essential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280643803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SPBP23A10.08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1775963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SPBC13A2.01c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51731397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SPBC582.03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72438637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SPBC215.12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21596450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SPBP8B7.16c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8769246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SPAC637.12c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41707181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SPBC651.01c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06633271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SPBC12C2.10c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2969674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SPBC28F2.12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64531747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SPAC664.05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14534835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SPAC890.08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2675174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SPCC613.05c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00945182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SPAC664.06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50131023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SPBC29A3.04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19701204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SPCC18.14c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80194938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SPAC6F6.07c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11240919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SPCC576.08c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42604122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SPCC576.09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4384223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SPBC18E5.06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7382388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SPBC16G5.14c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93020964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SPBC23G7.05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57793953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SPAC9G1.13c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06146112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SPBC1A4.03c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28349381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SPCC1795.08c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81734788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SPBC25H2.13c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8561942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SPAC1F3.01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92303558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SPBP8B7.19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87491851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SPCC584.04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59087580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SPBC649.05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87892567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SPAC56E4.04c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8663522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SPAC24B11.11c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54050764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SPBC1604.06c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93151389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SPCC5E4.03c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50332082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SPCC16C4.18c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7958450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SPBC25H2.07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55177925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SPCC162.08c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79729175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SPCC1620.11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67217935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SPBC6B1.07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22574509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SPCC63.11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6168296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SPBP22H7.07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63486429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SPCP31B10.08c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29581439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SPBC21C3.05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1620016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SPCC576.05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22668344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SPCC1795.11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91656222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SPBC336.04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29861837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SPAC3A11.08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60425725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SPAC23H4.18c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12004403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SPCC1753.01c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28480222"/>
                  </a:ext>
                </a:extLst>
              </a:tr>
              <a:tr h="1107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32724715"/>
                  </a:ext>
                </a:extLst>
              </a:tr>
              <a:tr h="115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75974250"/>
                  </a:ext>
                </a:extLst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DA6C-2BB5-4BB2-8CE3-BFF804525E1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134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24250" y="200722"/>
            <a:ext cx="5143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Table 5: ARV7 Human GD ‘Hits’:</a:t>
            </a: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Identified from curated data via Pombase.org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0" y="6431174"/>
            <a:ext cx="3429000" cy="2151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457808" y="6676223"/>
            <a:ext cx="3276385" cy="1386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50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‘Hits’ in red are the additional ‘hits’ identified without replicate exclusion.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3837880" y="823985"/>
          <a:ext cx="4516240" cy="5642772"/>
        </p:xfrm>
        <a:graphic>
          <a:graphicData uri="http://schemas.openxmlformats.org/drawingml/2006/table">
            <a:tbl>
              <a:tblPr/>
              <a:tblGrid>
                <a:gridCol w="311130">
                  <a:extLst>
                    <a:ext uri="{9D8B030D-6E8A-4147-A177-3AD203B41FA5}">
                      <a16:colId xmlns="" xmlns:a16="http://schemas.microsoft.com/office/drawing/2014/main" val="3685989084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2552191813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45006482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617542599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69298900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2840505424"/>
                    </a:ext>
                  </a:extLst>
                </a:gridCol>
              </a:tblGrid>
              <a:tr h="112862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Wildtype GD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29576916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ENSG00000234801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ENSP00000360779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52719623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ENSP00000216027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ENSP00000361064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48440512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ENSP00000252505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ENSP00000363417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97144119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ENSP00000254846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ENSP00000364297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37689464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ENSP00000260803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ENSP00000370128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41521114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ENSP00000300408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ENSP00000370345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31063295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ENSP00000311401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ENSP00000379339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066589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ENSP00000321449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ENSP00000379804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77945630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ENSP00000328939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ENSP00000384278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3628976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ENSP00000341459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ENSP00000388231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21572570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ENSP00000343896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ENSP00000388496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97341562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ENSP00000345702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ENSP00000390715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28149969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ENSP00000346022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ENSP00000417160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180187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ENSP00000346027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ENSP00000419140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84689080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ENSP00000346155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ENSP00000450318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47158555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ENSP00000353643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ENSP00000453268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21824472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ENSP00000354598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ENSP00000462609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22783375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ENSP00000355886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ENSP00000468622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11621807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ENSP00000359345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ENSP00000335434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53605138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ENSP00000362648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ENSP00000366964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48523930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ENSP00000367203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ENSP00000419117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1399308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ENSP00000368850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ENSP00000421592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73520125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ENSP00000373806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ENSP00000462401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82988719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ENSP00000391524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ENSG00000244234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21841242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ENSP00000418082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ENSP00000264382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72630242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ENSP00000234111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ENSP00000282570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8201974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ENSP00000243997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ENSP00000355958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11711071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ENSP00000337180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ENSP00000370718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14082339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ENSP00000348708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ENSP00000434141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5382432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ENSP00000365777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ENSP00000454689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85097241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ENSP00000371324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ENSP00000455047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78054585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ENSP00000393241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ENSP00000460543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37660315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ENSP00000231706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ENSP00000205557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868917230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ENSP00000234040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ENSP00000229416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48431002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ENSP00000250101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ENSP00000233146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15854844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ENSP00000262803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ENSP00000260753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90049989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ENSP00000265174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ENSP00000301764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06895844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ENSP00000272433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ENSP00000340409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76109276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ENSP00000273666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ENSP00000357425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67019736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ENSP00000284202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ENSP00000359162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66567226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ENSP00000296220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ENSP00000359478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14246439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ENSP00000296805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ENSP00000363001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14867132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ENSP00000316114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ENSP00000382342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70867183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ENSP00000326031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ENSP00000422786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97467236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ENSP00000328570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ENSP00000422928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11446034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ENSP00000335084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ENSP00000434916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75196035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ENSP00000351885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ENSP00000453386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98072376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ENSP00000353698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ENSP00000455275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70095066"/>
                  </a:ext>
                </a:extLst>
              </a:tr>
              <a:tr h="1079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ENSP00000354436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13510883"/>
                  </a:ext>
                </a:extLst>
              </a:tr>
              <a:tr h="1128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ENSP00000356451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62624683"/>
                  </a:ext>
                </a:extLst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DA6C-2BB5-4BB2-8CE3-BFF804525E1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214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24250" y="200722"/>
            <a:ext cx="5143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Table 6: ARV7 Human GE ‘Hits’:</a:t>
            </a: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Identified from curated data via Pombase.org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0" y="6431174"/>
            <a:ext cx="3429000" cy="2151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457808" y="6676223"/>
            <a:ext cx="3276385" cy="1386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50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‘Hits’ in red are the additional ‘hits’ identified without replicate exclusion.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3837880" y="853869"/>
          <a:ext cx="4516240" cy="5641550"/>
        </p:xfrm>
        <a:graphic>
          <a:graphicData uri="http://schemas.openxmlformats.org/drawingml/2006/table">
            <a:tbl>
              <a:tblPr/>
              <a:tblGrid>
                <a:gridCol w="311130">
                  <a:extLst>
                    <a:ext uri="{9D8B030D-6E8A-4147-A177-3AD203B41FA5}">
                      <a16:colId xmlns="" xmlns:a16="http://schemas.microsoft.com/office/drawing/2014/main" val="2735706631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1806342311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3033268279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420745750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3709468303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1846840314"/>
                    </a:ext>
                  </a:extLst>
                </a:gridCol>
              </a:tblGrid>
              <a:tr h="112251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Wildtype GE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369975723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ENSP00000259791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ENSP00000378651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ENSP00000428982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24260308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ENSP00000264151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ENSP00000384974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ENSP00000435370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56153921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ENSP00000264670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ENSP00000400175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ENSP00000216014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87495895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ENSP00000287598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ENSP00000409239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ENSP00000258739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60838209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ENSP00000297012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ENSP00000412408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ENSP00000292363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04604267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ENSP00000310697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ENSP00000422455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ENSP00000329471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03522482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ENSP00000332194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ENSP00000437175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ENSP00000346012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57938556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ENSP00000332790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ENSP00000442318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ENSP00000404375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67095889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ENSP00000346027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ENSP00000446052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ENSP00000415326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27828095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ENSP00000347928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ENSP00000462116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ENSP00000421592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00968456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ENSP00000349873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ENSP00000466847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ENSP00000225873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34450471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ENSP00000352119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ENSP00000470972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ENSP00000273064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43190336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ENSP00000352627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ENSP00000215882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ENSP00000296674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28015888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ENSP00000354501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ENSP00000221485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ENSP00000369218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89247245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ENSP00000355656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ENSP00000222247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ENSP00000465477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13163329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ENSP00000356820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ENSP00000238983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ENSG00000134612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08624737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ENSP00000359027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ENSP00000244527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ENSP00000256442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89868875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ENSP00000360367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ENSP00000248975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ENSP00000256999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09793516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ENSP00000361828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ENSP00000252136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ENSP00000288207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24229007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ENSP00000363284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ENSP00000260129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ENSP00000291634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56470486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ENSP00000367573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ENSP00000262812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ENSP00000329213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14783944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ENSP00000367615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ENSP00000263160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ENSP00000348089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48354634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ENSP00000375730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ENSP00000264335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ENSP00000354223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42977148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ENSP00000377655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ENSP00000265081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ENSP00000365210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65119087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ENSP00000379888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ENSP00000265986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ENSP00000384276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73152924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ENSP00000386701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ENSP00000295720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ENSP00000393714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84316838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ENSP00000390279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ENSP00000297792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ENSP00000415885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70611286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ENSP00000398242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ENSP00000300161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ENSP00000418942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01921266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ENSP00000415747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ENSP00000306330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ENSP00000422553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889317011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ENSP00000424789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ENSP00000316909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ENSP00000431989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38235000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ENSP00000447001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ENSP00000318966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ENSP00000434225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89659402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ENSP00000447057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ENSP00000337354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ENSP00000437606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2723932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ENSP00000468190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ENSP00000340736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ENSP00000458553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39404651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ENSG00000101019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ENSP00000342778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ENSP00000463842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5370854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ENSP00000262507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ENSP00000348019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ENSP00000464297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37602285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ENSP00000265440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ENSP00000353677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54544262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ENSP00000265717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ENSP00000360031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85219378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ENSP00000272233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ENSP00000361007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24740980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ENSP00000295989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ENSP00000361435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53953707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ENSP00000310042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ENSP00000362030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82267032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ENSP00000345236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ENSP00000362645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45361641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ENSP00000346045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ENSP00000367137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47565692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ENSP00000348847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ENSP00000371267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55273792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ENSP00000349016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ENSP00000372426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92225600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ENSP00000356696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ENSP00000379287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39910109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ENSP00000357215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ENSP00000381786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24303900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ENSP00000360268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ENSP00000383900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33911713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ENSP00000363939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ENSP00000383901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73191474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ENSP00000371309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ENSP00000400759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14823984"/>
                  </a:ext>
                </a:extLst>
              </a:tr>
              <a:tr h="11225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ENSP00000377115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ENSP00000421855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11388443"/>
                  </a:ext>
                </a:extLst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DA6C-2BB5-4BB2-8CE3-BFF804525E1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667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24250" y="200722"/>
            <a:ext cx="51435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Table 7: ARV7 Human Essential ‘Hits’:</a:t>
            </a: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Identified from curated data via Pombase.org (From 0.9)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0" y="6431174"/>
            <a:ext cx="3429000" cy="2151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457808" y="6676223"/>
            <a:ext cx="3276385" cy="1386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50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‘Hits’ in red are the additional ‘hits’ identified without replicate exclusion.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3837880" y="853868"/>
          <a:ext cx="4516240" cy="5638152"/>
        </p:xfrm>
        <a:graphic>
          <a:graphicData uri="http://schemas.openxmlformats.org/drawingml/2006/table">
            <a:tbl>
              <a:tblPr/>
              <a:tblGrid>
                <a:gridCol w="311130">
                  <a:extLst>
                    <a:ext uri="{9D8B030D-6E8A-4147-A177-3AD203B41FA5}">
                      <a16:colId xmlns="" xmlns:a16="http://schemas.microsoft.com/office/drawing/2014/main" val="1119524225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3914578545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3640932482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3282545175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1036028663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1846966787"/>
                    </a:ext>
                  </a:extLst>
                </a:gridCol>
              </a:tblGrid>
              <a:tr h="108926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Wildtype Essential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73838632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ENSP00000353284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19636501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16100384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89290034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67612363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33474354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10219863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65016392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41885475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869161633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16292829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04957166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681458879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07912840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81515134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32981300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19602423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81002723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01586177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82088926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83869577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24459971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11289870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53820121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63844465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23258949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03779700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71102533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05104482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67291475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26286546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04582817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80788576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39488377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890291136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16097747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97797431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28348376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36561709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52784113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44517620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75601213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69559143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7663676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79552151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62559594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67450325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84121698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55530495"/>
                  </a:ext>
                </a:extLst>
              </a:tr>
              <a:tr h="106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61275213"/>
                  </a:ext>
                </a:extLst>
              </a:tr>
              <a:tr h="1089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23723674"/>
                  </a:ext>
                </a:extLst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DA6C-2BB5-4BB2-8CE3-BFF804525E1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898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24250" y="200722"/>
            <a:ext cx="51435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Table 8: ARV7 Human Essential ‘Hits’:</a:t>
            </a: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Identified from curated data via Pombase.org (From 0.7)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0" y="6431174"/>
            <a:ext cx="3429000" cy="2151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457808" y="6676223"/>
            <a:ext cx="3276385" cy="1386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50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‘Hits’ in red are the additional ‘hits’ identified without replicate exclusion.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3837880" y="853883"/>
          <a:ext cx="4516240" cy="5640318"/>
        </p:xfrm>
        <a:graphic>
          <a:graphicData uri="http://schemas.openxmlformats.org/drawingml/2006/table">
            <a:tbl>
              <a:tblPr/>
              <a:tblGrid>
                <a:gridCol w="311130">
                  <a:extLst>
                    <a:ext uri="{9D8B030D-6E8A-4147-A177-3AD203B41FA5}">
                      <a16:colId xmlns="" xmlns:a16="http://schemas.microsoft.com/office/drawing/2014/main" val="1021641097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1617446282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301184273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4229794332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4102227316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1857555926"/>
                    </a:ext>
                  </a:extLst>
                </a:gridCol>
              </a:tblGrid>
              <a:tr h="11163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Wildtype Essential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24141675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ENSP00000160382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ENSP00000356448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99707907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ENSP00000228140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ENSP00000380820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99639286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ENSP00000232905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ENSP00000419117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10775296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ENSP00000248054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ENSP00000424417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845029041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ENSP00000256442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ENSP00000436649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33173101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ENSP00000264258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ENSP00000449657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73367249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ENSP00000288207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ENSP00000216225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45339656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ENSP00000307889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ENSP00000322132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130218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ENSP00000314949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ENSP00000360373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62913700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ENSP00000341885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ENSP00000362131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71262493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ENSP00000345957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ENSP00000363021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8975273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ENSP00000354040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ENSP00000470726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21340134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ENSP00000354697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54037368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ENSP00000361454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05562687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ENSP00000362671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97624501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ENSP00000365210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25128541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ENSP00000366245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91570923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ENSP00000376299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79053974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ENSP00000378402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1779634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ENSP00000379731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40917138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ENSP00000380033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76854939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ENSP00000388216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14666206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ENSP00000392094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670771581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ENSP00000397552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82188981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ENSP00000411532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25411827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ENSP00000413518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16997238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ENSP00000429374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80132906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ENSP00000434643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17714941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ENSP00000455188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85231172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ENSP00000459637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50388080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ENSP00000466321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32938349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ENSP00000216297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74434590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ENSP00000307307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50651047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ENSP00000341247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3127293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ENSP00000398131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13640607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ENSP00000415058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3707817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ENSP00000229812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27701470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ENSP00000294168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60807436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ENSP00000328854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60272946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ENSP00000341044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98618713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ENSP00000344789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653098899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ENSP00000354722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88438797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ENSP00000358854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05127016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ENSP00000368927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20877256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ENSP00000413614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73562948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ENSP00000437856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01950720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ENSP00000221494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21014438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ENSP00000266079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08628491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ENSP00000310668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24487941"/>
                  </a:ext>
                </a:extLst>
              </a:tr>
              <a:tr h="1116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ENSP00000353284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49804013"/>
                  </a:ext>
                </a:extLst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DA6C-2BB5-4BB2-8CE3-BFF804525E1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960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24250" y="200722"/>
            <a:ext cx="5143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Table 9: ARV7 Human GD ‘Hits’:</a:t>
            </a: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Identified from multiple databases.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0" y="6431174"/>
            <a:ext cx="3429000" cy="2151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457808" y="6676223"/>
            <a:ext cx="3276385" cy="1386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50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‘Hits’ in red are the additional ‘hits’ identified without replicate exclusion.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3837880" y="853873"/>
          <a:ext cx="4516240" cy="5641550"/>
        </p:xfrm>
        <a:graphic>
          <a:graphicData uri="http://schemas.openxmlformats.org/drawingml/2006/table">
            <a:tbl>
              <a:tblPr/>
              <a:tblGrid>
                <a:gridCol w="311130">
                  <a:extLst>
                    <a:ext uri="{9D8B030D-6E8A-4147-A177-3AD203B41FA5}">
                      <a16:colId xmlns="" xmlns:a16="http://schemas.microsoft.com/office/drawing/2014/main" val="2642754359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3253246043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4261238002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2631131373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2380351963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3100820372"/>
                    </a:ext>
                  </a:extLst>
                </a:gridCol>
              </a:tblGrid>
              <a:tr h="112251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Wildtype GD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49602340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ENSG00000234801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ENSP00000422936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ENSP00000450318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ENSP00000422928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215206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ENSP00000216027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ENSP00000229195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ENSP00000453268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ENSP00000434916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33472572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ENSP00000252505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ENSP00000231706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ENSP00000462609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ENSP00000453386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19274169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ENSP00000254846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ENSP00000234040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ENSP00000468622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ENSP00000455275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700111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ENSP00000260803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ENSP00000250101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ENSP00000270223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9322681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ENSP00000265773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ENSP00000252543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ENSP00000331817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89103118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ENSP00000300408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ENSP00000257931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ENSP00000335434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31664997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ENSP00000311401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ENSP00000262803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ENSP00000366964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48830302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ENSP00000321449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ENSP00000264263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ENSP00000397818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092125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ENSP00000328939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ENSP00000265174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ENSP00000406084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96637731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ENSP00000331310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ENSP00000272433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ENSP00000419117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25647293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ENSP00000341459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ENSP00000273666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ENSP00000421592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20226413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ENSP00000343896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ENSP00000284202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ENSP00000462401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857265899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ENSP00000345702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ENSP00000296122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ENSG00000244234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97544361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ENSP00000346022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ENSP00000296220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ENSP00000260324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2442377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ENSP00000346027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ENSP00000296805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ENSP00000264382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09091102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ENSP00000346155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ENSP00000316114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ENSP00000282570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21894679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ENSP00000350720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ENSP00000316905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ENSP00000355958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68706796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ENSP00000351644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ENSP00000326031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ENSP00000370718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69421885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ENSP00000353643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ENSP00000328570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ENSP00000374665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40607935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ENSP00000354598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ENSP00000335084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ENSP00000391090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35835536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ENSP00000355886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ENSP00000341779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ENSP00000412504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93515970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ENSP00000356853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ENSP00000351298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ENSP00000417515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73971011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ENSP00000359345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ENSP00000351475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ENSP00000420449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0049568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ENSP00000362481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ENSP00000351885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ENSP00000434141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02925148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ENSP00000362648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ENSP00000353698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ENSP00000435371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894150174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ENSP00000366843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ENSP00000354436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ENSP00000454689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73446444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ENSP00000367203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ENSP00000356451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ENSP00000455047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23905615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ENSP00000368850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ENSP00000357315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ENSP00000456019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71698729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ENSP00000373806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ENSP00000357323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ENSP00000456134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08020900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ENSP00000375986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ENSP00000360779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ENSP00000460543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626018112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ENSP00000383965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ENSP00000361064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ENSP00000205557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867690756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ENSP00000388916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ENSP00000363417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ENSP00000229416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54919697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ENSP00000391524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ENSP00000364297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ENSP00000233146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16273773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ENSP00000392147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ENSP00000368914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ENSP00000260363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5841483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ENSP00000404254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ENSP00000370128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ENSP00000260753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52827885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ENSP00000408880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ENSP00000370345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ENSP00000261200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24043051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ENSP00000418082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ENSP00000379339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ENSP00000301764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2783193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ENSP00000234111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ENSP00000379804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ENSP00000340409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615768893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ENSP00000243997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ENSP00000384278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ENSP00000357425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78868635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ENSP00000294517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ENSP00000388231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ENSP00000359160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91004138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ENSP00000337180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ENSP00000388496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ENSP00000359162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07274528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ENSP00000348708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ENSP00000390715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ENSP00000359478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15611835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ENSP00000350221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ENSP00000394338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ENSP00000361608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44001751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ENSP00000365777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ENSP00000401721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ENSP00000363001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30730672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ENSP00000371324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ENSP00000405603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ENSP00000381302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396660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ENSP00000380244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ENSP00000406512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ENSP00000382342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64211015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ENSP00000393241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ENSP00000411722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ENSP00000392553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69580912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ENSP00000403175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ENSP00000417160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ENSP00000407979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46052341"/>
                  </a:ext>
                </a:extLst>
              </a:tr>
              <a:tr h="11225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ENSP00000416110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ENSP00000419140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ENSP00000422786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28594383"/>
                  </a:ext>
                </a:extLst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DA6C-2BB5-4BB2-8CE3-BFF804525E1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983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24250" y="200722"/>
            <a:ext cx="5143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Table 10: ARV7 Human GE ‘Hits’:</a:t>
            </a: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Identified from multiple databases.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0" y="6431174"/>
            <a:ext cx="3429000" cy="2151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457808" y="6676223"/>
            <a:ext cx="3276385" cy="1386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50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‘Hits’ in red are the additional ‘hits’ identified without replicate exclusion.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3837880" y="823965"/>
          <a:ext cx="4516240" cy="5642088"/>
        </p:xfrm>
        <a:graphic>
          <a:graphicData uri="http://schemas.openxmlformats.org/drawingml/2006/table">
            <a:tbl>
              <a:tblPr/>
              <a:tblGrid>
                <a:gridCol w="311130">
                  <a:extLst>
                    <a:ext uri="{9D8B030D-6E8A-4147-A177-3AD203B41FA5}">
                      <a16:colId xmlns="" xmlns:a16="http://schemas.microsoft.com/office/drawing/2014/main" val="1281466345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282542512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2963872394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2742009310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1932674363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839943040"/>
                    </a:ext>
                  </a:extLst>
                </a:gridCol>
              </a:tblGrid>
              <a:tr h="112520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Wildtype GE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978574805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ENSP00000084795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ENSP00000447001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ENSP00000442318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ENSP00000383900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ENSP00000348089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66560847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ENSP00000206542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ENSP00000447057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ENSP00000446052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ENSP00000383901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ENSP00000354223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28002409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ENSP00000259791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ENSP00000468190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ENSP00000458792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ENSP00000395738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ENSP00000365210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923565287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ENSP00000264151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ENSG00000101019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ENSP00000462116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ENSP00000400759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ENSP00000371175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26308591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ENSP00000264670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ENSP00000205214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ENSP00000466847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ENSP00000414321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ENSP00000375160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35941407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ENSP00000270708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ENSP00000221975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ENSP00000470972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ENSP00000421855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ENSP00000384269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19836153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ENSP00000287598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ENSP00000234310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ENSP00000215882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ENSP00000428982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ENSP00000384276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48451983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ENSP00000297012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ENSP00000256832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ENSP00000221485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ENSP00000435370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ENSP00000389465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17288904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ENSP00000302530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ENSP00000262507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ENSP00000222247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ENSP00000216014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ENSP00000393714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82510012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ENSP00000305815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ENSP00000265428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ENSP00000238983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ENSP00000258739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ENSP00000397673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11375619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ENSP00000310697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ENSP00000265440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ENSP00000244527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ENSP00000292363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ENSP00000415885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224881614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ENSP00000321389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ENSP00000265563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ENSP00000248975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ENSP00000296658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ENSP00000418942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947788379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ENSP00000328484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ENSP00000265717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ENSP00000252136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ENSP00000329471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ENSP00000422553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10098792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ENSP00000330307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ENSP00000272233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ENSP00000252997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ENSP00000331817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ENSP00000431989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4867908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ENSP00000332194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ENSP00000278618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ENSP00000260129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ENSP00000341380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ENSP00000432481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63675446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ENSP00000332790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ENSP00000295989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ENSP00000262812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ENSP00000346012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ENSP00000432695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03569654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ENSP00000341243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ENSP00000299218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ENSP00000263160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ENSP00000358297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ENSP00000434225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10128801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ENSP00000346027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ENSP00000304750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ENSP00000264335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ENSP00000386655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ENSP00000437606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60480748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ENSP00000346148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ENSP00000309830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ENSP00000265081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ENSP00000395045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ENSP00000458553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57336255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ENSP00000347928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ENSP00000310042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ENSP00000265986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ENSP00000397659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ENSP00000463379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0693253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ENSP00000349873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ENSP00000325312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ENSP00000279259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ENSP00000404375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ENSP00000463842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88090006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ENSP00000352119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ENSP00000328478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ENSP00000282412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ENSP00000408068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ENSP00000464297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4790007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ENSP00000352627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ENSP00000345236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ENSP00000295720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ENSP00000415326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67158434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ENSP00000354501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ENSP00000345530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ENSP00000297792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ENSP00000421592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9901084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ENSP00000355656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ENSP00000346045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ENSP00000300161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ENSP00000446503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69444329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ENSP00000356820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ENSP00000346046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ENSP00000306330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ENSP00000225873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35312701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ENSP00000359027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ENSP00000347592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ENSP00000316909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ENSP00000273064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78367090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ENSP00000360290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ENSP00000348847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ENSP00000318966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ENSP00000282050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48912258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ENSP00000360365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ENSP00000349016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ENSP00000327255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ENSP00000296674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06642082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ENSP00000360367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ENSP00000352069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ENSP00000337354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ENSP00000369218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13600246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ENSP00000361828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ENSP00000356696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ENSP00000340736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ENSP00000381736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87485650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ENSP00000362592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ENSP00000357215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ENSP00000342778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ENSP00000441357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48319846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ENSP00000363284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ENSP00000360268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ENSP00000346890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ENSP00000465477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95811861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ENSP00000363286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ENSP00000363939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ENSP00000348019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ENSP00000466275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3791491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ENSP00000367573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ENSP00000366140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ENSP00000353677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ENSG00000134612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09731609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ENSP00000367615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ENSP00000371309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ENSP00000355966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ENSG00000238205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04754118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ENSP00000369424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ENSP00000377115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ENSP00000358222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ENSP00000245541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02413396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ENSP00000371614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ENSP00000378651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ENSP00000360031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ENSP00000256442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80525943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ENSP00000375730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ENSP00000380129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ENSP00000361007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ENSP00000256999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02318367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ENSP00000377655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ENSP00000380688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ENSP00000361435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ENSP00000257034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43781578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ENSP00000379888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ENSP00000384264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ENSP00000362027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ENSP00000268717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55540693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ENSP00000383911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ENSP00000384974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ENSP00000362030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ENSP00000274026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26682206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ENSP00000386701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ENSP00000385749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ENSP00000362645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ENSP00000288207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82352109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ENSP00000388916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ENSP00000387641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ENSP00000367137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ENSP00000291634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64381674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ENSP00000390279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ENSP00000396470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ENSP00000371267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ENSP00000311962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37503514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ENSP00000398242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ENSP00000400175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ENSP00000372426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ENSP00000320083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35776054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ENSP00000404254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ENSP00000409239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ENSP00000377900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ENSP00000326575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14566707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ENSP00000415747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ENSP00000412408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ENSP00000379287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ENSP00000329213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90081355"/>
                  </a:ext>
                </a:extLst>
              </a:tr>
              <a:tr h="1076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ENSP00000424789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ENSP00000422455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ENSP00000381786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ENSP00000341344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13313003"/>
                  </a:ext>
                </a:extLst>
              </a:tr>
              <a:tr h="1125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ENSP00000434024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ENSP00000437175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ENSP00000383042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ENSP00000343741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08119852"/>
                  </a:ext>
                </a:extLst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DA6C-2BB5-4BB2-8CE3-BFF804525E1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692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24250" y="200722"/>
            <a:ext cx="51435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Table 11: ARV7 Human Essential ‘Hits’:</a:t>
            </a: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Identified from multiple databases (From 0.9 Dataset).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0" y="6431174"/>
            <a:ext cx="3429000" cy="2151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457808" y="6676223"/>
            <a:ext cx="3276385" cy="1386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50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‘Hits’ in red are the additional ‘hits’ identified without replicate exclusion.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3837880" y="853873"/>
          <a:ext cx="4516240" cy="5641550"/>
        </p:xfrm>
        <a:graphic>
          <a:graphicData uri="http://schemas.openxmlformats.org/drawingml/2006/table">
            <a:tbl>
              <a:tblPr/>
              <a:tblGrid>
                <a:gridCol w="311130">
                  <a:extLst>
                    <a:ext uri="{9D8B030D-6E8A-4147-A177-3AD203B41FA5}">
                      <a16:colId xmlns="" xmlns:a16="http://schemas.microsoft.com/office/drawing/2014/main" val="719690112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2685675871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3397402466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2556085641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2565811099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4237112254"/>
                    </a:ext>
                  </a:extLst>
                </a:gridCol>
              </a:tblGrid>
              <a:tr h="112251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Wildtype Essential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6576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ENSP00000353284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12836185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ENSP00000382840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89760352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ENSP00000347087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95580936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00451535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10827596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55483409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89818469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34195494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9499532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32845265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52222053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47966186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36607309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63000722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50061238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976920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35628243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96247866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688979655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78219637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47243106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25968430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55416173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11694417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63812033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06095177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99056102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88549516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92939967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49979681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80732854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20154289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42621748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0980467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08018692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93053732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53978058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619530576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02572422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6214764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0353630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67991060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20824056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39740266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10403082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42956112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74249511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49823856"/>
                  </a:ext>
                </a:extLst>
              </a:tr>
              <a:tr h="10736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54645663"/>
                  </a:ext>
                </a:extLst>
              </a:tr>
              <a:tr h="11225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91849170"/>
                  </a:ext>
                </a:extLst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DA6C-2BB5-4BB2-8CE3-BFF804525E1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645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24250" y="200722"/>
            <a:ext cx="51435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atin typeface="Arial" panose="020B0604020202020204" pitchFamily="34" charset="0"/>
                <a:cs typeface="Arial" panose="020B0604020202020204" pitchFamily="34" charset="0"/>
              </a:rPr>
              <a:t>Table 12: ARV7 Human Essential ‘Hits’:</a:t>
            </a:r>
          </a:p>
          <a:p>
            <a:pPr algn="ctr"/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Identified from multiple databases (From 0.7 Dataset).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1500" y="6431174"/>
            <a:ext cx="3429000" cy="21515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457808" y="6676223"/>
            <a:ext cx="3276385" cy="138641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50" dirty="0">
                <a:solidFill>
                  <a:srgbClr val="FF0000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‘Hits’ in red are the additional ‘hits’ identified without replicate exclusion.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/>
          </p:nvPr>
        </p:nvGraphicFramePr>
        <p:xfrm>
          <a:off x="3837880" y="853883"/>
          <a:ext cx="4516240" cy="5640318"/>
        </p:xfrm>
        <a:graphic>
          <a:graphicData uri="http://schemas.openxmlformats.org/drawingml/2006/table">
            <a:tbl>
              <a:tblPr/>
              <a:tblGrid>
                <a:gridCol w="311130">
                  <a:extLst>
                    <a:ext uri="{9D8B030D-6E8A-4147-A177-3AD203B41FA5}">
                      <a16:colId xmlns="" xmlns:a16="http://schemas.microsoft.com/office/drawing/2014/main" val="4074629510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2138366947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2138903509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3879314919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1811654080"/>
                    </a:ext>
                  </a:extLst>
                </a:gridCol>
                <a:gridCol w="841022">
                  <a:extLst>
                    <a:ext uri="{9D8B030D-6E8A-4147-A177-3AD203B41FA5}">
                      <a16:colId xmlns="" xmlns:a16="http://schemas.microsoft.com/office/drawing/2014/main" val="199745298"/>
                    </a:ext>
                  </a:extLst>
                </a:gridCol>
              </a:tblGrid>
              <a:tr h="11163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Wildtype Essential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37704241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ENSP00000160382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ENSP00000419449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ENSP00000384109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65586020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ENSP00000225792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ENSP00000429374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ENSP00000406046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2225829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ENSP00000228140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ENSP00000434643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ENSP00000470726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44553545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ENSP00000232905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ENSP00000435777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89578539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ENSP00000248054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ENSP00000455188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80918743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ENSP00000256442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ENSP00000459637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29066269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ENSP00000259021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ENSP00000466321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94054017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ENSP00000259469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ENSP00000216297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41530640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ENSP00000264258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ENSP00000307307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4979649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ENSP00000264331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ENSP00000322570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40411033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ENSP00000274026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ENSP00000341247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64963818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ENSP00000278572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ENSP00000366135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23305031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ENSP00000288207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ENSP00000398131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79291264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ENSP00000307889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ENSP00000406383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825866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ENSP00000314949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ENSP00000415058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96401681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ENSP00000326806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ENSP00000229812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44845795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ENSP00000337019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ENSP00000294168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52483541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ENSP00000339027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ENSP00000328854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09254610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ENSP00000340330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ENSP00000341044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00890094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ENSP00000341885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ENSP00000344789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15417550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ENSP00000345957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ENSP00000354722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38363720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ENSP00000354040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ENSP00000358854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16567165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ENSP00000354697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ENSP00000368927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98744075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ENSP00000361076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ENSP00000389575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4176681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ENSP00000361446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ENSP00000413614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34812478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ENSP00000361454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ENSP00000419760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53149796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ENSP00000362671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ENSP00000437856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85292063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ENSP00000365210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ENSP00000221494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42520776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29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ENSP00000366245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ENSP00000266079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9641924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ENSP00000369131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ENSP00000310668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899834243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ENSP00000376299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ENSP00000310723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9476591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ENSP00000376811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ENSP00000347087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38674239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ENSP00000378402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ENSP00000353284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18797988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ENSP00000379731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ENSP00000356448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95823357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ENSP00000379733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ENSP00000377483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23784711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ENSP00000380033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ENSP00000380820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35043866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ENSP00000381447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ENSP00000382840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02120664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ENSP00000385536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ENSP00000419117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58243562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ENSP00000386737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ENSP00000424417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04787465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ENSP00000387412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ENSP00000436649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72483338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ENSP00000388216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ENSP00000449657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20800339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ENSP00000392094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ENSG00000213553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59320587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ENSP00000396038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ENSP00000216225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98401041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ENSP00000396704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ENSP00000322132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06273146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ENSP00000397552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ENSP00000360373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7107472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ENSP00000406037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ENSP00000362131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70221859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47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ENSP00000407125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ENSP00000363015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46096142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ENSP00000410413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ENSP00000363021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21288318"/>
                  </a:ext>
                </a:extLst>
              </a:tr>
              <a:tr h="1067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49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ENSP00000411532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ENSP00000364589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Arial Unicode MS" panose="020B0604020202020204" pitchFamily="34" charset="-128"/>
                        <a:cs typeface="Arial" panose="020B0604020202020204" pitchFamily="34" charset="0"/>
                      </a:endParaRP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9997491"/>
                  </a:ext>
                </a:extLst>
              </a:tr>
              <a:tr h="1116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ENSP00000413518</a:t>
                      </a:r>
                    </a:p>
                  </a:txBody>
                  <a:tcPr marL="3872" marR="3872" marT="387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ENSP00000375693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Arial Unicode MS" panose="020B0604020202020204" pitchFamily="34" charset="-128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3872" marR="3872" marT="3872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85973142"/>
                  </a:ext>
                </a:extLst>
              </a:tr>
            </a:tbl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FDA6C-2BB5-4BB2-8CE3-BFF804525E1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0517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2302</Words>
  <Application>Microsoft Office PowerPoint</Application>
  <PresentationFormat>Widescreen</PresentationFormat>
  <Paragraphs>2364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 Unicode MS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MIAMI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Magani, Fiorella</dc:creator>
  <cp:lastModifiedBy>Martinez, Maria Julia</cp:lastModifiedBy>
  <cp:revision>2</cp:revision>
  <dcterms:created xsi:type="dcterms:W3CDTF">2017-07-12T19:06:53Z</dcterms:created>
  <dcterms:modified xsi:type="dcterms:W3CDTF">2018-07-11T16:08:45Z</dcterms:modified>
</cp:coreProperties>
</file>